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9.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53" r:id="rId2"/>
    <p:sldMasterId id="2147483662" r:id="rId3"/>
  </p:sldMasterIdLst>
  <p:notesMasterIdLst>
    <p:notesMasterId r:id="rId26"/>
  </p:notesMasterIdLst>
  <p:sldIdLst>
    <p:sldId id="289" r:id="rId4"/>
    <p:sldId id="302" r:id="rId5"/>
    <p:sldId id="301" r:id="rId6"/>
    <p:sldId id="296" r:id="rId7"/>
    <p:sldId id="292" r:id="rId8"/>
    <p:sldId id="293" r:id="rId9"/>
    <p:sldId id="303" r:id="rId10"/>
    <p:sldId id="309" r:id="rId11"/>
    <p:sldId id="304" r:id="rId12"/>
    <p:sldId id="310" r:id="rId13"/>
    <p:sldId id="311" r:id="rId14"/>
    <p:sldId id="306" r:id="rId15"/>
    <p:sldId id="307" r:id="rId16"/>
    <p:sldId id="321" r:id="rId17"/>
    <p:sldId id="313" r:id="rId18"/>
    <p:sldId id="319" r:id="rId19"/>
    <p:sldId id="314" r:id="rId20"/>
    <p:sldId id="316" r:id="rId21"/>
    <p:sldId id="317" r:id="rId22"/>
    <p:sldId id="318" r:id="rId23"/>
    <p:sldId id="323" r:id="rId24"/>
    <p:sldId id="274" r:id="rId25"/>
  </p:sldIdLst>
  <p:sldSz cx="9144000" cy="5143500" type="screen16x9"/>
  <p:notesSz cx="6858000" cy="9144000"/>
  <p:custDataLst>
    <p:tags r:id="rId27"/>
  </p:custDataLst>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09" userDrawn="1">
          <p15:clr>
            <a:srgbClr val="A4A3A4"/>
          </p15:clr>
        </p15:guide>
        <p15:guide id="3"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rge Luis Mejillones Lopez" initials="JLML" lastIdx="1" clrIdx="0">
    <p:extLst>
      <p:ext uri="{19B8F6BF-5375-455C-9EA6-DF929625EA0E}">
        <p15:presenceInfo xmlns:p15="http://schemas.microsoft.com/office/powerpoint/2012/main" userId="Jorge Luis Mejillones Lope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7082"/>
    <a:srgbClr val="0E5462"/>
    <a:srgbClr val="136D7F"/>
    <a:srgbClr val="1FAECB"/>
    <a:srgbClr val="18899F"/>
    <a:srgbClr val="59CEE5"/>
    <a:srgbClr val="FFFFFF"/>
    <a:srgbClr val="EEEEEE"/>
    <a:srgbClr val="D1F1FC"/>
    <a:srgbClr val="64B4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75290" autoAdjust="0"/>
  </p:normalViewPr>
  <p:slideViewPr>
    <p:cSldViewPr snapToGrid="0" showGuides="1">
      <p:cViewPr varScale="1">
        <p:scale>
          <a:sx n="115" d="100"/>
          <a:sy n="115" d="100"/>
        </p:scale>
        <p:origin x="1248" y="90"/>
      </p:cViewPr>
      <p:guideLst>
        <p:guide orient="horz" pos="1620"/>
        <p:guide pos="209"/>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gs" Target="tags/tag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mejillones\Downloads\Expo%20en%20Espa&#241;a\Graficas%20en%20excel.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mejillones\Downloads\Expo%20en%20Espa&#241;a\Graficas%20en%20exce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mejillones\Downloads\Expo%20en%20Espa&#241;a\Graficas%20en%20exce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mejillones\Downloads\Expo%20en%20Espa&#241;a\Graficas%20en%20exce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mejillones\Downloads\Exposici&#243;n%20a%20CAF%20_%20Pensi&#243;n%20y%20emparejamiento\Cuadros%20y%20gr&#225;fica%20de%20la%20exposici&#243;n%20de%20la%20CAF%20_%2027%20de%20mayo.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mejillones\Downloads\Exposici&#243;n%20a%20CAF%20_%20Pensi&#243;n%20y%20emparejamiento\Cuadros%20y%20gr&#225;fica%20de%20la%20exposici&#243;n%20de%20la%20CAF%20_%2027%20de%20mayo.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mejillones\Downloads\Exposici&#243;n%20a%20CAF%20_%20Pensi&#243;n%20y%20emparejamiento\Cuadros%20y%20gr&#225;fica%20de%20la%20exposici&#243;n%20de%20la%20CAF%20_%2027%20de%20mayo.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412114342183662"/>
          <c:y val="5.0926038476476213E-2"/>
          <c:w val="0.77587885657816358"/>
          <c:h val="0.89814814814814814"/>
        </c:manualLayout>
      </c:layout>
      <c:barChart>
        <c:barDir val="bar"/>
        <c:grouping val="clustered"/>
        <c:varyColors val="0"/>
        <c:ser>
          <c:idx val="0"/>
          <c:order val="0"/>
          <c:spPr>
            <a:solidFill>
              <a:srgbClr val="59CEE5"/>
            </a:solidFill>
            <a:ln>
              <a:noFill/>
            </a:ln>
            <a:effectLst/>
          </c:spPr>
          <c:invertIfNegative val="0"/>
          <c:dPt>
            <c:idx val="0"/>
            <c:invertIfNegative val="0"/>
            <c:bubble3D val="0"/>
            <c:spPr>
              <a:solidFill>
                <a:srgbClr val="18899F"/>
              </a:solidFill>
              <a:ln>
                <a:noFill/>
              </a:ln>
              <a:effectLst/>
            </c:spPr>
            <c:extLst>
              <c:ext xmlns:c16="http://schemas.microsoft.com/office/drawing/2014/chart" uri="{C3380CC4-5D6E-409C-BE32-E72D297353CC}">
                <c16:uniqueId val="{00000002-5789-4CBC-8D95-40590061A73E}"/>
              </c:ext>
            </c:extLst>
          </c:dPt>
          <c:cat>
            <c:strRef>
              <c:f>Hoja1!$C$336:$C$337</c:f>
              <c:strCache>
                <c:ptCount val="2"/>
                <c:pt idx="0">
                  <c:v>Bolivia</c:v>
                </c:pt>
                <c:pt idx="1">
                  <c:v>España</c:v>
                </c:pt>
              </c:strCache>
            </c:strRef>
          </c:cat>
          <c:val>
            <c:numRef>
              <c:f>Hoja1!$D$336:$D$337</c:f>
              <c:numCache>
                <c:formatCode>#,000,000</c:formatCode>
                <c:ptCount val="2"/>
                <c:pt idx="0">
                  <c:v>1098581</c:v>
                </c:pt>
                <c:pt idx="1">
                  <c:v>505370</c:v>
                </c:pt>
              </c:numCache>
            </c:numRef>
          </c:val>
          <c:extLst>
            <c:ext xmlns:c16="http://schemas.microsoft.com/office/drawing/2014/chart" uri="{C3380CC4-5D6E-409C-BE32-E72D297353CC}">
              <c16:uniqueId val="{00000000-5789-4CBC-8D95-40590061A73E}"/>
            </c:ext>
          </c:extLst>
        </c:ser>
        <c:dLbls>
          <c:showLegendKey val="0"/>
          <c:showVal val="0"/>
          <c:showCatName val="0"/>
          <c:showSerName val="0"/>
          <c:showPercent val="0"/>
          <c:showBubbleSize val="0"/>
        </c:dLbls>
        <c:gapWidth val="269"/>
        <c:axId val="688070847"/>
        <c:axId val="688070015"/>
      </c:barChart>
      <c:catAx>
        <c:axId val="688070847"/>
        <c:scaling>
          <c:orientation val="minMax"/>
        </c:scaling>
        <c:delete val="0"/>
        <c:axPos val="l"/>
        <c:numFmt formatCode="General" sourceLinked="1"/>
        <c:majorTickMark val="out"/>
        <c:minorTickMark val="none"/>
        <c:tickLblPos val="nextTo"/>
        <c:spPr>
          <a:noFill/>
          <a:ln w="9525" cap="flat" cmpd="sng" algn="ctr">
            <a:solidFill>
              <a:schemeClr val="bg2">
                <a:lumMod val="50000"/>
              </a:schemeClr>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688070015"/>
        <c:crosses val="autoZero"/>
        <c:auto val="1"/>
        <c:lblAlgn val="ctr"/>
        <c:lblOffset val="100"/>
        <c:noMultiLvlLbl val="0"/>
      </c:catAx>
      <c:valAx>
        <c:axId val="688070015"/>
        <c:scaling>
          <c:orientation val="minMax"/>
        </c:scaling>
        <c:delete val="0"/>
        <c:axPos val="b"/>
        <c:majorGridlines>
          <c:spPr>
            <a:ln w="9525" cap="flat" cmpd="sng" algn="ctr">
              <a:solidFill>
                <a:schemeClr val="tx1">
                  <a:lumMod val="15000"/>
                  <a:lumOff val="85000"/>
                </a:schemeClr>
              </a:solidFill>
              <a:prstDash val="sysDash"/>
              <a:round/>
            </a:ln>
            <a:effectLst/>
          </c:spPr>
        </c:majorGridlines>
        <c:minorGridlines>
          <c:spPr>
            <a:ln w="9525" cap="flat" cmpd="sng" algn="ctr">
              <a:solidFill>
                <a:schemeClr val="tx1">
                  <a:lumMod val="5000"/>
                  <a:lumOff val="95000"/>
                </a:schemeClr>
              </a:solidFill>
              <a:prstDash val="sysDot"/>
              <a:round/>
            </a:ln>
            <a:effectLst/>
          </c:spPr>
        </c:minorGridlines>
        <c:numFmt formatCode="#,000,0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688070847"/>
        <c:crosses val="autoZero"/>
        <c:crossBetween val="between"/>
      </c:valAx>
      <c:spPr>
        <a:noFill/>
        <a:ln>
          <a:solidFill>
            <a:schemeClr val="bg2"/>
          </a:solidFill>
        </a:ln>
        <a:effectLst/>
      </c:spPr>
    </c:plotArea>
    <c:plotVisOnly val="1"/>
    <c:dispBlanksAs val="gap"/>
    <c:showDLblsOverMax val="0"/>
  </c:chart>
  <c:spPr>
    <a:noFill/>
    <a:ln>
      <a:noFill/>
    </a:ln>
    <a:effectLst/>
  </c:spPr>
  <c:txPr>
    <a:bodyPr/>
    <a:lstStyle/>
    <a:p>
      <a:pPr>
        <a:defRPr sz="800">
          <a:latin typeface="Cambria" panose="02040503050406030204" pitchFamily="18" charset="0"/>
          <a:ea typeface="Cambria" panose="02040503050406030204" pitchFamily="18" charset="0"/>
        </a:defRPr>
      </a:pPr>
      <a:endParaRPr lang="es-BO"/>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12332539343788"/>
          <c:y val="7.9499669936946571E-2"/>
          <c:w val="0.76340778283673361"/>
          <c:h val="0.76914991691516243"/>
        </c:manualLayout>
      </c:layout>
      <c:barChart>
        <c:barDir val="bar"/>
        <c:grouping val="clustered"/>
        <c:varyColors val="0"/>
        <c:ser>
          <c:idx val="0"/>
          <c:order val="0"/>
          <c:spPr>
            <a:solidFill>
              <a:srgbClr val="59CEE5"/>
            </a:solidFill>
            <a:ln>
              <a:noFill/>
            </a:ln>
            <a:effectLst/>
          </c:spPr>
          <c:invertIfNegative val="0"/>
          <c:dPt>
            <c:idx val="0"/>
            <c:invertIfNegative val="0"/>
            <c:bubble3D val="0"/>
            <c:spPr>
              <a:solidFill>
                <a:srgbClr val="18899F"/>
              </a:solidFill>
              <a:ln>
                <a:noFill/>
              </a:ln>
              <a:effectLst/>
            </c:spPr>
            <c:extLst>
              <c:ext xmlns:c16="http://schemas.microsoft.com/office/drawing/2014/chart" uri="{C3380CC4-5D6E-409C-BE32-E72D297353CC}">
                <c16:uniqueId val="{00000002-21DF-4763-9E12-F160C165C9F5}"/>
              </c:ext>
            </c:extLst>
          </c:dPt>
          <c:dLbls>
            <c:dLbl>
              <c:idx val="1"/>
              <c:layout>
                <c:manualLayout>
                  <c:x val="-0.10123547865105355"/>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DF-4763-9E12-F160C165C9F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es-B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Hoja1!$C$341:$C$342</c:f>
              <c:strCache>
                <c:ptCount val="2"/>
                <c:pt idx="0">
                  <c:v>Bolivia</c:v>
                </c:pt>
                <c:pt idx="1">
                  <c:v>España</c:v>
                </c:pt>
              </c:strCache>
            </c:strRef>
          </c:cat>
          <c:val>
            <c:numRef>
              <c:f>Hoja1!$D$341:$D$342</c:f>
              <c:numCache>
                <c:formatCode>General</c:formatCode>
                <c:ptCount val="2"/>
                <c:pt idx="0">
                  <c:v>11.5</c:v>
                </c:pt>
                <c:pt idx="1">
                  <c:v>97.9</c:v>
                </c:pt>
              </c:numCache>
            </c:numRef>
          </c:val>
          <c:extLst>
            <c:ext xmlns:c16="http://schemas.microsoft.com/office/drawing/2014/chart" uri="{C3380CC4-5D6E-409C-BE32-E72D297353CC}">
              <c16:uniqueId val="{00000000-21DF-4763-9E12-F160C165C9F5}"/>
            </c:ext>
          </c:extLst>
        </c:ser>
        <c:dLbls>
          <c:showLegendKey val="0"/>
          <c:showVal val="0"/>
          <c:showCatName val="0"/>
          <c:showSerName val="0"/>
          <c:showPercent val="0"/>
          <c:showBubbleSize val="0"/>
        </c:dLbls>
        <c:gapWidth val="100"/>
        <c:axId val="679362815"/>
        <c:axId val="679364895"/>
      </c:barChart>
      <c:catAx>
        <c:axId val="679362815"/>
        <c:scaling>
          <c:orientation val="minMax"/>
        </c:scaling>
        <c:delete val="0"/>
        <c:axPos val="l"/>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679364895"/>
        <c:crosses val="autoZero"/>
        <c:auto val="1"/>
        <c:lblAlgn val="ctr"/>
        <c:lblOffset val="100"/>
        <c:noMultiLvlLbl val="0"/>
      </c:catAx>
      <c:valAx>
        <c:axId val="679364895"/>
        <c:scaling>
          <c:orientation val="minMax"/>
          <c:max val="100"/>
        </c:scaling>
        <c:delete val="0"/>
        <c:axPos val="b"/>
        <c:majorGridlines>
          <c:spPr>
            <a:ln w="9525" cap="flat" cmpd="sng" algn="ctr">
              <a:solidFill>
                <a:schemeClr val="bg2"/>
              </a:solidFill>
              <a:prstDash val="sysDash"/>
              <a:round/>
            </a:ln>
            <a:effectLst/>
          </c:spPr>
        </c:majorGridlines>
        <c:minorGridlines>
          <c:spPr>
            <a:ln w="9525" cap="flat" cmpd="sng" algn="ctr">
              <a:solidFill>
                <a:schemeClr val="bg2"/>
              </a:solidFill>
              <a:prstDash val="sysDot"/>
              <a:round/>
            </a:ln>
            <a:effectLst/>
          </c:spPr>
        </c:min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679362815"/>
        <c:crosses val="autoZero"/>
        <c:crossBetween val="between"/>
      </c:valAx>
      <c:spPr>
        <a:noFill/>
        <a:ln>
          <a:solidFill>
            <a:schemeClr val="bg2"/>
          </a:solidFill>
        </a:ln>
        <a:effectLst/>
      </c:spPr>
    </c:plotArea>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307643578521113E-2"/>
          <c:y val="0.11568991033406018"/>
          <c:w val="0.90804940430725456"/>
          <c:h val="0.79540775941962738"/>
        </c:manualLayout>
      </c:layout>
      <c:barChart>
        <c:barDir val="col"/>
        <c:grouping val="clustered"/>
        <c:varyColors val="0"/>
        <c:ser>
          <c:idx val="0"/>
          <c:order val="0"/>
          <c:tx>
            <c:strRef>
              <c:f>Hoja1!$C$296</c:f>
              <c:strCache>
                <c:ptCount val="1"/>
                <c:pt idx="0">
                  <c:v>Urbano</c:v>
                </c:pt>
              </c:strCache>
            </c:strRef>
          </c:tx>
          <c:spPr>
            <a:solidFill>
              <a:srgbClr val="BDEBFB"/>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Hoja1!$B$297:$B$306</c:f>
              <c:strCache>
                <c:ptCount val="10"/>
                <c:pt idx="0">
                  <c:v>Chuquisaca</c:v>
                </c:pt>
                <c:pt idx="1">
                  <c:v>La Paz</c:v>
                </c:pt>
                <c:pt idx="2">
                  <c:v>Cochabamba</c:v>
                </c:pt>
                <c:pt idx="3">
                  <c:v>Oruro</c:v>
                </c:pt>
                <c:pt idx="4">
                  <c:v>Potosí</c:v>
                </c:pt>
                <c:pt idx="5">
                  <c:v>Tarija</c:v>
                </c:pt>
                <c:pt idx="6">
                  <c:v>Santa Cruz</c:v>
                </c:pt>
                <c:pt idx="7">
                  <c:v>Beni</c:v>
                </c:pt>
                <c:pt idx="8">
                  <c:v>Pando</c:v>
                </c:pt>
                <c:pt idx="9">
                  <c:v>Total</c:v>
                </c:pt>
              </c:strCache>
            </c:strRef>
          </c:cat>
          <c:val>
            <c:numRef>
              <c:f>Hoja1!$C$297:$C$306</c:f>
              <c:numCache>
                <c:formatCode>0.00%</c:formatCode>
                <c:ptCount val="10"/>
                <c:pt idx="0">
                  <c:v>0.80797841724909181</c:v>
                </c:pt>
                <c:pt idx="1">
                  <c:v>0.80322213788798569</c:v>
                </c:pt>
                <c:pt idx="2">
                  <c:v>0.81426677147205972</c:v>
                </c:pt>
                <c:pt idx="3">
                  <c:v>0.801860804188678</c:v>
                </c:pt>
                <c:pt idx="4">
                  <c:v>0.78962426183411594</c:v>
                </c:pt>
                <c:pt idx="5">
                  <c:v>0.79306046368783178</c:v>
                </c:pt>
                <c:pt idx="6">
                  <c:v>0.79027360756980347</c:v>
                </c:pt>
                <c:pt idx="7">
                  <c:v>0.82596022661445812</c:v>
                </c:pt>
                <c:pt idx="8">
                  <c:v>0.69358401891424071</c:v>
                </c:pt>
                <c:pt idx="9">
                  <c:v>0.79926933975149284</c:v>
                </c:pt>
              </c:numCache>
            </c:numRef>
          </c:val>
          <c:extLst>
            <c:ext xmlns:c16="http://schemas.microsoft.com/office/drawing/2014/chart" uri="{C3380CC4-5D6E-409C-BE32-E72D297353CC}">
              <c16:uniqueId val="{00000000-6A30-4596-88C7-24BBE6348574}"/>
            </c:ext>
          </c:extLst>
        </c:ser>
        <c:ser>
          <c:idx val="1"/>
          <c:order val="1"/>
          <c:tx>
            <c:strRef>
              <c:f>Hoja1!$D$296</c:f>
              <c:strCache>
                <c:ptCount val="1"/>
                <c:pt idx="0">
                  <c:v>Rural</c:v>
                </c:pt>
              </c:strCache>
            </c:strRef>
          </c:tx>
          <c:spPr>
            <a:solidFill>
              <a:srgbClr val="18899F"/>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Hoja1!$B$297:$B$306</c:f>
              <c:strCache>
                <c:ptCount val="10"/>
                <c:pt idx="0">
                  <c:v>Chuquisaca</c:v>
                </c:pt>
                <c:pt idx="1">
                  <c:v>La Paz</c:v>
                </c:pt>
                <c:pt idx="2">
                  <c:v>Cochabamba</c:v>
                </c:pt>
                <c:pt idx="3">
                  <c:v>Oruro</c:v>
                </c:pt>
                <c:pt idx="4">
                  <c:v>Potosí</c:v>
                </c:pt>
                <c:pt idx="5">
                  <c:v>Tarija</c:v>
                </c:pt>
                <c:pt idx="6">
                  <c:v>Santa Cruz</c:v>
                </c:pt>
                <c:pt idx="7">
                  <c:v>Beni</c:v>
                </c:pt>
                <c:pt idx="8">
                  <c:v>Pando</c:v>
                </c:pt>
                <c:pt idx="9">
                  <c:v>Total</c:v>
                </c:pt>
              </c:strCache>
            </c:strRef>
          </c:cat>
          <c:val>
            <c:numRef>
              <c:f>Hoja1!$D$297:$D$306</c:f>
              <c:numCache>
                <c:formatCode>0.00%</c:formatCode>
                <c:ptCount val="10"/>
                <c:pt idx="0">
                  <c:v>0.92891863991494161</c:v>
                </c:pt>
                <c:pt idx="1">
                  <c:v>0.92962001524133564</c:v>
                </c:pt>
                <c:pt idx="2">
                  <c:v>0.95000977168974454</c:v>
                </c:pt>
                <c:pt idx="3">
                  <c:v>0.91726076058902517</c:v>
                </c:pt>
                <c:pt idx="4">
                  <c:v>0.88339657469730859</c:v>
                </c:pt>
                <c:pt idx="5">
                  <c:v>0.93028425520431024</c:v>
                </c:pt>
                <c:pt idx="6">
                  <c:v>0.94280334605909422</c:v>
                </c:pt>
                <c:pt idx="7">
                  <c:v>0.91369470660119223</c:v>
                </c:pt>
                <c:pt idx="8">
                  <c:v>0.96802573048757246</c:v>
                </c:pt>
                <c:pt idx="9">
                  <c:v>0.92701617389159463</c:v>
                </c:pt>
              </c:numCache>
            </c:numRef>
          </c:val>
          <c:extLst>
            <c:ext xmlns:c16="http://schemas.microsoft.com/office/drawing/2014/chart" uri="{C3380CC4-5D6E-409C-BE32-E72D297353CC}">
              <c16:uniqueId val="{00000001-6A30-4596-88C7-24BBE6348574}"/>
            </c:ext>
          </c:extLst>
        </c:ser>
        <c:ser>
          <c:idx val="2"/>
          <c:order val="2"/>
          <c:tx>
            <c:strRef>
              <c:f>Hoja1!$E$296</c:f>
              <c:strCache>
                <c:ptCount val="1"/>
                <c:pt idx="0">
                  <c:v>Total</c:v>
                </c:pt>
              </c:strCache>
            </c:strRef>
          </c:tx>
          <c:spPr>
            <a:solidFill>
              <a:schemeClr val="accent3"/>
            </a:solidFill>
            <a:ln>
              <a:noFill/>
            </a:ln>
            <a:effectLst/>
          </c:spPr>
          <c:invertIfNegative val="0"/>
          <c:dLbls>
            <c:dLbl>
              <c:idx val="9"/>
              <c:spPr>
                <a:noFill/>
                <a:ln>
                  <a:noFill/>
                </a:ln>
                <a:effectLst/>
              </c:spPr>
              <c:txPr>
                <a:bodyPr rot="-5400000" spcFirstLastPara="1" vertOverflow="ellipsis" wrap="square" lIns="38100" tIns="19050" rIns="38100" bIns="19050" anchor="ctr" anchorCtr="1">
                  <a:spAutoFit/>
                </a:bodyPr>
                <a:lstStyle/>
                <a:p>
                  <a:pPr>
                    <a:defRPr sz="1000" b="1"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extLst>
                <c:ext xmlns:c16="http://schemas.microsoft.com/office/drawing/2014/chart" uri="{C3380CC4-5D6E-409C-BE32-E72D297353CC}">
                  <c16:uniqueId val="{00000003-6A30-4596-88C7-24BBE6348574}"/>
                </c:ext>
              </c:extLst>
            </c:dLbl>
            <c:spPr>
              <a:noFill/>
              <a:ln>
                <a:noFill/>
              </a:ln>
              <a:effectLst/>
            </c:spPr>
            <c:txPr>
              <a:bodyPr rot="-5400000" spcFirstLastPara="1" vertOverflow="ellipsis" wrap="square" lIns="38100" tIns="19050" rIns="38100" bIns="19050" anchor="ctr" anchorCtr="1">
                <a:spAutoFit/>
              </a:bodyPr>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Hoja1!$B$297:$B$306</c:f>
              <c:strCache>
                <c:ptCount val="10"/>
                <c:pt idx="0">
                  <c:v>Chuquisaca</c:v>
                </c:pt>
                <c:pt idx="1">
                  <c:v>La Paz</c:v>
                </c:pt>
                <c:pt idx="2">
                  <c:v>Cochabamba</c:v>
                </c:pt>
                <c:pt idx="3">
                  <c:v>Oruro</c:v>
                </c:pt>
                <c:pt idx="4">
                  <c:v>Potosí</c:v>
                </c:pt>
                <c:pt idx="5">
                  <c:v>Tarija</c:v>
                </c:pt>
                <c:pt idx="6">
                  <c:v>Santa Cruz</c:v>
                </c:pt>
                <c:pt idx="7">
                  <c:v>Beni</c:v>
                </c:pt>
                <c:pt idx="8">
                  <c:v>Pando</c:v>
                </c:pt>
                <c:pt idx="9">
                  <c:v>Total</c:v>
                </c:pt>
              </c:strCache>
            </c:strRef>
          </c:cat>
          <c:val>
            <c:numRef>
              <c:f>Hoja1!$E$297:$E$306</c:f>
              <c:numCache>
                <c:formatCode>0.00%</c:formatCode>
                <c:ptCount val="10"/>
                <c:pt idx="0">
                  <c:v>0.87128817873303155</c:v>
                </c:pt>
                <c:pt idx="1">
                  <c:v>0.85283394744241536</c:v>
                </c:pt>
                <c:pt idx="2">
                  <c:v>0.85814679508345493</c:v>
                </c:pt>
                <c:pt idx="3">
                  <c:v>0.84846488627428929</c:v>
                </c:pt>
                <c:pt idx="4">
                  <c:v>0.84846598961332764</c:v>
                </c:pt>
                <c:pt idx="5">
                  <c:v>0.83545450118707032</c:v>
                </c:pt>
                <c:pt idx="6">
                  <c:v>0.81319014416251412</c:v>
                </c:pt>
                <c:pt idx="7">
                  <c:v>0.8468471163731075</c:v>
                </c:pt>
                <c:pt idx="8">
                  <c:v>0.80035173641226598</c:v>
                </c:pt>
                <c:pt idx="9">
                  <c:v>0.8418218210731031</c:v>
                </c:pt>
              </c:numCache>
            </c:numRef>
          </c:val>
          <c:extLst>
            <c:ext xmlns:c16="http://schemas.microsoft.com/office/drawing/2014/chart" uri="{C3380CC4-5D6E-409C-BE32-E72D297353CC}">
              <c16:uniqueId val="{00000002-6A30-4596-88C7-24BBE6348574}"/>
            </c:ext>
          </c:extLst>
        </c:ser>
        <c:dLbls>
          <c:showLegendKey val="0"/>
          <c:showVal val="0"/>
          <c:showCatName val="0"/>
          <c:showSerName val="0"/>
          <c:showPercent val="0"/>
          <c:showBubbleSize val="0"/>
        </c:dLbls>
        <c:gapWidth val="75"/>
        <c:overlap val="-25"/>
        <c:axId val="688063775"/>
        <c:axId val="688070431"/>
      </c:barChart>
      <c:catAx>
        <c:axId val="6880637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688070431"/>
        <c:crosses val="autoZero"/>
        <c:auto val="1"/>
        <c:lblAlgn val="ctr"/>
        <c:lblOffset val="100"/>
        <c:noMultiLvlLbl val="0"/>
      </c:catAx>
      <c:valAx>
        <c:axId val="688070431"/>
        <c:scaling>
          <c:orientation val="minMax"/>
          <c:min val="0.60000000000000009"/>
        </c:scaling>
        <c:delete val="0"/>
        <c:axPos val="l"/>
        <c:majorGridlines>
          <c:spPr>
            <a:ln w="3175" cap="flat" cmpd="sng" algn="ctr">
              <a:solidFill>
                <a:schemeClr val="tx1">
                  <a:lumMod val="15000"/>
                  <a:lumOff val="85000"/>
                </a:schemeClr>
              </a:solidFill>
              <a:prstDash val="lgDash"/>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688063775"/>
        <c:crosses val="autoZero"/>
        <c:crossBetween val="between"/>
      </c:valAx>
      <c:spPr>
        <a:noFill/>
        <a:ln>
          <a:solidFill>
            <a:schemeClr val="bg2"/>
          </a:solidFill>
        </a:ln>
        <a:effectLst/>
      </c:spPr>
    </c:plotArea>
    <c:legend>
      <c:legendPos val="b"/>
      <c:layout>
        <c:manualLayout>
          <c:xMode val="edge"/>
          <c:yMode val="edge"/>
          <c:x val="0.38948716390377486"/>
          <c:y val="1.9476085938780415E-4"/>
          <c:w val="0.26635559257683605"/>
          <c:h val="5.515921130826374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36366743813561"/>
          <c:y val="5.6507672249567695E-2"/>
          <c:w val="0.47684207891158065"/>
          <c:h val="0.92815507436570432"/>
        </c:manualLayout>
      </c:layout>
      <c:barChart>
        <c:barDir val="bar"/>
        <c:grouping val="clustered"/>
        <c:varyColors val="0"/>
        <c:ser>
          <c:idx val="0"/>
          <c:order val="0"/>
          <c:tx>
            <c:strRef>
              <c:f>Hoja1!$C$185</c:f>
              <c:strCache>
                <c:ptCount val="1"/>
                <c:pt idx="0">
                  <c:v>Hombre</c:v>
                </c:pt>
              </c:strCache>
            </c:strRef>
          </c:tx>
          <c:spPr>
            <a:solidFill>
              <a:srgbClr val="1EA8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5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Hoja1!$B$186:$B$198</c:f>
              <c:strCache>
                <c:ptCount val="13"/>
                <c:pt idx="0">
                  <c:v>Agricultura, Ganadería, Caza, Pesca y Silvicultura</c:v>
                </c:pt>
                <c:pt idx="1">
                  <c:v>Venta por mayor y menor, reparación de automotores</c:v>
                </c:pt>
                <c:pt idx="2">
                  <c:v>Industria Manufacturera</c:v>
                </c:pt>
                <c:pt idx="3">
                  <c:v>Transporte y Almacenamiento</c:v>
                </c:pt>
                <c:pt idx="4">
                  <c:v>Construcción</c:v>
                </c:pt>
                <c:pt idx="5">
                  <c:v>Actividades de alojamiento y servicio de comidas</c:v>
                </c:pt>
                <c:pt idx="6">
                  <c:v>Otras actividades de servicios</c:v>
                </c:pt>
                <c:pt idx="7">
                  <c:v>Servicios Profesionales y Técnicos</c:v>
                </c:pt>
                <c:pt idx="8">
                  <c:v>Actividades de Hogares Privados</c:v>
                </c:pt>
                <c:pt idx="9">
                  <c:v>Actividades de Servicios Administrativos y de Apoyo</c:v>
                </c:pt>
                <c:pt idx="10">
                  <c:v>Servicios de Salud y Asistencia Social</c:v>
                </c:pt>
                <c:pt idx="11">
                  <c:v>Explotación de Minas y Canteras</c:v>
                </c:pt>
                <c:pt idx="12">
                  <c:v>Otros</c:v>
                </c:pt>
              </c:strCache>
            </c:strRef>
          </c:cat>
          <c:val>
            <c:numRef>
              <c:f>Hoja1!$C$186:$C$198</c:f>
              <c:numCache>
                <c:formatCode>#,##0</c:formatCode>
                <c:ptCount val="13"/>
                <c:pt idx="0">
                  <c:v>919044.8</c:v>
                </c:pt>
                <c:pt idx="1">
                  <c:v>399043.9</c:v>
                </c:pt>
                <c:pt idx="2">
                  <c:v>305633.09999999998</c:v>
                </c:pt>
                <c:pt idx="3">
                  <c:v>426013.4</c:v>
                </c:pt>
                <c:pt idx="4">
                  <c:v>424329.9</c:v>
                </c:pt>
                <c:pt idx="5">
                  <c:v>84649.25</c:v>
                </c:pt>
                <c:pt idx="6">
                  <c:v>68418.59</c:v>
                </c:pt>
                <c:pt idx="7">
                  <c:v>70858.990000000005</c:v>
                </c:pt>
                <c:pt idx="8">
                  <c:v>3400.9720000000002</c:v>
                </c:pt>
                <c:pt idx="9">
                  <c:v>42837.64</c:v>
                </c:pt>
                <c:pt idx="10">
                  <c:v>20849.38</c:v>
                </c:pt>
                <c:pt idx="11">
                  <c:v>54316.23</c:v>
                </c:pt>
                <c:pt idx="12">
                  <c:v>74129.33885</c:v>
                </c:pt>
              </c:numCache>
            </c:numRef>
          </c:val>
          <c:extLst>
            <c:ext xmlns:c16="http://schemas.microsoft.com/office/drawing/2014/chart" uri="{C3380CC4-5D6E-409C-BE32-E72D297353CC}">
              <c16:uniqueId val="{00000000-EC5E-46FA-8719-56BC5B4D134B}"/>
            </c:ext>
          </c:extLst>
        </c:ser>
        <c:ser>
          <c:idx val="1"/>
          <c:order val="1"/>
          <c:tx>
            <c:strRef>
              <c:f>Hoja1!$D$185</c:f>
              <c:strCache>
                <c:ptCount val="1"/>
                <c:pt idx="0">
                  <c:v>Mujer</c:v>
                </c:pt>
              </c:strCache>
            </c:strRef>
          </c:tx>
          <c:spPr>
            <a:solidFill>
              <a:srgbClr val="D1F1F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5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Hoja1!$B$186:$B$198</c:f>
              <c:strCache>
                <c:ptCount val="13"/>
                <c:pt idx="0">
                  <c:v>Agricultura, Ganadería, Caza, Pesca y Silvicultura</c:v>
                </c:pt>
                <c:pt idx="1">
                  <c:v>Venta por mayor y menor, reparación de automotores</c:v>
                </c:pt>
                <c:pt idx="2">
                  <c:v>Industria Manufacturera</c:v>
                </c:pt>
                <c:pt idx="3">
                  <c:v>Transporte y Almacenamiento</c:v>
                </c:pt>
                <c:pt idx="4">
                  <c:v>Construcción</c:v>
                </c:pt>
                <c:pt idx="5">
                  <c:v>Actividades de alojamiento y servicio de comidas</c:v>
                </c:pt>
                <c:pt idx="6">
                  <c:v>Otras actividades de servicios</c:v>
                </c:pt>
                <c:pt idx="7">
                  <c:v>Servicios Profesionales y Técnicos</c:v>
                </c:pt>
                <c:pt idx="8">
                  <c:v>Actividades de Hogares Privados</c:v>
                </c:pt>
                <c:pt idx="9">
                  <c:v>Actividades de Servicios Administrativos y de Apoyo</c:v>
                </c:pt>
                <c:pt idx="10">
                  <c:v>Servicios de Salud y Asistencia Social</c:v>
                </c:pt>
                <c:pt idx="11">
                  <c:v>Explotación de Minas y Canteras</c:v>
                </c:pt>
                <c:pt idx="12">
                  <c:v>Otros</c:v>
                </c:pt>
              </c:strCache>
            </c:strRef>
          </c:cat>
          <c:val>
            <c:numRef>
              <c:f>Hoja1!$D$186:$D$198</c:f>
              <c:numCache>
                <c:formatCode>#,##0</c:formatCode>
                <c:ptCount val="13"/>
                <c:pt idx="0">
                  <c:v>698975.3</c:v>
                </c:pt>
                <c:pt idx="1">
                  <c:v>607977.1</c:v>
                </c:pt>
                <c:pt idx="2">
                  <c:v>215337.60000000001</c:v>
                </c:pt>
                <c:pt idx="3">
                  <c:v>17427.317999999999</c:v>
                </c:pt>
                <c:pt idx="4">
                  <c:v>11920.07</c:v>
                </c:pt>
                <c:pt idx="5">
                  <c:v>336451.19</c:v>
                </c:pt>
                <c:pt idx="6">
                  <c:v>73108.98</c:v>
                </c:pt>
                <c:pt idx="7">
                  <c:v>63209.79</c:v>
                </c:pt>
                <c:pt idx="8">
                  <c:v>116133.6</c:v>
                </c:pt>
                <c:pt idx="9">
                  <c:v>41032.699999999997</c:v>
                </c:pt>
                <c:pt idx="10">
                  <c:v>52434.2</c:v>
                </c:pt>
                <c:pt idx="11">
                  <c:v>4409.5839999999998</c:v>
                </c:pt>
                <c:pt idx="12">
                  <c:v>56499.252604000008</c:v>
                </c:pt>
              </c:numCache>
            </c:numRef>
          </c:val>
          <c:extLst>
            <c:ext xmlns:c16="http://schemas.microsoft.com/office/drawing/2014/chart" uri="{C3380CC4-5D6E-409C-BE32-E72D297353CC}">
              <c16:uniqueId val="{00000001-EC5E-46FA-8719-56BC5B4D134B}"/>
            </c:ext>
          </c:extLst>
        </c:ser>
        <c:dLbls>
          <c:showLegendKey val="0"/>
          <c:showVal val="0"/>
          <c:showCatName val="0"/>
          <c:showSerName val="0"/>
          <c:showPercent val="0"/>
          <c:showBubbleSize val="0"/>
        </c:dLbls>
        <c:gapWidth val="182"/>
        <c:axId val="679380703"/>
        <c:axId val="679376543"/>
      </c:barChart>
      <c:catAx>
        <c:axId val="679380703"/>
        <c:scaling>
          <c:orientation val="maxMin"/>
        </c:scaling>
        <c:delete val="0"/>
        <c:axPos val="l"/>
        <c:numFmt formatCode="General" sourceLinked="1"/>
        <c:majorTickMark val="none"/>
        <c:minorTickMark val="none"/>
        <c:tickLblPos val="nextTo"/>
        <c:spPr>
          <a:noFill/>
          <a:ln w="9525" cap="flat" cmpd="sng" algn="ctr">
            <a:solidFill>
              <a:schemeClr val="bg2">
                <a:lumMod val="7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679376543"/>
        <c:crosses val="autoZero"/>
        <c:auto val="1"/>
        <c:lblAlgn val="ctr"/>
        <c:lblOffset val="100"/>
        <c:noMultiLvlLbl val="0"/>
      </c:catAx>
      <c:valAx>
        <c:axId val="679376543"/>
        <c:scaling>
          <c:orientation val="minMax"/>
        </c:scaling>
        <c:delete val="1"/>
        <c:axPos val="t"/>
        <c:majorGridlines>
          <c:spPr>
            <a:ln w="9525" cap="flat" cmpd="sng" algn="ctr">
              <a:solidFill>
                <a:schemeClr val="bg2"/>
              </a:solidFill>
              <a:prstDash val="sysDash"/>
              <a:round/>
            </a:ln>
            <a:effectLst/>
          </c:spPr>
        </c:majorGridlines>
        <c:numFmt formatCode="#,##0" sourceLinked="1"/>
        <c:majorTickMark val="none"/>
        <c:minorTickMark val="none"/>
        <c:tickLblPos val="nextTo"/>
        <c:crossAx val="679380703"/>
        <c:crosses val="autoZero"/>
        <c:crossBetween val="between"/>
      </c:valAx>
      <c:spPr>
        <a:noFill/>
        <a:ln>
          <a:noFill/>
        </a:ln>
        <a:effectLst/>
      </c:spPr>
    </c:plotArea>
    <c:legend>
      <c:legendPos val="b"/>
      <c:layout>
        <c:manualLayout>
          <c:xMode val="edge"/>
          <c:yMode val="edge"/>
          <c:x val="0.75808819035852371"/>
          <c:y val="0.91552090964201327"/>
          <c:w val="0.23954396325459318"/>
          <c:h val="7.812554680664918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0"/>
      <c:depthPercent val="100"/>
      <c:rAngAx val="0"/>
    </c:view3D>
    <c:floor>
      <c:thickness val="0"/>
      <c:spPr>
        <a:solidFill>
          <a:srgbClr val="D1F1FC"/>
        </a:solidFill>
        <a:ln>
          <a:solidFill>
            <a:schemeClr val="bg1">
              <a:lumMod val="85000"/>
            </a:schemeClr>
          </a:solidFill>
        </a:ln>
        <a:effectLst/>
        <a:sp3d>
          <a:contourClr>
            <a:schemeClr val="bg1">
              <a:lumMod val="8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015933842894431E-3"/>
          <c:y val="6.1209798117379888E-3"/>
          <c:w val="0.98280675757908798"/>
          <c:h val="0.88183791002816048"/>
        </c:manualLayout>
      </c:layout>
      <c:bar3DChart>
        <c:barDir val="col"/>
        <c:grouping val="standard"/>
        <c:varyColors val="0"/>
        <c:ser>
          <c:idx val="0"/>
          <c:order val="0"/>
          <c:tx>
            <c:strRef>
              <c:f>Hoja1!$C$4</c:f>
              <c:strCache>
                <c:ptCount val="1"/>
                <c:pt idx="0">
                  <c:v>Hombre</c:v>
                </c:pt>
              </c:strCache>
            </c:strRef>
          </c:tx>
          <c:spPr>
            <a:solidFill>
              <a:srgbClr val="07558F"/>
            </a:solidFill>
            <a:ln>
              <a:noFill/>
            </a:ln>
            <a:effectLst/>
            <a:sp3d>
              <a:contourClr>
                <a:schemeClr val="bg1">
                  <a:lumMod val="75000"/>
                </a:schemeClr>
              </a:contourClr>
            </a:sp3d>
          </c:spPr>
          <c:invertIfNegative val="0"/>
          <c:dLbls>
            <c:dLbl>
              <c:idx val="0"/>
              <c:layout>
                <c:manualLayout>
                  <c:x val="2.0465811539526787E-3"/>
                  <c:y val="5.4169640546757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95-4D9F-9495-902724B85715}"/>
                </c:ext>
              </c:extLst>
            </c:dLbl>
            <c:dLbl>
              <c:idx val="1"/>
              <c:layout>
                <c:manualLayout>
                  <c:x val="2.0465811539526974E-3"/>
                  <c:y val="1.50471223740993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FE-45C8-8C01-E5DFAD0BA617}"/>
                </c:ext>
              </c:extLst>
            </c:dLbl>
            <c:dLbl>
              <c:idx val="2"/>
              <c:layout>
                <c:manualLayout>
                  <c:x val="-2.0465811539527724E-3"/>
                  <c:y val="1.2037697899279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FE-45C8-8C01-E5DFAD0BA617}"/>
                </c:ext>
              </c:extLst>
            </c:dLbl>
            <c:dLbl>
              <c:idx val="3"/>
              <c:layout>
                <c:manualLayout>
                  <c:x val="-2.0465811539526974E-3"/>
                  <c:y val="1.5047122374099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95-4D9F-9495-902724B85715}"/>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Hoja1!$B$5:$B$8</c:f>
              <c:strCache>
                <c:ptCount val="4"/>
                <c:pt idx="0">
                  <c:v>Sistema Único de Salud</c:v>
                </c:pt>
                <c:pt idx="1">
                  <c:v>Cajas de salud (CNS, etc.)</c:v>
                </c:pt>
                <c:pt idx="2">
                  <c:v>Seguros privados</c:v>
                </c:pt>
                <c:pt idx="3">
                  <c:v>Ninguno</c:v>
                </c:pt>
              </c:strCache>
            </c:strRef>
          </c:cat>
          <c:val>
            <c:numRef>
              <c:f>Hoja1!$C$5:$C$8</c:f>
              <c:numCache>
                <c:formatCode>_-* #,##0_-;\-* #,##0_-;_-* "-"??_-;_-@_-</c:formatCode>
                <c:ptCount val="4"/>
                <c:pt idx="0">
                  <c:v>2246922.2000000002</c:v>
                </c:pt>
                <c:pt idx="1">
                  <c:v>116934.39999999999</c:v>
                </c:pt>
                <c:pt idx="2">
                  <c:v>17203.28</c:v>
                </c:pt>
                <c:pt idx="3">
                  <c:v>512465.5</c:v>
                </c:pt>
              </c:numCache>
            </c:numRef>
          </c:val>
          <c:extLst>
            <c:ext xmlns:c16="http://schemas.microsoft.com/office/drawing/2014/chart" uri="{C3380CC4-5D6E-409C-BE32-E72D297353CC}">
              <c16:uniqueId val="{00000000-0679-46C8-A79D-CBA5FD596360}"/>
            </c:ext>
          </c:extLst>
        </c:ser>
        <c:ser>
          <c:idx val="1"/>
          <c:order val="1"/>
          <c:tx>
            <c:strRef>
              <c:f>Hoja1!$D$4</c:f>
              <c:strCache>
                <c:ptCount val="1"/>
                <c:pt idx="0">
                  <c:v>Mujer</c:v>
                </c:pt>
              </c:strCache>
            </c:strRef>
          </c:tx>
          <c:spPr>
            <a:solidFill>
              <a:srgbClr val="21B4D1"/>
            </a:solidFill>
            <a:ln>
              <a:noFill/>
            </a:ln>
            <a:effectLst/>
            <a:sp3d>
              <a:contourClr>
                <a:schemeClr val="bg1">
                  <a:lumMod val="85000"/>
                </a:schemeClr>
              </a:contourClr>
            </a:sp3d>
          </c:spPr>
          <c:invertIfNegative val="0"/>
          <c:dLbls>
            <c:dLbl>
              <c:idx val="0"/>
              <c:layout>
                <c:manualLayout>
                  <c:x val="8.1863246158107895E-3"/>
                  <c:y val="-3.0094244748198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95-4D9F-9495-902724B85715}"/>
                </c:ext>
              </c:extLst>
            </c:dLbl>
            <c:dLbl>
              <c:idx val="1"/>
              <c:layout>
                <c:manualLayout>
                  <c:x val="2.0465811539526224E-3"/>
                  <c:y val="-9.02827342445965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FE-45C8-8C01-E5DFAD0BA617}"/>
                </c:ext>
              </c:extLst>
            </c:dLbl>
            <c:dLbl>
              <c:idx val="2"/>
              <c:layout>
                <c:manualLayout>
                  <c:x val="-2.0465811539526974E-3"/>
                  <c:y val="-1.5047122374099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FE-45C8-8C01-E5DFAD0BA617}"/>
                </c:ext>
              </c:extLst>
            </c:dLbl>
            <c:dLbl>
              <c:idx val="3"/>
              <c:layout>
                <c:manualLayout>
                  <c:x val="-2.0465811539526974E-3"/>
                  <c:y val="-6.01884894963976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FE-45C8-8C01-E5DFAD0BA617}"/>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Hoja1!$B$5:$B$8</c:f>
              <c:strCache>
                <c:ptCount val="4"/>
                <c:pt idx="0">
                  <c:v>Sistema Único de Salud</c:v>
                </c:pt>
                <c:pt idx="1">
                  <c:v>Cajas de salud (CNS, etc.)</c:v>
                </c:pt>
                <c:pt idx="2">
                  <c:v>Seguros privados</c:v>
                </c:pt>
                <c:pt idx="3">
                  <c:v>Ninguno</c:v>
                </c:pt>
              </c:strCache>
            </c:strRef>
          </c:cat>
          <c:val>
            <c:numRef>
              <c:f>Hoja1!$D$5:$D$8</c:f>
              <c:numCache>
                <c:formatCode>_-* #,##0_-;\-* #,##0_-;_-* "-"??_-;_-@_-</c:formatCode>
                <c:ptCount val="4"/>
                <c:pt idx="0">
                  <c:v>1870535.9</c:v>
                </c:pt>
                <c:pt idx="1">
                  <c:v>164974.39999999999</c:v>
                </c:pt>
                <c:pt idx="2">
                  <c:v>6477.2470000000003</c:v>
                </c:pt>
                <c:pt idx="3">
                  <c:v>252929.1</c:v>
                </c:pt>
              </c:numCache>
            </c:numRef>
          </c:val>
          <c:extLst>
            <c:ext xmlns:c16="http://schemas.microsoft.com/office/drawing/2014/chart" uri="{C3380CC4-5D6E-409C-BE32-E72D297353CC}">
              <c16:uniqueId val="{00000001-0679-46C8-A79D-CBA5FD596360}"/>
            </c:ext>
          </c:extLst>
        </c:ser>
        <c:ser>
          <c:idx val="2"/>
          <c:order val="2"/>
          <c:tx>
            <c:strRef>
              <c:f>Hoja1!$E$4</c:f>
              <c:strCache>
                <c:ptCount val="1"/>
                <c:pt idx="0">
                  <c:v>Total</c:v>
                </c:pt>
              </c:strCache>
            </c:strRef>
          </c:tx>
          <c:spPr>
            <a:solidFill>
              <a:srgbClr val="D1F1FC"/>
            </a:solidFill>
            <a:ln>
              <a:noFill/>
            </a:ln>
            <a:effectLst/>
            <a:sp3d>
              <a:contourClr>
                <a:schemeClr val="bg1">
                  <a:lumMod val="85000"/>
                </a:schemeClr>
              </a:contourClr>
            </a:sp3d>
          </c:spPr>
          <c:invertIfNegative val="0"/>
          <c:dLbls>
            <c:dLbl>
              <c:idx val="0"/>
              <c:layout>
                <c:manualLayout>
                  <c:x val="2.046581153952716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FE-45C8-8C01-E5DFAD0BA617}"/>
                </c:ext>
              </c:extLst>
            </c:dLbl>
            <c:dLbl>
              <c:idx val="1"/>
              <c:layout>
                <c:manualLayout>
                  <c:x val="2.0465811539526974E-3"/>
                  <c:y val="-1.2037697899279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FE-45C8-8C01-E5DFAD0BA617}"/>
                </c:ext>
              </c:extLst>
            </c:dLbl>
            <c:dLbl>
              <c:idx val="2"/>
              <c:layout>
                <c:manualLayout>
                  <c:x val="0"/>
                  <c:y val="-9.02827342445965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FE-45C8-8C01-E5DFAD0BA617}"/>
                </c:ext>
              </c:extLst>
            </c:dLbl>
            <c:dLbl>
              <c:idx val="3"/>
              <c:layout>
                <c:manualLayout>
                  <c:x val="0"/>
                  <c:y val="-6.01884894963982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FE-45C8-8C01-E5DFAD0BA617}"/>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Hoja1!$B$5:$B$8</c:f>
              <c:strCache>
                <c:ptCount val="4"/>
                <c:pt idx="0">
                  <c:v>Sistema Único de Salud</c:v>
                </c:pt>
                <c:pt idx="1">
                  <c:v>Cajas de salud (CNS, etc.)</c:v>
                </c:pt>
                <c:pt idx="2">
                  <c:v>Seguros privados</c:v>
                </c:pt>
                <c:pt idx="3">
                  <c:v>Ninguno</c:v>
                </c:pt>
              </c:strCache>
            </c:strRef>
          </c:cat>
          <c:val>
            <c:numRef>
              <c:f>Hoja1!$E$5:$E$8</c:f>
              <c:numCache>
                <c:formatCode>_-* #,##0_-;\-* #,##0_-;_-* "-"??_-;_-@_-</c:formatCode>
                <c:ptCount val="4"/>
                <c:pt idx="0">
                  <c:v>4117458.2</c:v>
                </c:pt>
                <c:pt idx="1">
                  <c:v>281908.8</c:v>
                </c:pt>
                <c:pt idx="2">
                  <c:v>23680.53</c:v>
                </c:pt>
                <c:pt idx="3">
                  <c:v>765394.7</c:v>
                </c:pt>
              </c:numCache>
            </c:numRef>
          </c:val>
          <c:extLst>
            <c:ext xmlns:c16="http://schemas.microsoft.com/office/drawing/2014/chart" uri="{C3380CC4-5D6E-409C-BE32-E72D297353CC}">
              <c16:uniqueId val="{00000002-0679-46C8-A79D-CBA5FD596360}"/>
            </c:ext>
          </c:extLst>
        </c:ser>
        <c:dLbls>
          <c:showLegendKey val="0"/>
          <c:showVal val="0"/>
          <c:showCatName val="0"/>
          <c:showSerName val="0"/>
          <c:showPercent val="0"/>
          <c:showBubbleSize val="0"/>
        </c:dLbls>
        <c:gapWidth val="75"/>
        <c:shape val="box"/>
        <c:axId val="290459455"/>
        <c:axId val="290466943"/>
        <c:axId val="72359391"/>
      </c:bar3DChart>
      <c:catAx>
        <c:axId val="29045945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290466943"/>
        <c:crosses val="autoZero"/>
        <c:auto val="1"/>
        <c:lblAlgn val="ctr"/>
        <c:lblOffset val="100"/>
        <c:noMultiLvlLbl val="0"/>
      </c:catAx>
      <c:valAx>
        <c:axId val="290466943"/>
        <c:scaling>
          <c:orientation val="minMax"/>
        </c:scaling>
        <c:delete val="1"/>
        <c:axPos val="l"/>
        <c:majorGridlines>
          <c:spPr>
            <a:ln>
              <a:solidFill>
                <a:schemeClr val="bg2"/>
              </a:solidFill>
            </a:ln>
            <a:effectLst/>
          </c:spPr>
        </c:majorGridlines>
        <c:numFmt formatCode="_-* #,##0_-;\-* #,##0_-;_-* &quot;-&quot;??_-;_-@_-" sourceLinked="1"/>
        <c:majorTickMark val="none"/>
        <c:minorTickMark val="none"/>
        <c:tickLblPos val="nextTo"/>
        <c:crossAx val="290459455"/>
        <c:crosses val="autoZero"/>
        <c:crossBetween val="between"/>
      </c:valAx>
      <c:serAx>
        <c:axId val="72359391"/>
        <c:scaling>
          <c:orientation val="minMax"/>
        </c:scaling>
        <c:delete val="1"/>
        <c:axPos val="b"/>
        <c:majorTickMark val="none"/>
        <c:minorTickMark val="none"/>
        <c:tickLblPos val="nextTo"/>
        <c:crossAx val="290466943"/>
        <c:crosses val="autoZero"/>
      </c:serAx>
      <c:spPr>
        <a:noFill/>
        <a:ln>
          <a:noFill/>
        </a:ln>
        <a:effectLst/>
      </c:spPr>
    </c:plotArea>
    <c:legend>
      <c:legendPos val="b"/>
      <c:layout>
        <c:manualLayout>
          <c:xMode val="edge"/>
          <c:yMode val="edge"/>
          <c:x val="0.26566492696525379"/>
          <c:y val="8.2747324929693293E-4"/>
          <c:w val="0.42156526071912986"/>
          <c:h val="6.228006765864353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59065027223191"/>
          <c:y val="3.8698682693516957E-2"/>
          <c:w val="0.62810084072471684"/>
          <c:h val="0.81967228435093875"/>
        </c:manualLayout>
      </c:layout>
      <c:barChart>
        <c:barDir val="bar"/>
        <c:grouping val="clustered"/>
        <c:varyColors val="0"/>
        <c:ser>
          <c:idx val="0"/>
          <c:order val="0"/>
          <c:tx>
            <c:strRef>
              <c:f>Hoja1!$C$108</c:f>
              <c:strCache>
                <c:ptCount val="1"/>
                <c:pt idx="0">
                  <c:v>Total Hogares</c:v>
                </c:pt>
              </c:strCache>
            </c:strRef>
          </c:tx>
          <c:spPr>
            <a:solidFill>
              <a:srgbClr val="D1F1F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Hoja1!$B$109:$B$113</c:f>
              <c:strCache>
                <c:ptCount val="5"/>
                <c:pt idx="0">
                  <c:v>Consulta externa</c:v>
                </c:pt>
                <c:pt idx="1">
                  <c:v>Aparatos</c:v>
                </c:pt>
                <c:pt idx="2">
                  <c:v>Internación hospitalaria</c:v>
                </c:pt>
                <c:pt idx="3">
                  <c:v>Exámenes o ambulancia</c:v>
                </c:pt>
                <c:pt idx="4">
                  <c:v>Medicinas</c:v>
                </c:pt>
              </c:strCache>
            </c:strRef>
          </c:cat>
          <c:val>
            <c:numRef>
              <c:f>Hoja1!$C$109:$C$113</c:f>
              <c:numCache>
                <c:formatCode>_-* #,##0_-;\-* #,##0_-;_-* "-"??_-;_-@_-</c:formatCode>
                <c:ptCount val="5"/>
                <c:pt idx="0">
                  <c:v>261.09589999999997</c:v>
                </c:pt>
                <c:pt idx="1">
                  <c:v>122.968</c:v>
                </c:pt>
                <c:pt idx="2">
                  <c:v>227.55770000000001</c:v>
                </c:pt>
                <c:pt idx="3">
                  <c:v>109.89709999999999</c:v>
                </c:pt>
                <c:pt idx="4">
                  <c:v>757.49289999999996</c:v>
                </c:pt>
              </c:numCache>
            </c:numRef>
          </c:val>
          <c:extLst>
            <c:ext xmlns:c16="http://schemas.microsoft.com/office/drawing/2014/chart" uri="{C3380CC4-5D6E-409C-BE32-E72D297353CC}">
              <c16:uniqueId val="{00000000-02AD-401D-A324-3FF4FB128D75}"/>
            </c:ext>
          </c:extLst>
        </c:ser>
        <c:ser>
          <c:idx val="1"/>
          <c:order val="1"/>
          <c:tx>
            <c:strRef>
              <c:f>Hoja1!$D$108</c:f>
              <c:strCache>
                <c:ptCount val="1"/>
                <c:pt idx="0">
                  <c:v>Total Hogares con Jefe Informal</c:v>
                </c:pt>
              </c:strCache>
            </c:strRef>
          </c:tx>
          <c:spPr>
            <a:solidFill>
              <a:srgbClr val="1889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Hoja1!$B$109:$B$113</c:f>
              <c:strCache>
                <c:ptCount val="5"/>
                <c:pt idx="0">
                  <c:v>Consulta externa</c:v>
                </c:pt>
                <c:pt idx="1">
                  <c:v>Aparatos</c:v>
                </c:pt>
                <c:pt idx="2">
                  <c:v>Internación hospitalaria</c:v>
                </c:pt>
                <c:pt idx="3">
                  <c:v>Exámenes o ambulancia</c:v>
                </c:pt>
                <c:pt idx="4">
                  <c:v>Medicinas</c:v>
                </c:pt>
              </c:strCache>
            </c:strRef>
          </c:cat>
          <c:val>
            <c:numRef>
              <c:f>Hoja1!$D$109:$D$113</c:f>
              <c:numCache>
                <c:formatCode>_-* #,##0_-;\-* #,##0_-;_-* "-"??_-;_-@_-</c:formatCode>
                <c:ptCount val="5"/>
                <c:pt idx="0">
                  <c:v>237.72190000000001</c:v>
                </c:pt>
                <c:pt idx="1">
                  <c:v>89.801689999999994</c:v>
                </c:pt>
                <c:pt idx="2">
                  <c:v>191.70750000000001</c:v>
                </c:pt>
                <c:pt idx="3">
                  <c:v>91.622299999999996</c:v>
                </c:pt>
                <c:pt idx="4">
                  <c:v>675.52539999999999</c:v>
                </c:pt>
              </c:numCache>
            </c:numRef>
          </c:val>
          <c:extLst>
            <c:ext xmlns:c16="http://schemas.microsoft.com/office/drawing/2014/chart" uri="{C3380CC4-5D6E-409C-BE32-E72D297353CC}">
              <c16:uniqueId val="{00000001-02AD-401D-A324-3FF4FB128D75}"/>
            </c:ext>
          </c:extLst>
        </c:ser>
        <c:dLbls>
          <c:showLegendKey val="0"/>
          <c:showVal val="0"/>
          <c:showCatName val="0"/>
          <c:showSerName val="0"/>
          <c:showPercent val="0"/>
          <c:showBubbleSize val="0"/>
        </c:dLbls>
        <c:gapWidth val="182"/>
        <c:axId val="5394351"/>
        <c:axId val="10082751"/>
      </c:barChart>
      <c:catAx>
        <c:axId val="53943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10082751"/>
        <c:crosses val="autoZero"/>
        <c:auto val="1"/>
        <c:lblAlgn val="ctr"/>
        <c:lblOffset val="100"/>
        <c:noMultiLvlLbl val="0"/>
      </c:catAx>
      <c:valAx>
        <c:axId val="10082751"/>
        <c:scaling>
          <c:orientation val="minMax"/>
        </c:scaling>
        <c:delete val="1"/>
        <c:axPos val="b"/>
        <c:majorGridlines>
          <c:spPr>
            <a:ln w="9525" cap="flat" cmpd="sng" algn="ctr">
              <a:solidFill>
                <a:schemeClr val="bg2"/>
              </a:solidFill>
              <a:prstDash val="dash"/>
              <a:round/>
            </a:ln>
            <a:effectLst/>
          </c:spPr>
        </c:majorGridlines>
        <c:numFmt formatCode="_-* #,##0_-;\-* #,##0_-;_-* &quot;-&quot;??_-;_-@_-" sourceLinked="1"/>
        <c:majorTickMark val="none"/>
        <c:minorTickMark val="none"/>
        <c:tickLblPos val="nextTo"/>
        <c:crossAx val="53943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77089507667291"/>
          <c:y val="4.4928412196966173E-2"/>
          <c:w val="0.66611286089238841"/>
          <c:h val="0.82400020555034881"/>
        </c:manualLayout>
      </c:layout>
      <c:barChart>
        <c:barDir val="bar"/>
        <c:grouping val="clustered"/>
        <c:varyColors val="0"/>
        <c:ser>
          <c:idx val="0"/>
          <c:order val="0"/>
          <c:tx>
            <c:strRef>
              <c:f>Hoja1!$G$108</c:f>
              <c:strCache>
                <c:ptCount val="1"/>
                <c:pt idx="0">
                  <c:v>Total Hogares con CHE</c:v>
                </c:pt>
              </c:strCache>
            </c:strRef>
          </c:tx>
          <c:spPr>
            <a:solidFill>
              <a:srgbClr val="D1F1F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Hoja1!$F$109:$F$113</c:f>
              <c:strCache>
                <c:ptCount val="5"/>
                <c:pt idx="0">
                  <c:v>Consulta externa</c:v>
                </c:pt>
                <c:pt idx="1">
                  <c:v>Aparatos</c:v>
                </c:pt>
                <c:pt idx="2">
                  <c:v>Internación hospitalaria</c:v>
                </c:pt>
                <c:pt idx="3">
                  <c:v>Exámenes o ambulancia</c:v>
                </c:pt>
                <c:pt idx="4">
                  <c:v>Medicinas</c:v>
                </c:pt>
              </c:strCache>
            </c:strRef>
          </c:cat>
          <c:val>
            <c:numRef>
              <c:f>Hoja1!$G$109:$G$113</c:f>
              <c:numCache>
                <c:formatCode>_-* #,##0_-;\-* #,##0_-;_-* "-"??_-;_-@_-</c:formatCode>
                <c:ptCount val="5"/>
                <c:pt idx="0">
                  <c:v>1758.1690000000001</c:v>
                </c:pt>
                <c:pt idx="1">
                  <c:v>1184.7729999999999</c:v>
                </c:pt>
                <c:pt idx="2">
                  <c:v>2954.5030000000002</c:v>
                </c:pt>
                <c:pt idx="3">
                  <c:v>896.24170000000004</c:v>
                </c:pt>
                <c:pt idx="4">
                  <c:v>3485.7440000000001</c:v>
                </c:pt>
              </c:numCache>
            </c:numRef>
          </c:val>
          <c:extLst>
            <c:ext xmlns:c16="http://schemas.microsoft.com/office/drawing/2014/chart" uri="{C3380CC4-5D6E-409C-BE32-E72D297353CC}">
              <c16:uniqueId val="{00000000-2C94-44D8-8454-19B7AFA1721E}"/>
            </c:ext>
          </c:extLst>
        </c:ser>
        <c:ser>
          <c:idx val="1"/>
          <c:order val="1"/>
          <c:tx>
            <c:strRef>
              <c:f>Hoja1!$H$108</c:f>
              <c:strCache>
                <c:ptCount val="1"/>
                <c:pt idx="0">
                  <c:v>Total Hogares con Jefe Informal y CHE</c:v>
                </c:pt>
              </c:strCache>
            </c:strRef>
          </c:tx>
          <c:spPr>
            <a:solidFill>
              <a:srgbClr val="1889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Hoja1!$F$109:$F$113</c:f>
              <c:strCache>
                <c:ptCount val="5"/>
                <c:pt idx="0">
                  <c:v>Consulta externa</c:v>
                </c:pt>
                <c:pt idx="1">
                  <c:v>Aparatos</c:v>
                </c:pt>
                <c:pt idx="2">
                  <c:v>Internación hospitalaria</c:v>
                </c:pt>
                <c:pt idx="3">
                  <c:v>Exámenes o ambulancia</c:v>
                </c:pt>
                <c:pt idx="4">
                  <c:v>Medicinas</c:v>
                </c:pt>
              </c:strCache>
            </c:strRef>
          </c:cat>
          <c:val>
            <c:numRef>
              <c:f>Hoja1!$H$109:$H$113</c:f>
              <c:numCache>
                <c:formatCode>_-* #,##0_-;\-* #,##0_-;_-* "-"??_-;_-@_-</c:formatCode>
                <c:ptCount val="5"/>
                <c:pt idx="0">
                  <c:v>2210.364</c:v>
                </c:pt>
                <c:pt idx="1">
                  <c:v>963.41020000000003</c:v>
                </c:pt>
                <c:pt idx="2">
                  <c:v>2399.1170000000002</c:v>
                </c:pt>
                <c:pt idx="3">
                  <c:v>709.77909999999997</c:v>
                </c:pt>
                <c:pt idx="4">
                  <c:v>3103.7710000000002</c:v>
                </c:pt>
              </c:numCache>
            </c:numRef>
          </c:val>
          <c:extLst>
            <c:ext xmlns:c16="http://schemas.microsoft.com/office/drawing/2014/chart" uri="{C3380CC4-5D6E-409C-BE32-E72D297353CC}">
              <c16:uniqueId val="{00000001-2C94-44D8-8454-19B7AFA1721E}"/>
            </c:ext>
          </c:extLst>
        </c:ser>
        <c:dLbls>
          <c:showLegendKey val="0"/>
          <c:showVal val="0"/>
          <c:showCatName val="0"/>
          <c:showSerName val="0"/>
          <c:showPercent val="0"/>
          <c:showBubbleSize val="0"/>
        </c:dLbls>
        <c:gapWidth val="182"/>
        <c:axId val="143849279"/>
        <c:axId val="143856767"/>
      </c:barChart>
      <c:catAx>
        <c:axId val="1438492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143856767"/>
        <c:crosses val="autoZero"/>
        <c:auto val="1"/>
        <c:lblAlgn val="ctr"/>
        <c:lblOffset val="100"/>
        <c:noMultiLvlLbl val="0"/>
      </c:catAx>
      <c:valAx>
        <c:axId val="143856767"/>
        <c:scaling>
          <c:orientation val="minMax"/>
        </c:scaling>
        <c:delete val="1"/>
        <c:axPos val="b"/>
        <c:majorGridlines>
          <c:spPr>
            <a:ln w="9525" cap="flat" cmpd="sng" algn="ctr">
              <a:solidFill>
                <a:schemeClr val="bg2"/>
              </a:solidFill>
              <a:prstDash val="dash"/>
              <a:round/>
            </a:ln>
            <a:effectLst/>
          </c:spPr>
        </c:majorGridlines>
        <c:numFmt formatCode="_-* #,##0_-;\-* #,##0_-;_-* &quot;-&quot;??_-;_-@_-" sourceLinked="1"/>
        <c:majorTickMark val="none"/>
        <c:minorTickMark val="none"/>
        <c:tickLblPos val="nextTo"/>
        <c:crossAx val="143849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398463141803658E-2"/>
          <c:y val="2.9743066306795088E-2"/>
          <c:w val="0.92318003618234934"/>
          <c:h val="0.82199029990820538"/>
        </c:manualLayout>
      </c:layout>
      <c:barChart>
        <c:barDir val="col"/>
        <c:grouping val="clustered"/>
        <c:varyColors val="0"/>
        <c:ser>
          <c:idx val="0"/>
          <c:order val="0"/>
          <c:tx>
            <c:strRef>
              <c:f>Hoja3!$D$91</c:f>
              <c:strCache>
                <c:ptCount val="1"/>
                <c:pt idx="0">
                  <c:v>Frecuencia</c:v>
                </c:pt>
              </c:strCache>
            </c:strRef>
          </c:tx>
          <c:spPr>
            <a:solidFill>
              <a:srgbClr val="18899F"/>
            </a:solidFill>
            <a:ln>
              <a:noFill/>
            </a:ln>
            <a:effectLst/>
          </c:spPr>
          <c:invertIfNegative val="0"/>
          <c:dLbls>
            <c:dLbl>
              <c:idx val="1"/>
              <c:layout>
                <c:manualLayout>
                  <c:x val="-2.9035499039182365E-17"/>
                  <c:y val="2.0263963386581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CE4-4779-9264-5F4217C4D62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Hoja3!$C$92:$C$100</c:f>
              <c:strCache>
                <c:ptCount val="9"/>
                <c:pt idx="0">
                  <c:v>Chuquisaca</c:v>
                </c:pt>
                <c:pt idx="1">
                  <c:v>La Paz</c:v>
                </c:pt>
                <c:pt idx="2">
                  <c:v>Cochabamba</c:v>
                </c:pt>
                <c:pt idx="3">
                  <c:v>Oruro</c:v>
                </c:pt>
                <c:pt idx="4">
                  <c:v>Potosí</c:v>
                </c:pt>
                <c:pt idx="5">
                  <c:v>Tarija</c:v>
                </c:pt>
                <c:pt idx="6">
                  <c:v>Santa Cruz</c:v>
                </c:pt>
                <c:pt idx="7">
                  <c:v>Beni</c:v>
                </c:pt>
                <c:pt idx="8">
                  <c:v>Pando</c:v>
                </c:pt>
              </c:strCache>
            </c:strRef>
          </c:cat>
          <c:val>
            <c:numRef>
              <c:f>Hoja3!$D$92:$D$100</c:f>
              <c:numCache>
                <c:formatCode>#,##0</c:formatCode>
                <c:ptCount val="9"/>
                <c:pt idx="0">
                  <c:v>135744</c:v>
                </c:pt>
                <c:pt idx="1">
                  <c:v>534923</c:v>
                </c:pt>
                <c:pt idx="2">
                  <c:v>340583</c:v>
                </c:pt>
                <c:pt idx="3">
                  <c:v>92055</c:v>
                </c:pt>
                <c:pt idx="4">
                  <c:v>200656</c:v>
                </c:pt>
                <c:pt idx="5">
                  <c:v>74406</c:v>
                </c:pt>
                <c:pt idx="6">
                  <c:v>281953</c:v>
                </c:pt>
                <c:pt idx="7">
                  <c:v>70073</c:v>
                </c:pt>
                <c:pt idx="8">
                  <c:v>24705</c:v>
                </c:pt>
              </c:numCache>
            </c:numRef>
          </c:val>
          <c:extLst>
            <c:ext xmlns:c16="http://schemas.microsoft.com/office/drawing/2014/chart" uri="{C3380CC4-5D6E-409C-BE32-E72D297353CC}">
              <c16:uniqueId val="{00000000-8CE4-4779-9264-5F4217C4D62C}"/>
            </c:ext>
          </c:extLst>
        </c:ser>
        <c:dLbls>
          <c:showLegendKey val="0"/>
          <c:showVal val="0"/>
          <c:showCatName val="0"/>
          <c:showSerName val="0"/>
          <c:showPercent val="0"/>
          <c:showBubbleSize val="0"/>
        </c:dLbls>
        <c:gapWidth val="219"/>
        <c:overlap val="-27"/>
        <c:axId val="1994051024"/>
        <c:axId val="1994052272"/>
      </c:barChart>
      <c:catAx>
        <c:axId val="199405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1994052272"/>
        <c:crosses val="autoZero"/>
        <c:auto val="1"/>
        <c:lblAlgn val="ctr"/>
        <c:lblOffset val="100"/>
        <c:noMultiLvlLbl val="0"/>
      </c:catAx>
      <c:valAx>
        <c:axId val="1994052272"/>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1994051024"/>
        <c:crosses val="autoZero"/>
        <c:crossBetween val="between"/>
      </c:valAx>
      <c:spPr>
        <a:noFill/>
        <a:ln>
          <a:solidFill>
            <a:schemeClr val="bg2">
              <a:lumMod val="90000"/>
            </a:schemeClr>
          </a:solidFill>
        </a:ln>
        <a:effectLst/>
      </c:spPr>
    </c:plotArea>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699124981932601"/>
          <c:y val="2.4421114027413239E-2"/>
          <c:w val="0.60231898218261259"/>
          <c:h val="0.80899679206765818"/>
        </c:manualLayout>
      </c:layout>
      <c:barChart>
        <c:barDir val="col"/>
        <c:grouping val="clustered"/>
        <c:varyColors val="0"/>
        <c:ser>
          <c:idx val="0"/>
          <c:order val="0"/>
          <c:spPr>
            <a:solidFill>
              <a:srgbClr val="18899F"/>
            </a:solidFill>
            <a:ln>
              <a:noFill/>
            </a:ln>
            <a:effectLst/>
          </c:spPr>
          <c:invertIfNegative val="0"/>
          <c:dLbls>
            <c:dLbl>
              <c:idx val="0"/>
              <c:layout>
                <c:manualLayout>
                  <c:x val="3.6206071273504367E-3"/>
                  <c:y val="1.0267958568375844E-2"/>
                </c:manualLayout>
              </c:layout>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extLst>
                <c:ext xmlns:c15="http://schemas.microsoft.com/office/drawing/2012/chart" uri="{CE6537A1-D6FC-4f65-9D91-7224C49458BB}">
                  <c15:layout>
                    <c:manualLayout>
                      <c:w val="0.2503287767850092"/>
                      <c:h val="4.5128566265615483E-2"/>
                    </c:manualLayout>
                  </c15:layout>
                </c:ext>
                <c:ext xmlns:c16="http://schemas.microsoft.com/office/drawing/2014/chart" uri="{C3380CC4-5D6E-409C-BE32-E72D297353CC}">
                  <c16:uniqueId val="{00000001-07BA-4B01-8470-25ED2940EFB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Hoja3!$D$129:$D$131</c:f>
              <c:strCache>
                <c:ptCount val="3"/>
                <c:pt idx="0">
                  <c:v>Total ocupados</c:v>
                </c:pt>
                <c:pt idx="1">
                  <c:v>Con al menos 1 dificultad</c:v>
                </c:pt>
                <c:pt idx="2">
                  <c:v>Con al menos 2 dificultades</c:v>
                </c:pt>
              </c:strCache>
            </c:strRef>
          </c:cat>
          <c:val>
            <c:numRef>
              <c:f>Hoja3!$E$129:$E$131</c:f>
              <c:numCache>
                <c:formatCode>_-* #,##0_-;\-* #,##0_-;_-* "-"??_-;_-@_-</c:formatCode>
                <c:ptCount val="3"/>
                <c:pt idx="0">
                  <c:v>1087476</c:v>
                </c:pt>
                <c:pt idx="1">
                  <c:v>363819</c:v>
                </c:pt>
                <c:pt idx="2">
                  <c:v>135729</c:v>
                </c:pt>
              </c:numCache>
            </c:numRef>
          </c:val>
          <c:extLst>
            <c:ext xmlns:c16="http://schemas.microsoft.com/office/drawing/2014/chart" uri="{C3380CC4-5D6E-409C-BE32-E72D297353CC}">
              <c16:uniqueId val="{00000000-07BA-4B01-8470-25ED2940EFBB}"/>
            </c:ext>
          </c:extLst>
        </c:ser>
        <c:dLbls>
          <c:showLegendKey val="0"/>
          <c:showVal val="0"/>
          <c:showCatName val="0"/>
          <c:showSerName val="0"/>
          <c:showPercent val="0"/>
          <c:showBubbleSize val="0"/>
        </c:dLbls>
        <c:gapWidth val="199"/>
        <c:axId val="144079296"/>
        <c:axId val="144070144"/>
      </c:barChart>
      <c:catAx>
        <c:axId val="14407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cap="none" spc="0" normalizeH="0" baseline="0">
                <a:solidFill>
                  <a:schemeClr val="tx1"/>
                </a:solidFill>
                <a:latin typeface="Cambria" panose="02040503050406030204" pitchFamily="18" charset="0"/>
                <a:ea typeface="Cambria" panose="02040503050406030204" pitchFamily="18" charset="0"/>
                <a:cs typeface="+mn-cs"/>
              </a:defRPr>
            </a:pPr>
            <a:endParaRPr lang="es-BO"/>
          </a:p>
        </c:txPr>
        <c:crossAx val="144070144"/>
        <c:crosses val="autoZero"/>
        <c:auto val="1"/>
        <c:lblAlgn val="ctr"/>
        <c:lblOffset val="100"/>
        <c:noMultiLvlLbl val="0"/>
      </c:catAx>
      <c:valAx>
        <c:axId val="144070144"/>
        <c:scaling>
          <c:orientation val="minMax"/>
          <c:max val="1180000.0000000002"/>
          <c:min val="1000"/>
        </c:scaling>
        <c:delete val="0"/>
        <c:axPos val="l"/>
        <c:majorGridlines>
          <c:spPr>
            <a:ln w="9525" cap="flat" cmpd="sng" algn="ctr">
              <a:solidFill>
                <a:schemeClr val="tx1">
                  <a:lumMod val="15000"/>
                  <a:lumOff val="85000"/>
                </a:schemeClr>
              </a:solidFill>
              <a:prstDash val="dash"/>
              <a:round/>
            </a:ln>
            <a:effectLst/>
          </c:spPr>
        </c:majorGridlines>
        <c:minorGridlines>
          <c:spPr>
            <a:ln w="9525" cap="flat" cmpd="sng" algn="ctr">
              <a:solidFill>
                <a:schemeClr val="tx1">
                  <a:lumMod val="5000"/>
                  <a:lumOff val="95000"/>
                </a:schemeClr>
              </a:solidFill>
              <a:prstDash val="sysDash"/>
              <a:round/>
            </a:ln>
            <a:effectLst/>
          </c:spPr>
        </c:min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crossAx val="144079296"/>
        <c:crosses val="autoZero"/>
        <c:crossBetween val="between"/>
      </c:valAx>
      <c:spPr>
        <a:noFill/>
        <a:ln>
          <a:solidFill>
            <a:schemeClr val="bg2">
              <a:lumMod val="90000"/>
            </a:schemeClr>
          </a:solidFill>
        </a:ln>
        <a:effectLst/>
      </c:spPr>
    </c:plotArea>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Hoja3!$B$41</c:f>
              <c:strCache>
                <c:ptCount val="1"/>
                <c:pt idx="0">
                  <c:v>Explotación de Minas y Canteras</c:v>
                </c:pt>
              </c:strCache>
            </c:strRef>
          </c:tx>
          <c:spPr>
            <a:solidFill>
              <a:srgbClr val="1889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mbria" panose="02040503050406030204" pitchFamily="18" charset="0"/>
                    <a:ea typeface="Cambria" panose="02040503050406030204" pitchFamily="18" charset="0"/>
                    <a:cs typeface="+mn-cs"/>
                  </a:defRPr>
                </a:pPr>
                <a:endParaRPr lang="es-B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Hoja3!$C$39:$D$40</c:f>
              <c:strCache>
                <c:ptCount val="2"/>
                <c:pt idx="0">
                  <c:v>Cotizando</c:v>
                </c:pt>
                <c:pt idx="1">
                  <c:v>No cotizando</c:v>
                </c:pt>
              </c:strCache>
            </c:strRef>
          </c:cat>
          <c:val>
            <c:numRef>
              <c:f>Hoja3!$C$41:$D$41</c:f>
              <c:numCache>
                <c:formatCode>_-* #,##0_-;\-* #,##0_-;_-* "-"??_-;_-@_-</c:formatCode>
                <c:ptCount val="2"/>
                <c:pt idx="0">
                  <c:v>46383</c:v>
                </c:pt>
                <c:pt idx="1">
                  <c:v>58726</c:v>
                </c:pt>
              </c:numCache>
            </c:numRef>
          </c:val>
          <c:extLst>
            <c:ext xmlns:c16="http://schemas.microsoft.com/office/drawing/2014/chart" uri="{C3380CC4-5D6E-409C-BE32-E72D297353CC}">
              <c16:uniqueId val="{00000000-7E18-448D-A4AC-606CB7EE4593}"/>
            </c:ext>
          </c:extLst>
        </c:ser>
        <c:dLbls>
          <c:showLegendKey val="0"/>
          <c:showVal val="0"/>
          <c:showCatName val="0"/>
          <c:showSerName val="0"/>
          <c:showPercent val="0"/>
          <c:showBubbleSize val="0"/>
        </c:dLbls>
        <c:gapWidth val="219"/>
        <c:overlap val="-27"/>
        <c:axId val="1858793840"/>
        <c:axId val="1858802992"/>
      </c:barChart>
      <c:catAx>
        <c:axId val="185879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1858802992"/>
        <c:crosses val="autoZero"/>
        <c:auto val="1"/>
        <c:lblAlgn val="ctr"/>
        <c:lblOffset val="100"/>
        <c:noMultiLvlLbl val="0"/>
      </c:catAx>
      <c:valAx>
        <c:axId val="1858802992"/>
        <c:scaling>
          <c:orientation val="minMax"/>
        </c:scaling>
        <c:delete val="0"/>
        <c:axPos val="l"/>
        <c:majorGridlines>
          <c:spPr>
            <a:ln w="9525" cap="flat" cmpd="sng" algn="ctr">
              <a:solidFill>
                <a:schemeClr val="tx1">
                  <a:lumMod val="15000"/>
                  <a:lumOff val="85000"/>
                </a:schemeClr>
              </a:solidFill>
              <a:prstDash val="sysDot"/>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mbria" panose="02040503050406030204" pitchFamily="18" charset="0"/>
                <a:ea typeface="Cambria" panose="02040503050406030204" pitchFamily="18" charset="0"/>
                <a:cs typeface="+mn-cs"/>
              </a:defRPr>
            </a:pPr>
            <a:endParaRPr lang="es-BO"/>
          </a:p>
        </c:txPr>
        <c:crossAx val="1858793840"/>
        <c:crosses val="autoZero"/>
        <c:crossBetween val="between"/>
      </c:valAx>
      <c:spPr>
        <a:noFill/>
        <a:ln>
          <a:solidFill>
            <a:schemeClr val="bg2"/>
          </a:solidFill>
        </a:ln>
        <a:effectLst/>
      </c:spPr>
    </c:plotArea>
    <c:plotVisOnly val="1"/>
    <c:dispBlanksAs val="gap"/>
    <c:showDLblsOverMax val="0"/>
  </c:chart>
  <c:spPr>
    <a:noFill/>
    <a:ln>
      <a:noFill/>
    </a:ln>
    <a:effectLst/>
  </c:spPr>
  <c:txPr>
    <a:bodyPr/>
    <a:lstStyle/>
    <a:p>
      <a:pPr>
        <a:defRPr/>
      </a:pPr>
      <a:endParaRPr lang="es-B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18899F"/>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DCE6-46DC-90B9-A0706732A38E}"/>
              </c:ext>
            </c:extLst>
          </c:dPt>
          <c:dPt>
            <c:idx val="1"/>
            <c:bubble3D val="0"/>
            <c:spPr>
              <a:solidFill>
                <a:srgbClr val="59CEE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DCE6-46DC-90B9-A0706732A38E}"/>
              </c:ext>
            </c:extLst>
          </c:dPt>
          <c:dPt>
            <c:idx val="2"/>
            <c:bubble3D val="0"/>
            <c:spPr>
              <a:solidFill>
                <a:srgbClr val="D1F1FC"/>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DCE6-46DC-90B9-A0706732A38E}"/>
              </c:ext>
            </c:extLst>
          </c:dPt>
          <c:dPt>
            <c:idx val="3"/>
            <c:bubble3D val="0"/>
            <c:spPr>
              <a:solidFill>
                <a:srgbClr val="EEEEEE"/>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DCE6-46DC-90B9-A0706732A38E}"/>
              </c:ext>
            </c:extLst>
          </c:dPt>
          <c:dPt>
            <c:idx val="4"/>
            <c:bubble3D val="0"/>
            <c:spPr>
              <a:solidFill>
                <a:srgbClr val="C0000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DCE6-46DC-90B9-A0706732A38E}"/>
              </c:ext>
            </c:extLst>
          </c:dPt>
          <c:dLbls>
            <c:dLbl>
              <c:idx val="0"/>
              <c:layout>
                <c:manualLayout>
                  <c:x val="8.3998252464532686E-2"/>
                  <c:y val="9.0182824373387524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CE6-46DC-90B9-A0706732A38E}"/>
                </c:ext>
              </c:extLst>
            </c:dLbl>
            <c:dLbl>
              <c:idx val="1"/>
              <c:layout>
                <c:manualLayout>
                  <c:x val="-8.8538698543696615E-2"/>
                  <c:y val="-7.890997132671420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DCE6-46DC-90B9-A0706732A38E}"/>
                </c:ext>
              </c:extLst>
            </c:dLbl>
            <c:dLbl>
              <c:idx val="2"/>
              <c:layout>
                <c:manualLayout>
                  <c:x val="-3.4053345593729467E-2"/>
                  <c:y val="-0.12024376583118355"/>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CE6-46DC-90B9-A0706732A38E}"/>
                </c:ext>
              </c:extLst>
            </c:dLbl>
            <c:dLbl>
              <c:idx val="3"/>
              <c:layout>
                <c:manualLayout>
                  <c:x val="-2.043200735623768E-2"/>
                  <c:y val="-0.13151661887785701"/>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CE6-46DC-90B9-A0706732A38E}"/>
                </c:ext>
              </c:extLst>
            </c:dLbl>
            <c:dLbl>
              <c:idx val="4"/>
              <c:layout>
                <c:manualLayout>
                  <c:x val="1.1351115197909781E-2"/>
                  <c:y val="-0.1277590011956325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DCE6-46DC-90B9-A0706732A38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Hoja1!$E$9:$E$13</c:f>
              <c:strCache>
                <c:ptCount val="5"/>
                <c:pt idx="0">
                  <c:v>Energía Termoeléctrica</c:v>
                </c:pt>
                <c:pt idx="1">
                  <c:v>Energía Hidroeléctrica</c:v>
                </c:pt>
                <c:pt idx="2">
                  <c:v>Energía Solar</c:v>
                </c:pt>
                <c:pt idx="3">
                  <c:v>Energía Eólica</c:v>
                </c:pt>
                <c:pt idx="4">
                  <c:v>Energía de Biomasa</c:v>
                </c:pt>
              </c:strCache>
            </c:strRef>
          </c:cat>
          <c:val>
            <c:numRef>
              <c:f>Hoja1!$F$9:$F$13</c:f>
              <c:numCache>
                <c:formatCode>General</c:formatCode>
                <c:ptCount val="5"/>
                <c:pt idx="0">
                  <c:v>65</c:v>
                </c:pt>
                <c:pt idx="1">
                  <c:v>29</c:v>
                </c:pt>
                <c:pt idx="2">
                  <c:v>3</c:v>
                </c:pt>
                <c:pt idx="3">
                  <c:v>2.5</c:v>
                </c:pt>
                <c:pt idx="4">
                  <c:v>1</c:v>
                </c:pt>
              </c:numCache>
            </c:numRef>
          </c:val>
          <c:extLst>
            <c:ext xmlns:c16="http://schemas.microsoft.com/office/drawing/2014/chart" uri="{C3380CC4-5D6E-409C-BE32-E72D297353CC}">
              <c16:uniqueId val="{0000000A-DCE6-46DC-90B9-A0706732A38E}"/>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63040572282114005"/>
          <c:y val="0.63935065999447915"/>
          <c:w val="0.2901364707934912"/>
          <c:h val="0.352578450624755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Cambria" panose="02040503050406030204" pitchFamily="18" charset="0"/>
              <a:ea typeface="Cambria" panose="02040503050406030204" pitchFamily="18" charset="0"/>
              <a:cs typeface="+mn-cs"/>
            </a:defRPr>
          </a:pPr>
          <a:endParaRPr lang="es-B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B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0.39439</cdr:x>
      <cdr:y>0.58367</cdr:y>
    </cdr:from>
    <cdr:to>
      <cdr:x>0.5366</cdr:x>
      <cdr:y>0.69597</cdr:y>
    </cdr:to>
    <cdr:sp macro="" textlink="">
      <cdr:nvSpPr>
        <cdr:cNvPr id="3" name="CuadroTexto 26"/>
        <cdr:cNvSpPr txBox="1"/>
      </cdr:nvSpPr>
      <cdr:spPr>
        <a:xfrm xmlns:a="http://schemas.openxmlformats.org/drawingml/2006/main">
          <a:off x="1684939" y="879837"/>
          <a:ext cx="607539" cy="169277"/>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xmlns:a="http://schemas.openxmlformats.org/drawingml/2006/main">
          <a:r>
            <a:rPr lang="es-ES" sz="1100" dirty="0" smtClean="0">
              <a:solidFill>
                <a:schemeClr val="bg1"/>
              </a:solidFill>
              <a:latin typeface="Cambria" panose="02040503050406030204" pitchFamily="18" charset="0"/>
              <a:ea typeface="Cambria" panose="02040503050406030204" pitchFamily="18" charset="0"/>
            </a:rPr>
            <a:t>1.098.581</a:t>
          </a:r>
          <a:endParaRPr lang="es-ES" sz="1100" dirty="0">
            <a:solidFill>
              <a:schemeClr val="bg1"/>
            </a:solidFill>
            <a:latin typeface="Cambria" panose="02040503050406030204" pitchFamily="18" charset="0"/>
            <a:ea typeface="Cambria" panose="02040503050406030204" pitchFamily="18" charset="0"/>
          </a:endParaRPr>
        </a:p>
      </cdr:txBody>
    </cdr:sp>
  </cdr:relSizeAnchor>
  <cdr:relSizeAnchor xmlns:cdr="http://schemas.openxmlformats.org/drawingml/2006/chartDrawing">
    <cdr:from>
      <cdr:x>0.22471</cdr:x>
      <cdr:y>0.15788</cdr:y>
    </cdr:from>
    <cdr:to>
      <cdr:x>0.34177</cdr:x>
      <cdr:y>0.27017</cdr:y>
    </cdr:to>
    <cdr:sp macro="" textlink="">
      <cdr:nvSpPr>
        <cdr:cNvPr id="4" name="CuadroTexto 2"/>
        <cdr:cNvSpPr txBox="1"/>
      </cdr:nvSpPr>
      <cdr:spPr>
        <a:xfrm xmlns:a="http://schemas.openxmlformats.org/drawingml/2006/main">
          <a:off x="959999" y="237986"/>
          <a:ext cx="500137" cy="169277"/>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xmlns:a="http://schemas.openxmlformats.org/drawingml/2006/main">
          <a:r>
            <a:rPr lang="es-ES" sz="1100" dirty="0" smtClean="0">
              <a:latin typeface="Cambria" panose="02040503050406030204" pitchFamily="18" charset="0"/>
              <a:ea typeface="Cambria" panose="02040503050406030204" pitchFamily="18" charset="0"/>
            </a:rPr>
            <a:t>505.370</a:t>
          </a:r>
          <a:endParaRPr lang="es-ES" sz="1100" dirty="0">
            <a:latin typeface="Cambria" panose="02040503050406030204" pitchFamily="18" charset="0"/>
            <a:ea typeface="Cambria" panose="020405030504060302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7A361-2F3C-40BC-A158-3887D1A90FA0}" type="datetimeFigureOut">
              <a:rPr lang="es-ES" smtClean="0"/>
              <a:t>08/06/2026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18D1A-0308-4C30-BEF3-55A198D3161A}" type="slidenum">
              <a:rPr lang="es-ES" smtClean="0"/>
              <a:t>‹Nº›</a:t>
            </a:fld>
            <a:endParaRPr lang="es-ES"/>
          </a:p>
        </p:txBody>
      </p:sp>
    </p:spTree>
    <p:extLst>
      <p:ext uri="{BB962C8B-B14F-4D97-AF65-F5344CB8AC3E}">
        <p14:creationId xmlns:p14="http://schemas.microsoft.com/office/powerpoint/2010/main" val="30420790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b.bo/entidades/ministerio-de-desarrollo-rural-y-tierra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a:t>
            </a:fld>
            <a:endParaRPr lang="es-ES"/>
          </a:p>
        </p:txBody>
      </p:sp>
    </p:spTree>
    <p:extLst>
      <p:ext uri="{BB962C8B-B14F-4D97-AF65-F5344CB8AC3E}">
        <p14:creationId xmlns:p14="http://schemas.microsoft.com/office/powerpoint/2010/main" val="98132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2</a:t>
            </a:fld>
            <a:endParaRPr lang="es-ES"/>
          </a:p>
        </p:txBody>
      </p:sp>
    </p:spTree>
    <p:extLst>
      <p:ext uri="{BB962C8B-B14F-4D97-AF65-F5344CB8AC3E}">
        <p14:creationId xmlns:p14="http://schemas.microsoft.com/office/powerpoint/2010/main" val="1654236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BO" dirty="0"/>
              <a:t>Se</a:t>
            </a:r>
            <a:r>
              <a:rPr lang="es-BO" baseline="0" dirty="0"/>
              <a:t> pretende mostrar que hay 9 departamentos en Bolivia, donde notamos que en cada departamento la informalidad es más alta en el área rural que en la urbana. </a:t>
            </a:r>
          </a:p>
          <a:p>
            <a:endParaRPr lang="es-BO" baseline="0" dirty="0"/>
          </a:p>
          <a:p>
            <a:r>
              <a:rPr lang="es-BO" baseline="0" dirty="0"/>
              <a:t>En Pando la informalidad es la más baja, esto por la mayor presencial del sector publico, militares y médicos en relación con su población total, dando cuenta así que el problema de la informalidad es un problema estructural en toda Bolivia. </a:t>
            </a:r>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3</a:t>
            </a:fld>
            <a:endParaRPr lang="es-ES"/>
          </a:p>
        </p:txBody>
      </p:sp>
    </p:spTree>
    <p:extLst>
      <p:ext uri="{BB962C8B-B14F-4D97-AF65-F5344CB8AC3E}">
        <p14:creationId xmlns:p14="http://schemas.microsoft.com/office/powerpoint/2010/main" val="192423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4</a:t>
            </a:fld>
            <a:endParaRPr lang="es-ES"/>
          </a:p>
        </p:txBody>
      </p:sp>
    </p:spTree>
    <p:extLst>
      <p:ext uri="{BB962C8B-B14F-4D97-AF65-F5344CB8AC3E}">
        <p14:creationId xmlns:p14="http://schemas.microsoft.com/office/powerpoint/2010/main" val="348874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Tx/>
              <a:buChar char="-"/>
            </a:pPr>
            <a:r>
              <a:rPr lang="es-BO" dirty="0"/>
              <a:t>El</a:t>
            </a:r>
            <a:r>
              <a:rPr lang="es-BO" baseline="0" dirty="0"/>
              <a:t> SUS al ser un seguro de salud subsidiado, no tiene la cobertura suficiente para cubrir a los informales (dado que el 80% de los informales están con el SUS). </a:t>
            </a:r>
          </a:p>
          <a:p>
            <a:pPr marL="171450" indent="-171450">
              <a:buFontTx/>
              <a:buChar char="-"/>
            </a:pPr>
            <a:endParaRPr lang="es-BO" baseline="0" dirty="0"/>
          </a:p>
          <a:p>
            <a:pPr marL="171450" indent="-171450">
              <a:buFontTx/>
              <a:buChar char="-"/>
            </a:pPr>
            <a:r>
              <a:rPr lang="es-ES" dirty="0"/>
              <a:t>En SUS</a:t>
            </a:r>
            <a:r>
              <a:rPr lang="es-ES" baseline="0" dirty="0"/>
              <a:t>: En la </a:t>
            </a:r>
            <a:r>
              <a:rPr lang="es-ES" dirty="0"/>
              <a:t>práctica existen problemas de acceso por falta de especialistas, medicamentos, equipos, camas hospitalarias o tiempos de espera.</a:t>
            </a:r>
            <a:r>
              <a:rPr lang="es-ES" baseline="0" dirty="0"/>
              <a:t> Esto es documentado por el defensor del pueblo con datos del ministerio de salud. </a:t>
            </a:r>
          </a:p>
          <a:p>
            <a:pPr marL="171450" indent="-171450">
              <a:buFontTx/>
              <a:buChar char="-"/>
            </a:pPr>
            <a:endParaRPr lang="es-BO" baseline="0" dirty="0"/>
          </a:p>
          <a:p>
            <a:pPr marL="171450" indent="-171450">
              <a:buFontTx/>
              <a:buChar char="-"/>
            </a:pPr>
            <a:endParaRPr lang="es-BO" baseline="0" dirty="0"/>
          </a:p>
          <a:p>
            <a:pPr marL="0" indent="0">
              <a:buFontTx/>
              <a:buNone/>
            </a:pPr>
            <a:r>
              <a:rPr lang="es-ES" sz="900" b="0" i="0" kern="1200" dirty="0">
                <a:solidFill>
                  <a:schemeClr val="tx1"/>
                </a:solidFill>
                <a:effectLst/>
                <a:latin typeface="+mn-lt"/>
                <a:ea typeface="+mn-ea"/>
                <a:cs typeface="+mn-cs"/>
              </a:rPr>
              <a:t>El defensor del pueblo:</a:t>
            </a:r>
            <a:r>
              <a:rPr lang="es-ES" sz="900" b="0" i="0" kern="1200" baseline="0" dirty="0">
                <a:solidFill>
                  <a:schemeClr val="tx1"/>
                </a:solidFill>
                <a:effectLst/>
                <a:latin typeface="+mn-lt"/>
                <a:ea typeface="+mn-ea"/>
                <a:cs typeface="+mn-cs"/>
              </a:rPr>
              <a:t> </a:t>
            </a:r>
            <a:r>
              <a:rPr lang="es-ES" sz="900" b="0" i="0" kern="1200" dirty="0">
                <a:solidFill>
                  <a:schemeClr val="tx1"/>
                </a:solidFill>
                <a:effectLst/>
                <a:latin typeface="+mn-lt"/>
                <a:ea typeface="+mn-ea"/>
                <a:cs typeface="+mn-cs"/>
              </a:rPr>
              <a:t>“Siempre faltan (medicamentos) no sólo medicamentos oncológicos, sino también para cuidados paliativos, no hay morfina en cápsulas, y cuando no hay en el hospital el paciente debe comprarse y conseguirlo es muy difícil porque es un medicamento controlado y no se puede comprar de cualquier parte ”, señaló.</a:t>
            </a:r>
          </a:p>
          <a:p>
            <a:pPr marL="0" indent="0">
              <a:buFontTx/>
              <a:buNone/>
            </a:pPr>
            <a:endParaRPr lang="es-BO" dirty="0"/>
          </a:p>
          <a:p>
            <a:pPr marL="0" indent="0">
              <a:buFontTx/>
              <a:buNone/>
            </a:pPr>
            <a:r>
              <a:rPr lang="es-ES" dirty="0"/>
              <a:t>https://www.defensoria.gob.bo/noticias/defensor-del-pueblo-identifica-al-menos-cuatro-debilidades-en-la-implementacion-del-sus?</a:t>
            </a:r>
          </a:p>
        </p:txBody>
      </p:sp>
      <p:sp>
        <p:nvSpPr>
          <p:cNvPr id="4" name="Marcador de número de diapositiva 3"/>
          <p:cNvSpPr>
            <a:spLocks noGrp="1"/>
          </p:cNvSpPr>
          <p:nvPr>
            <p:ph type="sldNum" sz="quarter" idx="10"/>
          </p:nvPr>
        </p:nvSpPr>
        <p:spPr/>
        <p:txBody>
          <a:bodyPr/>
          <a:lstStyle/>
          <a:p>
            <a:fld id="{B2218D1A-0308-4C30-BEF3-55A198D3161A}" type="slidenum">
              <a:rPr lang="es-ES" smtClean="0"/>
              <a:t>5</a:t>
            </a:fld>
            <a:endParaRPr lang="es-ES"/>
          </a:p>
        </p:txBody>
      </p:sp>
    </p:spTree>
    <p:extLst>
      <p:ext uri="{BB962C8B-B14F-4D97-AF65-F5344CB8AC3E}">
        <p14:creationId xmlns:p14="http://schemas.microsoft.com/office/powerpoint/2010/main" val="796293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BO" dirty="0"/>
              <a:t>CHE</a:t>
            </a:r>
            <a:r>
              <a:rPr lang="es-BO" baseline="0" dirty="0"/>
              <a:t> = gasto catastrófico en salud.</a:t>
            </a:r>
          </a:p>
          <a:p>
            <a:endParaRPr lang="es-ES" dirty="0" smtClean="0"/>
          </a:p>
          <a:p>
            <a:r>
              <a:rPr lang="es-ES" dirty="0" smtClean="0"/>
              <a:t>Poner el % del gasto respecto el ingreso.</a:t>
            </a:r>
          </a:p>
          <a:p>
            <a:r>
              <a:rPr lang="es-ES" dirty="0" smtClean="0"/>
              <a:t>Colocar</a:t>
            </a:r>
            <a:r>
              <a:rPr lang="es-ES" baseline="0" dirty="0" smtClean="0"/>
              <a:t> ingresos.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6</a:t>
            </a:fld>
            <a:endParaRPr lang="es-ES"/>
          </a:p>
        </p:txBody>
      </p:sp>
    </p:spTree>
    <p:extLst>
      <p:ext uri="{BB962C8B-B14F-4D97-AF65-F5344CB8AC3E}">
        <p14:creationId xmlns:p14="http://schemas.microsoft.com/office/powerpoint/2010/main" val="2751480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BO" sz="900" dirty="0">
                <a:latin typeface="Cambria" panose="02040503050406030204" pitchFamily="18" charset="0"/>
                <a:ea typeface="Cambria" panose="02040503050406030204" pitchFamily="18" charset="0"/>
              </a:rPr>
              <a:t>Ahora, pasaremos a hablar de la agricultura,</a:t>
            </a:r>
            <a:r>
              <a:rPr lang="es-BO" sz="900" baseline="0" dirty="0">
                <a:latin typeface="Cambria" panose="02040503050406030204" pitchFamily="18" charset="0"/>
                <a:ea typeface="Cambria" panose="02040503050406030204" pitchFamily="18" charset="0"/>
              </a:rPr>
              <a:t> que concentra el 29% de los ocupados (formales e informales).</a:t>
            </a:r>
          </a:p>
          <a:p>
            <a:pPr marL="0" marR="0" indent="0" algn="l" defTabSz="685800" rtl="0" eaLnBrk="1" fontAlgn="auto" latinLnBrk="0" hangingPunct="1">
              <a:lnSpc>
                <a:spcPct val="100000"/>
              </a:lnSpc>
              <a:spcBef>
                <a:spcPts val="0"/>
              </a:spcBef>
              <a:spcAft>
                <a:spcPts val="0"/>
              </a:spcAft>
              <a:buClrTx/>
              <a:buSzTx/>
              <a:buFontTx/>
              <a:buNone/>
              <a:tabLst/>
              <a:defRPr/>
            </a:pPr>
            <a:endParaRPr lang="es-ES" sz="900" dirty="0">
              <a:latin typeface="Cambria" panose="02040503050406030204" pitchFamily="18" charset="0"/>
              <a:ea typeface="Cambria" panose="02040503050406030204" pitchFamily="18"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s-ES" sz="900" dirty="0" err="1">
                <a:latin typeface="Cambria" panose="02040503050406030204" pitchFamily="18" charset="0"/>
                <a:ea typeface="Cambria" panose="02040503050406030204" pitchFamily="18" charset="0"/>
              </a:rPr>
              <a:t>MDRyT</a:t>
            </a:r>
            <a:r>
              <a:rPr lang="es-ES" sz="900" dirty="0">
                <a:latin typeface="Cambria" panose="02040503050406030204" pitchFamily="18" charset="0"/>
                <a:ea typeface="Cambria" panose="02040503050406030204" pitchFamily="18" charset="0"/>
              </a:rPr>
              <a:t> = </a:t>
            </a:r>
            <a:r>
              <a:rPr lang="es-ES" sz="900" b="0" i="0" u="none" strike="noStrike" kern="1200" dirty="0">
                <a:solidFill>
                  <a:schemeClr val="tx1"/>
                </a:solidFill>
                <a:effectLst/>
                <a:latin typeface="+mn-lt"/>
                <a:ea typeface="+mn-ea"/>
                <a:cs typeface="+mn-cs"/>
                <a:hlinkClick r:id="rId3"/>
              </a:rPr>
              <a:t>Ministerio de Desarrollo Rural y </a:t>
            </a:r>
            <a:r>
              <a:rPr lang="es-ES" sz="900" b="0" i="0" u="none" strike="noStrike" kern="1200" dirty="0" smtClean="0">
                <a:solidFill>
                  <a:schemeClr val="tx1"/>
                </a:solidFill>
                <a:effectLst/>
                <a:latin typeface="+mn-lt"/>
                <a:ea typeface="+mn-ea"/>
                <a:cs typeface="+mn-cs"/>
                <a:hlinkClick r:id="rId3"/>
              </a:rPr>
              <a:t>Tierras</a:t>
            </a:r>
          </a:p>
          <a:p>
            <a:pPr marL="0" marR="0" indent="0" algn="l" defTabSz="685800" rtl="0" eaLnBrk="1" fontAlgn="auto" latinLnBrk="0" hangingPunct="1">
              <a:lnSpc>
                <a:spcPct val="100000"/>
              </a:lnSpc>
              <a:spcBef>
                <a:spcPts val="0"/>
              </a:spcBef>
              <a:spcAft>
                <a:spcPts val="0"/>
              </a:spcAft>
              <a:buClrTx/>
              <a:buSzTx/>
              <a:buFontTx/>
              <a:buNone/>
              <a:tabLst/>
              <a:defRPr/>
            </a:pPr>
            <a:endParaRPr lang="es-ES" sz="900" b="0" i="0" u="none" strike="noStrike" kern="1200" dirty="0">
              <a:solidFill>
                <a:schemeClr val="tx1"/>
              </a:solidFill>
              <a:effectLst/>
              <a:latin typeface="+mn-lt"/>
              <a:ea typeface="+mn-ea"/>
              <a:cs typeface="+mn-cs"/>
              <a:hlinkClick r:id="rId3"/>
            </a:endParaRPr>
          </a:p>
          <a:p>
            <a:r>
              <a:rPr lang="es-BO" dirty="0"/>
              <a:t>Bolivia</a:t>
            </a:r>
            <a:r>
              <a:rPr lang="es-BO" baseline="0" dirty="0"/>
              <a:t> produce en más de </a:t>
            </a:r>
            <a:r>
              <a:rPr lang="es-BO" b="1" baseline="0" dirty="0"/>
              <a:t>1,4 millones </a:t>
            </a:r>
            <a:r>
              <a:rPr lang="es-BO" baseline="0" dirty="0"/>
              <a:t>de hectáreas la Soya, mientras </a:t>
            </a:r>
            <a:r>
              <a:rPr lang="es-BO" baseline="0" dirty="0" smtClean="0"/>
              <a:t>que:</a:t>
            </a:r>
          </a:p>
          <a:p>
            <a:r>
              <a:rPr lang="es-BO" baseline="0" dirty="0" smtClean="0"/>
              <a:t>  - </a:t>
            </a:r>
            <a:r>
              <a:rPr lang="es-BO" b="1" baseline="0" dirty="0" smtClean="0"/>
              <a:t>Perú </a:t>
            </a:r>
            <a:r>
              <a:rPr lang="es-BO" baseline="0" dirty="0"/>
              <a:t>produce en aproximadamente </a:t>
            </a:r>
            <a:r>
              <a:rPr lang="es-BO" b="1" baseline="0" dirty="0"/>
              <a:t>1 </a:t>
            </a:r>
            <a:r>
              <a:rPr lang="es-BO" b="0" baseline="0" dirty="0"/>
              <a:t>millón</a:t>
            </a:r>
            <a:r>
              <a:rPr lang="es-BO" b="1" baseline="0" dirty="0"/>
              <a:t> </a:t>
            </a:r>
            <a:r>
              <a:rPr lang="es-BO" baseline="0" dirty="0"/>
              <a:t>de hectáreas.  </a:t>
            </a:r>
            <a:endParaRPr lang="es-BO" baseline="0" dirty="0" smtClean="0"/>
          </a:p>
          <a:p>
            <a:r>
              <a:rPr lang="es-BO" baseline="0" dirty="0" smtClean="0"/>
              <a:t>  - </a:t>
            </a:r>
            <a:r>
              <a:rPr lang="es-BO" b="1" baseline="0" dirty="0" smtClean="0"/>
              <a:t>Argentina</a:t>
            </a:r>
            <a:r>
              <a:rPr lang="es-BO" baseline="0" dirty="0" smtClean="0"/>
              <a:t> cultiva </a:t>
            </a:r>
            <a:r>
              <a:rPr lang="es-BO" b="1" baseline="0" dirty="0" smtClean="0"/>
              <a:t>17,6</a:t>
            </a:r>
            <a:r>
              <a:rPr lang="es-BO" baseline="0" dirty="0" smtClean="0"/>
              <a:t> millones de hectáreas. </a:t>
            </a:r>
          </a:p>
          <a:p>
            <a:r>
              <a:rPr lang="es-ES" baseline="0" dirty="0" smtClean="0"/>
              <a:t>  - </a:t>
            </a:r>
            <a:r>
              <a:rPr lang="es-ES" b="1" baseline="0" dirty="0" smtClean="0"/>
              <a:t>Brasil</a:t>
            </a:r>
            <a:r>
              <a:rPr lang="es-ES" baseline="0" dirty="0" smtClean="0"/>
              <a:t> tiene un área cultivada de soya de </a:t>
            </a:r>
            <a:r>
              <a:rPr lang="es-ES" b="1" baseline="0" dirty="0" smtClean="0"/>
              <a:t>47,6</a:t>
            </a:r>
            <a:r>
              <a:rPr lang="es-ES" baseline="0" dirty="0" smtClean="0"/>
              <a:t> millones de hectáreas. </a:t>
            </a:r>
            <a:endParaRPr lang="es-BO" baseline="0" dirty="0" smtClean="0"/>
          </a:p>
          <a:p>
            <a:endParaRPr lang="es-ES" baseline="0" dirty="0" smtClean="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7</a:t>
            </a:fld>
            <a:endParaRPr lang="es-ES"/>
          </a:p>
        </p:txBody>
      </p:sp>
    </p:spTree>
    <p:extLst>
      <p:ext uri="{BB962C8B-B14F-4D97-AF65-F5344CB8AC3E}">
        <p14:creationId xmlns:p14="http://schemas.microsoft.com/office/powerpoint/2010/main" val="1501721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BO" dirty="0" smtClean="0"/>
              <a:t>2</a:t>
            </a:r>
            <a:r>
              <a:rPr lang="es-BO" dirty="0"/>
              <a:t>. </a:t>
            </a:r>
            <a:r>
              <a:rPr lang="es-ES" sz="900" b="1" i="0" kern="1200" dirty="0">
                <a:solidFill>
                  <a:schemeClr val="tx1"/>
                </a:solidFill>
                <a:effectLst/>
                <a:latin typeface="+mn-lt"/>
                <a:ea typeface="+mn-ea"/>
                <a:cs typeface="+mn-cs"/>
              </a:rPr>
              <a:t>¿Qué es la agricultura de precisión y por qué importa en Bolivia?</a:t>
            </a:r>
          </a:p>
          <a:p>
            <a:r>
              <a:rPr lang="es-ES" sz="900" b="0" i="0" kern="1200" dirty="0">
                <a:solidFill>
                  <a:schemeClr val="tx1"/>
                </a:solidFill>
                <a:effectLst/>
                <a:latin typeface="+mn-lt"/>
                <a:ea typeface="+mn-ea"/>
                <a:cs typeface="+mn-cs"/>
              </a:rPr>
              <a:t>La agricultura de precisión es el conjunto de tecnologías que permiten gestionar la variabilidad espacial y temporal dentro de un campo agrícola, aplicando insumos y tratamientos de forma diferenciada según las necesidades reales de cada zona del cultivo. En términos prácticos, significa dejar de tratar un lote de 200 hectáreas como si fuera homogéneo y comenzar a gestionarlo como lo que realmente es: un mosaico de suelos, microclimas y potenciales de rendimiento distintos.</a:t>
            </a:r>
          </a:p>
          <a:p>
            <a:pPr marL="171450" indent="-171450">
              <a:buFontTx/>
              <a:buChar char="-"/>
            </a:pPr>
            <a:r>
              <a:rPr lang="es-ES" dirty="0"/>
              <a:t>En el caso de la</a:t>
            </a:r>
            <a:r>
              <a:rPr lang="es-ES" baseline="0" dirty="0"/>
              <a:t> SOJA </a:t>
            </a:r>
            <a:r>
              <a:rPr lang="es-ES" dirty="0"/>
              <a:t>, el dron se usa sobre todo para aplicar fungicidas contra la roya asiática, una enfermedad que puede generar pérdidas muy grandes. Su ventaja es que puede operar cuando el suelo está húmedo y la maquinaria terrestre no puede ingresar sin dañar el cultivo.</a:t>
            </a:r>
          </a:p>
          <a:p>
            <a:pPr marL="171450" indent="-171450">
              <a:buFontTx/>
              <a:buChar char="-"/>
            </a:pPr>
            <a:endParaRPr lang="es-ES" dirty="0"/>
          </a:p>
          <a:p>
            <a:pPr marL="171450" indent="-171450">
              <a:buFontTx/>
              <a:buChar char="-"/>
            </a:pPr>
            <a:r>
              <a:rPr lang="es-ES" dirty="0"/>
              <a:t>En el ARROZ, el dron reemplaza prácticamente a la fumigación terrestre en etapas donde los campos están inundados. Como no depende del estado del suelo, puede trabajar en el momento exacto que necesita el cultivo.</a:t>
            </a:r>
          </a:p>
          <a:p>
            <a:pPr marL="171450" indent="-171450">
              <a:buFontTx/>
              <a:buChar char="-"/>
            </a:pPr>
            <a:endParaRPr lang="es-ES" dirty="0"/>
          </a:p>
          <a:p>
            <a:pPr marL="171450" indent="-171450">
              <a:buFontTx/>
              <a:buChar char="-"/>
            </a:pPr>
            <a:r>
              <a:rPr lang="es-ES" dirty="0"/>
              <a:t>En la CAÑA</a:t>
            </a:r>
            <a:r>
              <a:rPr lang="es-ES" baseline="0" dirty="0"/>
              <a:t> DE AZUCAR</a:t>
            </a:r>
            <a:r>
              <a:rPr lang="es-ES" dirty="0"/>
              <a:t>, el dron tiene otra función importante: adaptarse automáticamente a la altura del cultivo mediante sensores </a:t>
            </a:r>
            <a:r>
              <a:rPr lang="es-ES" dirty="0" err="1"/>
              <a:t>LiDAR</a:t>
            </a:r>
            <a:r>
              <a:rPr lang="es-ES" dirty="0"/>
              <a:t>. Esto le permite mantener una distancia adecuada respecto a la planta y distribuir mejor los productos sobre cultivos muy altos, algo difícil para equipos tradicionales.</a:t>
            </a:r>
          </a:p>
          <a:p>
            <a:pPr marL="171450" indent="-171450">
              <a:buFontTx/>
              <a:buChar char="-"/>
            </a:pPr>
            <a:endParaRPr lang="es-BO" dirty="0"/>
          </a:p>
          <a:p>
            <a:pPr marL="0" indent="0">
              <a:buFontTx/>
              <a:buNone/>
            </a:pPr>
            <a:r>
              <a:rPr lang="es-ES" dirty="0"/>
              <a:t>https://www.terralink.com.bo/blog/agricultura-precision-santa-cruz-bolivia/?utm_source=chatgpt.com</a:t>
            </a:r>
          </a:p>
          <a:p>
            <a:pPr marL="0" indent="0">
              <a:buFontTx/>
              <a:buNone/>
            </a:pPr>
            <a:endParaRPr lang="es-BO" dirty="0"/>
          </a:p>
          <a:p>
            <a:pPr marL="0" indent="0">
              <a:buFontTx/>
              <a:buNone/>
            </a:pPr>
            <a:endParaRPr lang="es-BO" dirty="0"/>
          </a:p>
          <a:p>
            <a:pPr marL="0" indent="0">
              <a:buFontTx/>
              <a:buNone/>
            </a:pPr>
            <a:r>
              <a:rPr lang="es-BO" dirty="0"/>
              <a:t>*===============================*</a:t>
            </a:r>
            <a:br>
              <a:rPr lang="es-BO" dirty="0"/>
            </a:br>
            <a:r>
              <a:rPr lang="es-BO" dirty="0"/>
              <a:t>- El</a:t>
            </a:r>
            <a:r>
              <a:rPr lang="es-BO" baseline="0" dirty="0"/>
              <a:t> sistema de riego se hizo en Potosí, a través de la creación de una represa de agua. </a:t>
            </a:r>
          </a:p>
          <a:p>
            <a:pPr marL="0" indent="0">
              <a:buFontTx/>
              <a:buNone/>
            </a:pPr>
            <a:r>
              <a:rPr lang="es-BO" baseline="0" dirty="0"/>
              <a:t>- La planta de quinua se hizo en Oruro. </a:t>
            </a:r>
          </a:p>
          <a:p>
            <a:pPr marL="0" indent="0">
              <a:buFontTx/>
              <a:buNone/>
            </a:pPr>
            <a:r>
              <a:rPr lang="es-BO" dirty="0"/>
              <a:t>- El Cochabamba</a:t>
            </a:r>
            <a:r>
              <a:rPr lang="es-BO" baseline="0" dirty="0"/>
              <a:t> de hizo esas 17 plantas con el objeto de </a:t>
            </a:r>
            <a:r>
              <a:rPr lang="es-ES" sz="900" b="1" u="none" strike="noStrike" kern="1200" dirty="0">
                <a:solidFill>
                  <a:schemeClr val="tx1"/>
                </a:solidFill>
                <a:effectLst/>
                <a:latin typeface="+mn-lt"/>
                <a:ea typeface="+mn-ea"/>
                <a:cs typeface="+mn-cs"/>
              </a:rPr>
              <a:t>procesar la materia prima local para evitar que se eche a perder y darle valor agregado</a:t>
            </a:r>
            <a:endParaRPr lang="es-ES" dirty="0"/>
          </a:p>
          <a:p>
            <a:pPr marL="0" indent="0">
              <a:buFontTx/>
              <a:buNone/>
            </a:pPr>
            <a:endParaRPr lang="es-BO" dirty="0"/>
          </a:p>
          <a:p>
            <a:pPr marL="0" indent="0">
              <a:buFontTx/>
              <a:buNone/>
            </a:pPr>
            <a:endParaRPr lang="es-ES" dirty="0" smtClean="0"/>
          </a:p>
          <a:p>
            <a:pPr marL="0" indent="0">
              <a:buFontTx/>
              <a:buNone/>
            </a:pPr>
            <a:endParaRPr lang="es-ES" dirty="0" smtClean="0"/>
          </a:p>
          <a:p>
            <a:pPr marL="0" indent="0">
              <a:buFontTx/>
              <a:buNone/>
            </a:pPr>
            <a:endParaRPr lang="es-ES" dirty="0" smtClean="0"/>
          </a:p>
          <a:p>
            <a:pPr marL="0" indent="0">
              <a:buFontTx/>
              <a:buNone/>
            </a:pPr>
            <a:endParaRPr lang="es-ES" dirty="0" smtClean="0"/>
          </a:p>
          <a:p>
            <a:pPr marL="0" indent="0">
              <a:buFontTx/>
              <a:buNone/>
            </a:pPr>
            <a:r>
              <a:rPr lang="es-ES" b="1" dirty="0" smtClean="0"/>
              <a:t>Cuanto</a:t>
            </a:r>
            <a:r>
              <a:rPr lang="es-ES" b="1" baseline="0" dirty="0" smtClean="0"/>
              <a:t> esta la perdida sin DRON </a:t>
            </a:r>
            <a:endParaRPr lang="es-BO" b="1"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8</a:t>
            </a:fld>
            <a:endParaRPr lang="es-ES"/>
          </a:p>
        </p:txBody>
      </p:sp>
    </p:spTree>
    <p:extLst>
      <p:ext uri="{BB962C8B-B14F-4D97-AF65-F5344CB8AC3E}">
        <p14:creationId xmlns:p14="http://schemas.microsoft.com/office/powerpoint/2010/main" val="2301620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ES" sz="900" b="1" i="0" kern="1200" dirty="0">
                <a:solidFill>
                  <a:schemeClr val="tx1"/>
                </a:solidFill>
                <a:effectLst/>
                <a:latin typeface="+mn-lt"/>
                <a:ea typeface="+mn-ea"/>
                <a:cs typeface="+mn-cs"/>
              </a:rPr>
              <a:t>Agricultura 4.0: </a:t>
            </a:r>
            <a:r>
              <a:rPr lang="es-ES" sz="900" b="0" i="0" kern="1200" dirty="0">
                <a:solidFill>
                  <a:schemeClr val="tx1"/>
                </a:solidFill>
                <a:effectLst/>
                <a:latin typeface="+mn-lt"/>
                <a:ea typeface="+mn-ea"/>
                <a:cs typeface="+mn-cs"/>
              </a:rPr>
              <a:t>Es una agricultura que integra una serie de innovaciones para producir productos agrícolas. </a:t>
            </a:r>
            <a:endParaRPr lang="es-ES" sz="900" b="1" dirty="0">
              <a:latin typeface="Cambria" panose="02040503050406030204" pitchFamily="18" charset="0"/>
              <a:ea typeface="Cambria" panose="02040503050406030204" pitchFamily="18" charset="0"/>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s-ES" sz="900" b="1" dirty="0">
              <a:latin typeface="Cambria" panose="02040503050406030204" pitchFamily="18" charset="0"/>
              <a:ea typeface="Cambria" panose="02040503050406030204" pitchFamily="18" charset="0"/>
            </a:endParaRPr>
          </a:p>
          <a:p>
            <a:pPr marL="0" marR="0" indent="0" algn="l" defTabSz="685800" rtl="0" eaLnBrk="1" fontAlgn="auto" latinLnBrk="0" hangingPunct="1">
              <a:lnSpc>
                <a:spcPct val="100000"/>
              </a:lnSpc>
              <a:spcBef>
                <a:spcPts val="0"/>
              </a:spcBef>
              <a:spcAft>
                <a:spcPts val="0"/>
              </a:spcAft>
              <a:buClrTx/>
              <a:buSzTx/>
              <a:buFontTx/>
              <a:buNone/>
              <a:tabLst/>
              <a:defRPr/>
            </a:pPr>
            <a:r>
              <a:rPr lang="es-ES" sz="900" b="1" dirty="0">
                <a:latin typeface="Cambria" panose="02040503050406030204" pitchFamily="18" charset="0"/>
                <a:ea typeface="Cambria" panose="02040503050406030204" pitchFamily="18" charset="0"/>
              </a:rPr>
              <a:t>Drones + IA</a:t>
            </a:r>
            <a:r>
              <a:rPr lang="es-ES" sz="900" dirty="0">
                <a:latin typeface="Cambria" panose="02040503050406030204" pitchFamily="18" charset="0"/>
                <a:ea typeface="Cambria" panose="02040503050406030204" pitchFamily="18" charset="0"/>
              </a:rPr>
              <a:t>:</a:t>
            </a:r>
            <a:r>
              <a:rPr lang="es-ES" sz="900" baseline="0" dirty="0">
                <a:latin typeface="Cambria" panose="02040503050406030204" pitchFamily="18" charset="0"/>
                <a:ea typeface="Cambria" panose="02040503050406030204" pitchFamily="18" charset="0"/>
              </a:rPr>
              <a:t> </a:t>
            </a:r>
            <a:r>
              <a:rPr lang="es-ES" dirty="0"/>
              <a:t>Un caso destacado es el desarrollado por la empresa </a:t>
            </a:r>
            <a:r>
              <a:rPr lang="es-ES" b="1" dirty="0" err="1"/>
              <a:t>Loraontech</a:t>
            </a:r>
            <a:r>
              <a:rPr lang="es-ES" dirty="0"/>
              <a:t> en el País Vasco (España). La empresa integra drones, sensores, imágenes satelitales e inteligencia artificial para monitorear explotaciones agrícolas, optimizar el uso de insumos y reducir los desplazamientos innecesarios de los trabajadores.</a:t>
            </a:r>
            <a:r>
              <a:rPr lang="es-ES" baseline="0" dirty="0"/>
              <a:t> </a:t>
            </a:r>
            <a:r>
              <a:rPr lang="es-ES" dirty="0"/>
              <a:t>Según la experiencia reportada, estas tecnologías permiten disminuir el uso de agroquímicos, mejorar la eficiencia productiva y </a:t>
            </a:r>
            <a:r>
              <a:rPr lang="es-ES" b="1" dirty="0">
                <a:solidFill>
                  <a:schemeClr val="tx2">
                    <a:lumMod val="60000"/>
                    <a:lumOff val="40000"/>
                  </a:schemeClr>
                </a:solidFill>
              </a:rPr>
              <a:t>reducir la exposición de los trabajadores a altas temperaturas, radiación solar y sustancias potencialmente peligrosas</a:t>
            </a:r>
            <a:r>
              <a:rPr lang="es-ES" dirty="0"/>
              <a:t>. Este enfoque forma parte de la denominada </a:t>
            </a:r>
            <a:r>
              <a:rPr lang="es-ES" b="1" dirty="0"/>
              <a:t>Agricultura 4.0</a:t>
            </a:r>
            <a:r>
              <a:rPr lang="es-ES" dirty="0"/>
              <a:t>, considerada una herramienta clave para enfrentar la variabilidad climática, el incremento de costos y </a:t>
            </a:r>
            <a:r>
              <a:rPr lang="es-ES" b="1" dirty="0"/>
              <a:t>los riesgos laborales del sector agropecuario. </a:t>
            </a:r>
          </a:p>
          <a:p>
            <a:pPr marL="0" marR="0" indent="0" algn="l" defTabSz="685800" rtl="0" eaLnBrk="1" fontAlgn="auto" latinLnBrk="0" hangingPunct="1">
              <a:lnSpc>
                <a:spcPct val="100000"/>
              </a:lnSpc>
              <a:spcBef>
                <a:spcPts val="0"/>
              </a:spcBef>
              <a:spcAft>
                <a:spcPts val="0"/>
              </a:spcAft>
              <a:buClrTx/>
              <a:buSzTx/>
              <a:buFontTx/>
              <a:buNone/>
              <a:tabLst/>
              <a:defRPr/>
            </a:pPr>
            <a:endParaRPr lang="es-ES" b="1" dirty="0"/>
          </a:p>
          <a:p>
            <a:pPr marL="0" marR="0" indent="0" algn="l" defTabSz="685800" rtl="0" eaLnBrk="1" fontAlgn="auto" latinLnBrk="0" hangingPunct="1">
              <a:lnSpc>
                <a:spcPct val="100000"/>
              </a:lnSpc>
              <a:spcBef>
                <a:spcPts val="0"/>
              </a:spcBef>
              <a:spcAft>
                <a:spcPts val="0"/>
              </a:spcAft>
              <a:buClrTx/>
              <a:buSzTx/>
              <a:buFontTx/>
              <a:buNone/>
              <a:tabLst/>
              <a:defRPr/>
            </a:pPr>
            <a:r>
              <a:rPr lang="es-ES" dirty="0"/>
              <a:t>La agricultura de precisión se ha expandido significativamente en Estados Unidos. Según el estudio de Jonathan </a:t>
            </a:r>
            <a:r>
              <a:rPr lang="es-ES" dirty="0" err="1"/>
              <a:t>McFadden</a:t>
            </a:r>
            <a:r>
              <a:rPr lang="es-ES" dirty="0"/>
              <a:t>, Eric </a:t>
            </a:r>
            <a:r>
              <a:rPr lang="es-ES" dirty="0" err="1"/>
              <a:t>Njuki</a:t>
            </a:r>
            <a:r>
              <a:rPr lang="es-ES" dirty="0"/>
              <a:t> y Terry Griffin (2023), alrededor del 50 % de la superficie cultivada de maíz, algodón, arroz, sorgo, soya y trigo de invierno ya incorporaba tecnologías de agricultura de precisión a 2023.</a:t>
            </a:r>
          </a:p>
          <a:p>
            <a:pPr marL="0" marR="0" indent="0" algn="l" defTabSz="685800" rtl="0" eaLnBrk="1" fontAlgn="auto" latinLnBrk="0" hangingPunct="1">
              <a:lnSpc>
                <a:spcPct val="100000"/>
              </a:lnSpc>
              <a:spcBef>
                <a:spcPts val="0"/>
              </a:spcBef>
              <a:spcAft>
                <a:spcPts val="0"/>
              </a:spcAft>
              <a:buClrTx/>
              <a:buSzTx/>
              <a:buFontTx/>
              <a:buNone/>
              <a:tabLst/>
              <a:defRPr/>
            </a:pPr>
            <a:endParaRPr lang="es-ES" b="1" dirty="0"/>
          </a:p>
          <a:p>
            <a:pPr marL="0" marR="0" indent="0" algn="l" defTabSz="685800" rtl="0" eaLnBrk="1" fontAlgn="auto" latinLnBrk="0" hangingPunct="1">
              <a:lnSpc>
                <a:spcPct val="100000"/>
              </a:lnSpc>
              <a:spcBef>
                <a:spcPts val="0"/>
              </a:spcBef>
              <a:spcAft>
                <a:spcPts val="0"/>
              </a:spcAft>
              <a:buClrTx/>
              <a:buSzTx/>
              <a:buFontTx/>
              <a:buNone/>
              <a:tabLst/>
              <a:defRPr/>
            </a:pPr>
            <a:r>
              <a:rPr lang="es-ES" b="1" dirty="0"/>
              <a:t>https://www.deia.eus/economia/2026/04/19/agricultura-inteligente-agricultura-4-0-ia-sector-primario-tecnologia-10957913.html?utm_source=chatgpt.com</a:t>
            </a:r>
            <a:endParaRPr lang="es-ES" dirty="0"/>
          </a:p>
          <a:p>
            <a:r>
              <a:rPr lang="es-BO" dirty="0"/>
              <a:t>https://www.ers.usda.gov/publications/pub-details?pubid=105893&amp;</a:t>
            </a:r>
          </a:p>
          <a:p>
            <a:endParaRPr lang="es-BO" dirty="0"/>
          </a:p>
          <a:p>
            <a:endParaRPr lang="es-BO" dirty="0"/>
          </a:p>
          <a:p>
            <a:endParaRPr lang="es-BO" dirty="0"/>
          </a:p>
          <a:p>
            <a:r>
              <a:rPr lang="es-BO" dirty="0"/>
              <a:t>*============================================================================</a:t>
            </a:r>
          </a:p>
          <a:p>
            <a:endParaRPr lang="es-BO" dirty="0"/>
          </a:p>
          <a:p>
            <a:endParaRPr lang="es-BO" dirty="0"/>
          </a:p>
          <a:p>
            <a:r>
              <a:rPr lang="es-ES" sz="900" b="1" i="0" kern="1200" dirty="0" err="1">
                <a:solidFill>
                  <a:schemeClr val="tx1"/>
                </a:solidFill>
                <a:effectLst/>
                <a:latin typeface="+mn-lt"/>
                <a:ea typeface="+mn-ea"/>
                <a:cs typeface="+mn-cs"/>
              </a:rPr>
              <a:t>Def</a:t>
            </a:r>
            <a:r>
              <a:rPr lang="es-ES" sz="900" b="1" i="0" kern="1200" dirty="0">
                <a:solidFill>
                  <a:schemeClr val="tx1"/>
                </a:solidFill>
                <a:effectLst/>
                <a:latin typeface="+mn-lt"/>
                <a:ea typeface="+mn-ea"/>
                <a:cs typeface="+mn-cs"/>
              </a:rPr>
              <a:t>. Sensores </a:t>
            </a:r>
            <a:r>
              <a:rPr lang="es-ES" sz="900" b="1" i="0" kern="1200" dirty="0" err="1">
                <a:solidFill>
                  <a:schemeClr val="tx1"/>
                </a:solidFill>
                <a:effectLst/>
                <a:latin typeface="+mn-lt"/>
                <a:ea typeface="+mn-ea"/>
                <a:cs typeface="+mn-cs"/>
              </a:rPr>
              <a:t>IoT</a:t>
            </a:r>
            <a:r>
              <a:rPr lang="es-ES" sz="900" b="1" i="0" kern="1200" dirty="0">
                <a:solidFill>
                  <a:schemeClr val="tx1"/>
                </a:solidFill>
                <a:effectLst/>
                <a:latin typeface="+mn-lt"/>
                <a:ea typeface="+mn-ea"/>
                <a:cs typeface="+mn-cs"/>
              </a:rPr>
              <a:t> </a:t>
            </a:r>
            <a:r>
              <a:rPr lang="es-ES" sz="900" b="0" i="0" kern="1200" dirty="0">
                <a:solidFill>
                  <a:schemeClr val="tx1"/>
                </a:solidFill>
                <a:effectLst/>
                <a:latin typeface="+mn-lt"/>
                <a:ea typeface="+mn-ea"/>
                <a:cs typeface="+mn-cs"/>
              </a:rPr>
              <a:t>son dispositivos electrónicos especializados que detectan y miden diversos parámetros de nuestro entorno físico.</a:t>
            </a:r>
            <a:endParaRPr lang="es-BO" dirty="0"/>
          </a:p>
          <a:p>
            <a:endParaRPr lang="es-ES" dirty="0"/>
          </a:p>
          <a:p>
            <a:pPr marL="0" marR="0" indent="0" algn="l" defTabSz="685800" rtl="0" eaLnBrk="1" fontAlgn="auto" latinLnBrk="0" hangingPunct="1">
              <a:lnSpc>
                <a:spcPct val="100000"/>
              </a:lnSpc>
              <a:spcBef>
                <a:spcPts val="0"/>
              </a:spcBef>
              <a:spcAft>
                <a:spcPts val="0"/>
              </a:spcAft>
              <a:buClrTx/>
              <a:buSzTx/>
              <a:buFontTx/>
              <a:buNone/>
              <a:tabLst/>
              <a:defRPr/>
            </a:pPr>
            <a:r>
              <a:rPr lang="es-ES" sz="900" b="1" dirty="0">
                <a:latin typeface="Cambria" panose="02040503050406030204" pitchFamily="18" charset="0"/>
                <a:ea typeface="Cambria" panose="02040503050406030204" pitchFamily="18" charset="0"/>
              </a:rPr>
              <a:t>Sensores </a:t>
            </a:r>
            <a:r>
              <a:rPr lang="es-ES" sz="900" b="1" dirty="0" err="1">
                <a:latin typeface="Cambria" panose="02040503050406030204" pitchFamily="18" charset="0"/>
                <a:ea typeface="Cambria" panose="02040503050406030204" pitchFamily="18" charset="0"/>
              </a:rPr>
              <a:t>IoT</a:t>
            </a:r>
            <a:r>
              <a:rPr lang="es-ES" sz="900" b="1" dirty="0">
                <a:latin typeface="Cambria" panose="02040503050406030204" pitchFamily="18" charset="0"/>
                <a:ea typeface="Cambria" panose="02040503050406030204" pitchFamily="18" charset="0"/>
              </a:rPr>
              <a:t> + IA</a:t>
            </a:r>
            <a:r>
              <a:rPr lang="es-ES" sz="900" dirty="0">
                <a:latin typeface="Cambria" panose="02040503050406030204" pitchFamily="18" charset="0"/>
                <a:ea typeface="Cambria" panose="02040503050406030204" pitchFamily="18" charset="0"/>
              </a:rPr>
              <a:t>:</a:t>
            </a:r>
            <a:r>
              <a:rPr lang="es-ES" sz="900" baseline="0" dirty="0">
                <a:latin typeface="+mn-lt"/>
                <a:ea typeface="+mn-ea"/>
              </a:rPr>
              <a:t> </a:t>
            </a:r>
            <a:r>
              <a:rPr lang="es-ES" dirty="0"/>
              <a:t>Estos dispositivos recopilan información sobre humedad del suelo, temperatura, precipitaciones, calidad del aire y otras variables ambientales. Posteriormente, la información es procesada mediante algoritmos de inteligencia artificial que generan alertas y recomendaciones automáticas para los productores.</a:t>
            </a:r>
          </a:p>
          <a:p>
            <a:r>
              <a:rPr lang="es-ES" dirty="0"/>
              <a:t>Una de las experiencias más relevantes es el proyecto </a:t>
            </a:r>
            <a:r>
              <a:rPr lang="es-ES" b="1" dirty="0"/>
              <a:t>DEMETER</a:t>
            </a:r>
            <a:r>
              <a:rPr lang="es-ES" dirty="0"/>
              <a:t>, financiado por el programa </a:t>
            </a:r>
            <a:r>
              <a:rPr lang="es-ES" dirty="0" err="1"/>
              <a:t>Horizon</a:t>
            </a:r>
            <a:r>
              <a:rPr lang="es-ES" dirty="0"/>
              <a:t> 2020 de la Unión Europea, y realizó</a:t>
            </a:r>
            <a:r>
              <a:rPr lang="es-ES" baseline="0" dirty="0"/>
              <a:t> 20 pilotos con la agricultura inteligente, entre ellos el </a:t>
            </a:r>
            <a:r>
              <a:rPr lang="es-ES" dirty="0"/>
              <a:t>que integra miles de sensores </a:t>
            </a:r>
            <a:r>
              <a:rPr lang="es-ES" dirty="0" err="1"/>
              <a:t>IoT</a:t>
            </a:r>
            <a:r>
              <a:rPr lang="es-ES" dirty="0"/>
              <a:t> (validando su uso en campo), plataformas digitales e inteligencia artificial para mejorar la gestión agrícola.  Por otro lado, </a:t>
            </a:r>
            <a:r>
              <a:rPr lang="es-ES" b="1" dirty="0"/>
              <a:t>el centro tecnológico </a:t>
            </a:r>
            <a:r>
              <a:rPr lang="es-ES" b="1" dirty="0" err="1"/>
              <a:t>Vicomtech</a:t>
            </a:r>
            <a:r>
              <a:rPr lang="es-ES" b="1" dirty="0"/>
              <a:t> </a:t>
            </a:r>
            <a:r>
              <a:rPr lang="es-ES" b="0" dirty="0"/>
              <a:t>(en España)</a:t>
            </a:r>
            <a:r>
              <a:rPr lang="es-ES" b="0" baseline="0" dirty="0"/>
              <a:t> usa los resultados validados por DEMETER para </a:t>
            </a:r>
            <a:r>
              <a:rPr lang="es-ES" b="0" baseline="0" dirty="0" err="1"/>
              <a:t>desalloras</a:t>
            </a:r>
            <a:r>
              <a:rPr lang="es-ES" b="0" baseline="0" dirty="0"/>
              <a:t> nuevos métodos. </a:t>
            </a:r>
            <a:endParaRPr lang="es-ES" b="0" dirty="0"/>
          </a:p>
          <a:p>
            <a:r>
              <a:rPr lang="es-BO" dirty="0">
                <a:sym typeface="Wingdings" panose="05000000000000000000" pitchFamily="2" charset="2"/>
              </a:rPr>
              <a:t>-&gt;-&gt;-&gt;-&gt;-&gt;-&gt;-&gt;</a:t>
            </a:r>
            <a:r>
              <a:rPr lang="es-BO" baseline="0" dirty="0">
                <a:sym typeface="Wingdings" panose="05000000000000000000" pitchFamily="2" charset="2"/>
              </a:rPr>
              <a:t> </a:t>
            </a:r>
            <a:r>
              <a:rPr lang="es-ES" sz="900" b="0" i="0" kern="1200" dirty="0">
                <a:solidFill>
                  <a:schemeClr val="tx1"/>
                </a:solidFill>
                <a:effectLst/>
                <a:latin typeface="+mn-lt"/>
                <a:ea typeface="+mn-ea"/>
                <a:cs typeface="+mn-cs"/>
              </a:rPr>
              <a:t>Estos modelos ya se utilizan en la producción de aceitunas en Italia por empresas privadas.</a:t>
            </a:r>
            <a:endParaRPr lang="es-ES" dirty="0"/>
          </a:p>
          <a:p>
            <a:r>
              <a:rPr lang="es-BO" dirty="0"/>
              <a:t>https://h2020-demeter.eu/acerca-de-demeter/</a:t>
            </a:r>
          </a:p>
          <a:p>
            <a:r>
              <a:rPr lang="es-BO" dirty="0"/>
              <a:t>https://www.vicomtech.org/en/rdi-tangible/projects/project/building-an-interoperable-datadriven-innovative-and-sustainable-european-agrifood-sector?</a:t>
            </a:r>
          </a:p>
          <a:p>
            <a:endParaRPr lang="es-BO" dirty="0"/>
          </a:p>
          <a:p>
            <a:endParaRPr lang="es-BO" dirty="0"/>
          </a:p>
          <a:p>
            <a:r>
              <a:rPr lang="es-BO" dirty="0"/>
              <a:t>*===========================================================================</a:t>
            </a:r>
          </a:p>
          <a:p>
            <a:endParaRPr lang="es-ES" dirty="0"/>
          </a:p>
          <a:p>
            <a:endParaRPr lang="es-BO" b="1" dirty="0"/>
          </a:p>
          <a:p>
            <a:r>
              <a:rPr lang="es-ES" b="1" dirty="0"/>
              <a:t>Los gemelos digitales </a:t>
            </a:r>
            <a:r>
              <a:rPr lang="es-ES" dirty="0"/>
              <a:t>son una de las tecnologías más avanzadas de la Agricultura 4.0. Consisten en crear una réplica virtual de una explotación agrícola utilizando datos de sensores, drones y satélites. Antes de ejecutar una acción en el campo, el productor puede simular distintos escenarios y evaluar riesgos. </a:t>
            </a:r>
          </a:p>
          <a:p>
            <a:endParaRPr lang="es-ES" dirty="0"/>
          </a:p>
          <a:p>
            <a:r>
              <a:rPr lang="es-ES" dirty="0"/>
              <a:t>Esta tecnología, impulsada inicialmente por Michael </a:t>
            </a:r>
            <a:r>
              <a:rPr lang="es-ES" dirty="0" err="1"/>
              <a:t>Grieves</a:t>
            </a:r>
            <a:r>
              <a:rPr lang="es-ES" dirty="0"/>
              <a:t> y posteriormente utilizada por la NASA, ya está siendo aplicada en proyectos europeos como:</a:t>
            </a:r>
          </a:p>
          <a:p>
            <a:endParaRPr lang="es-BO" dirty="0"/>
          </a:p>
          <a:p>
            <a:r>
              <a:rPr lang="es-ES" sz="900" b="0" i="0" kern="1200" dirty="0">
                <a:solidFill>
                  <a:schemeClr val="tx1"/>
                </a:solidFill>
                <a:effectLst/>
                <a:latin typeface="+mn-lt"/>
                <a:ea typeface="+mn-ea"/>
                <a:cs typeface="+mn-cs"/>
              </a:rPr>
              <a:t>El proyecto SaveCrops4EU tiene como objetivo desarrollar un componente de gemelo digital para la agricultura.</a:t>
            </a:r>
            <a:r>
              <a:rPr lang="es-ES" dirty="0"/>
              <a:t/>
            </a:r>
            <a:br>
              <a:rPr lang="es-ES" dirty="0"/>
            </a:br>
            <a:r>
              <a:rPr lang="es-ES" sz="900" b="0" i="0" kern="1200" dirty="0">
                <a:solidFill>
                  <a:schemeClr val="tx1"/>
                </a:solidFill>
                <a:effectLst/>
                <a:latin typeface="+mn-lt"/>
                <a:ea typeface="+mn-ea"/>
                <a:cs typeface="+mn-cs"/>
              </a:rPr>
              <a:t>Para ello, utiliza la observación de la Tierra mediante múltiples sensores y técnicas avanzadas de modelado y procesamiento.</a:t>
            </a:r>
            <a:r>
              <a:rPr lang="es-ES" dirty="0"/>
              <a:t/>
            </a:r>
            <a:br>
              <a:rPr lang="es-ES" dirty="0"/>
            </a:br>
            <a:r>
              <a:rPr lang="es-ES" sz="900" b="0" i="0" kern="1200" dirty="0">
                <a:solidFill>
                  <a:schemeClr val="tx1"/>
                </a:solidFill>
                <a:effectLst/>
                <a:latin typeface="+mn-lt"/>
                <a:ea typeface="+mn-ea"/>
                <a:cs typeface="+mn-cs"/>
              </a:rPr>
              <a:t>SaveCrops4EU creará herramientas para apoyar un sector agrícola económica y ambientalmente sostenible, en consonancia con la Política Agrícola Común europea y el Pacto Verde Europeo.</a:t>
            </a:r>
            <a:r>
              <a:rPr lang="es-ES" dirty="0"/>
              <a:t/>
            </a:r>
            <a:br>
              <a:rPr lang="es-ES" dirty="0"/>
            </a:br>
            <a:r>
              <a:rPr lang="es-ES" sz="900" b="0" i="0" kern="1200" dirty="0">
                <a:solidFill>
                  <a:schemeClr val="tx1"/>
                </a:solidFill>
                <a:effectLst/>
                <a:latin typeface="+mn-lt"/>
                <a:ea typeface="+mn-ea"/>
                <a:cs typeface="+mn-cs"/>
              </a:rPr>
              <a:t>Proyecto f</a:t>
            </a:r>
            <a:r>
              <a:rPr lang="es-ES" sz="900" b="1" i="0" kern="1200" dirty="0">
                <a:solidFill>
                  <a:schemeClr val="tx1"/>
                </a:solidFill>
                <a:effectLst/>
                <a:latin typeface="+mn-lt"/>
                <a:ea typeface="+mn-ea"/>
                <a:cs typeface="+mn-cs"/>
              </a:rPr>
              <a:t>inanciado por la Agencia Espacial Europea (ESA).</a:t>
            </a:r>
            <a:endParaRPr lang="es-BO" dirty="0"/>
          </a:p>
          <a:p>
            <a:r>
              <a:rPr lang="es-BO" dirty="0"/>
              <a:t>https://savecrops4.eu/?</a:t>
            </a:r>
          </a:p>
          <a:p>
            <a:endParaRPr lang="es-BO" dirty="0"/>
          </a:p>
          <a:p>
            <a:endParaRPr lang="es-BO" dirty="0"/>
          </a:p>
          <a:p>
            <a:r>
              <a:rPr lang="es-ES" dirty="0"/>
              <a:t>BBTWINS está</a:t>
            </a:r>
            <a:r>
              <a:rPr lang="es-ES" baseline="0" dirty="0"/>
              <a:t> desarroll</a:t>
            </a:r>
            <a:r>
              <a:rPr lang="es-ES" dirty="0"/>
              <a:t>ando una plataforma que se basa en la tecnología de «gemelos digitales», que crea una réplica digital en tiempo real de los procesos físicos de la industria agroalimentaria, esto mediante </a:t>
            </a:r>
            <a:r>
              <a:rPr lang="es-ES" dirty="0" err="1"/>
              <a:t>blockchain</a:t>
            </a:r>
            <a:r>
              <a:rPr lang="es-ES" dirty="0"/>
              <a:t>, inteligencia artificial (aprendizaje automático y aprendizaje profundo), </a:t>
            </a:r>
            <a:r>
              <a:rPr lang="es-ES" dirty="0" err="1"/>
              <a:t>big</a:t>
            </a:r>
            <a:r>
              <a:rPr lang="es-ES" dirty="0"/>
              <a:t> data.</a:t>
            </a:r>
            <a:br>
              <a:rPr lang="es-ES" dirty="0"/>
            </a:br>
            <a:r>
              <a:rPr lang="es-ES" dirty="0"/>
              <a:t>https://bbtwins.eu/?</a:t>
            </a:r>
            <a:endParaRPr lang="es-BO" dirty="0"/>
          </a:p>
          <a:p>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9</a:t>
            </a:fld>
            <a:endParaRPr lang="es-ES"/>
          </a:p>
        </p:txBody>
      </p:sp>
    </p:spTree>
    <p:extLst>
      <p:ext uri="{BB962C8B-B14F-4D97-AF65-F5344CB8AC3E}">
        <p14:creationId xmlns:p14="http://schemas.microsoft.com/office/powerpoint/2010/main" val="2580023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ES" dirty="0"/>
              <a:t>Hay un total de 1.087476 personas que están ocupados en </a:t>
            </a:r>
            <a:r>
              <a:rPr lang="es-ES" b="1" dirty="0"/>
              <a:t>Comercio</a:t>
            </a:r>
            <a:r>
              <a:rPr lang="es-ES" dirty="0"/>
              <a:t> al por mayor y al por menor, reparación de vehículos, donde el</a:t>
            </a:r>
            <a:r>
              <a:rPr lang="es-ES" baseline="0" dirty="0"/>
              <a:t> 33, 46% tiene al menos 1 dificultad y el 12,48% tiene 2 dificultades. Las dificultades contempladas son: </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VER</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OIR</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COMUNICARSE</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CAMINAR</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a:t>
            </a:r>
          </a:p>
          <a:p>
            <a:pPr marL="0" marR="0" indent="0" algn="l" defTabSz="685800" rtl="0" eaLnBrk="1" fontAlgn="auto" latinLnBrk="0" hangingPunct="1">
              <a:lnSpc>
                <a:spcPct val="100000"/>
              </a:lnSpc>
              <a:spcBef>
                <a:spcPts val="0"/>
              </a:spcBef>
              <a:spcAft>
                <a:spcPts val="0"/>
              </a:spcAft>
              <a:buClrTx/>
              <a:buSzTx/>
              <a:buFontTx/>
              <a:buNone/>
              <a:tabLst/>
              <a:defRPr/>
            </a:pPr>
            <a:r>
              <a:rPr lang="es-BO" baseline="0" dirty="0"/>
              <a:t>El 60% de este sector son mujeres</a:t>
            </a:r>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10</a:t>
            </a:fld>
            <a:endParaRPr lang="es-ES"/>
          </a:p>
        </p:txBody>
      </p:sp>
    </p:spTree>
    <p:extLst>
      <p:ext uri="{BB962C8B-B14F-4D97-AF65-F5344CB8AC3E}">
        <p14:creationId xmlns:p14="http://schemas.microsoft.com/office/powerpoint/2010/main" val="3863221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s-ES" b="1" dirty="0"/>
          </a:p>
          <a:p>
            <a:pPr marL="0" marR="0" indent="0" algn="l" defTabSz="685800" rtl="0" eaLnBrk="1" fontAlgn="auto" latinLnBrk="0" hangingPunct="1">
              <a:lnSpc>
                <a:spcPct val="100000"/>
              </a:lnSpc>
              <a:spcBef>
                <a:spcPts val="0"/>
              </a:spcBef>
              <a:spcAft>
                <a:spcPts val="0"/>
              </a:spcAft>
              <a:buClrTx/>
              <a:buSzTx/>
              <a:buFontTx/>
              <a:buNone/>
              <a:tabLst/>
              <a:defRPr/>
            </a:pPr>
            <a:r>
              <a:rPr lang="es-BO" b="0" dirty="0"/>
              <a:t>El</a:t>
            </a:r>
            <a:r>
              <a:rPr lang="es-BO" b="1" dirty="0"/>
              <a:t> </a:t>
            </a:r>
            <a:r>
              <a:rPr lang="es-ES" b="1" dirty="0"/>
              <a:t>informe 2025 de la OIT sobre IA y digitalización en el trabajo </a:t>
            </a:r>
            <a:r>
              <a:rPr lang="es-ES" dirty="0"/>
              <a:t>nos muestra que</a:t>
            </a:r>
            <a:r>
              <a:rPr lang="es-ES" baseline="0" dirty="0"/>
              <a:t> los exoesqueletos pueden aumentar la seguridad física de los trabajadores, elemento que puede mejorar la situación de las personas que trabajan en el comercio informal, que normalmente tiene que trasladar pesadas cargas de verduras, frutas y electrodomésticos para su comercialización, estando expuestos así al desgaste físico, lesiones, fracturas y accidentes. Estas personas son más vulnerables aún, ya que ante estos incidentes solo tiene el seguro del estado (SUS) y otros no tiene ningún seguro.,</a:t>
            </a:r>
          </a:p>
          <a:p>
            <a:pPr marL="0" marR="0" indent="0" algn="l" defTabSz="685800" rtl="0" eaLnBrk="1" fontAlgn="auto" latinLnBrk="0" hangingPunct="1">
              <a:lnSpc>
                <a:spcPct val="100000"/>
              </a:lnSpc>
              <a:spcBef>
                <a:spcPts val="0"/>
              </a:spcBef>
              <a:spcAft>
                <a:spcPts val="0"/>
              </a:spcAft>
              <a:buClrTx/>
              <a:buSzTx/>
              <a:buFontTx/>
              <a:buNone/>
              <a:tabLst/>
              <a:defRPr/>
            </a:pPr>
            <a:endParaRPr lang="es-BO" b="0" baseline="0" dirty="0"/>
          </a:p>
          <a:p>
            <a:pPr marL="0" marR="0" indent="0" algn="l" defTabSz="685800" rtl="0" eaLnBrk="1" fontAlgn="auto" latinLnBrk="0" hangingPunct="1">
              <a:lnSpc>
                <a:spcPct val="100000"/>
              </a:lnSpc>
              <a:spcBef>
                <a:spcPts val="0"/>
              </a:spcBef>
              <a:spcAft>
                <a:spcPts val="0"/>
              </a:spcAft>
              <a:buClrTx/>
              <a:buSzTx/>
              <a:buFontTx/>
              <a:buNone/>
              <a:tabLst/>
              <a:defRPr/>
            </a:pPr>
            <a:r>
              <a:rPr lang="es-BO" b="0" baseline="0" dirty="0"/>
              <a:t>Es un fututo lejano, ya que debemos esperar a que este tipo de tecnología se abarate y pueda ser accesible para personas de ingresos medios y bajos</a:t>
            </a:r>
            <a:r>
              <a:rPr lang="es-BO" b="1" baseline="0" dirty="0"/>
              <a:t>. </a:t>
            </a:r>
            <a:endParaRPr lang="es-ES" b="1" dirty="0"/>
          </a:p>
          <a:p>
            <a:pPr marL="0" marR="0" indent="0" algn="l" defTabSz="685800" rtl="0" eaLnBrk="1" fontAlgn="auto" latinLnBrk="0" hangingPunct="1">
              <a:lnSpc>
                <a:spcPct val="100000"/>
              </a:lnSpc>
              <a:spcBef>
                <a:spcPts val="0"/>
              </a:spcBef>
              <a:spcAft>
                <a:spcPts val="0"/>
              </a:spcAft>
              <a:buClrTx/>
              <a:buSzTx/>
              <a:buFontTx/>
              <a:buNone/>
              <a:tabLst/>
              <a:defRPr/>
            </a:pPr>
            <a:endParaRPr lang="es-ES" b="1" dirty="0"/>
          </a:p>
          <a:p>
            <a:pPr marL="0" marR="0" indent="0" algn="l" defTabSz="685800" rtl="0" eaLnBrk="1" fontAlgn="auto" latinLnBrk="0" hangingPunct="1">
              <a:lnSpc>
                <a:spcPct val="100000"/>
              </a:lnSpc>
              <a:spcBef>
                <a:spcPts val="0"/>
              </a:spcBef>
              <a:spcAft>
                <a:spcPts val="0"/>
              </a:spcAft>
              <a:buClrTx/>
              <a:buSzTx/>
              <a:buFontTx/>
              <a:buNone/>
              <a:tabLst/>
              <a:defRPr/>
            </a:pPr>
            <a:r>
              <a:rPr lang="es-ES" b="1" dirty="0" err="1"/>
              <a:t>Zelik</a:t>
            </a:r>
            <a:r>
              <a:rPr lang="es-ES" b="1" dirty="0"/>
              <a:t> et al. (2022)</a:t>
            </a:r>
            <a:r>
              <a:rPr lang="es-ES" dirty="0"/>
              <a:t> y </a:t>
            </a:r>
            <a:r>
              <a:rPr lang="es-ES" b="1" dirty="0" err="1"/>
              <a:t>Bär</a:t>
            </a:r>
            <a:r>
              <a:rPr lang="es-ES" b="1" dirty="0"/>
              <a:t> et al. (2021)</a:t>
            </a:r>
            <a:r>
              <a:rPr lang="es-ES" dirty="0"/>
              <a:t>: estudios que cuantifican la reducción de la carga muscular mediante exoesqueletos.</a:t>
            </a:r>
          </a:p>
          <a:p>
            <a:pPr marL="0" marR="0" indent="0" algn="l" defTabSz="685800" rtl="0" eaLnBrk="1" fontAlgn="auto" latinLnBrk="0" hangingPunct="1">
              <a:lnSpc>
                <a:spcPct val="100000"/>
              </a:lnSpc>
              <a:spcBef>
                <a:spcPts val="0"/>
              </a:spcBef>
              <a:spcAft>
                <a:spcPts val="0"/>
              </a:spcAft>
              <a:buClrTx/>
              <a:buSzTx/>
              <a:buFontTx/>
              <a:buNone/>
              <a:tabLst/>
              <a:defRPr/>
            </a:pPr>
            <a:endParaRPr lang="es-BO" dirty="0"/>
          </a:p>
          <a:p>
            <a:pPr marL="0" marR="0" indent="0" algn="l" defTabSz="685800" rtl="0" eaLnBrk="1" fontAlgn="auto" latinLnBrk="0" hangingPunct="1">
              <a:lnSpc>
                <a:spcPct val="100000"/>
              </a:lnSpc>
              <a:spcBef>
                <a:spcPts val="0"/>
              </a:spcBef>
              <a:spcAft>
                <a:spcPts val="0"/>
              </a:spcAft>
              <a:buClrTx/>
              <a:buSzTx/>
              <a:buFontTx/>
              <a:buNone/>
              <a:tabLst/>
              <a:defRPr/>
            </a:pPr>
            <a:r>
              <a:rPr lang="es-BO" dirty="0"/>
              <a:t>Debemos </a:t>
            </a:r>
            <a:r>
              <a:rPr lang="es-BO" dirty="0" err="1"/>
              <a:t>reflexinar</a:t>
            </a:r>
            <a:r>
              <a:rPr lang="es-BO" dirty="0"/>
              <a:t> y mirar a este</a:t>
            </a:r>
            <a:r>
              <a:rPr lang="es-BO" baseline="0" dirty="0"/>
              <a:t> tipo de trabajadores y pensar como podemos dirigir el avance de la IA y la tecnología para que ellos también salgan beneficiados en el futuro.</a:t>
            </a:r>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11</a:t>
            </a:fld>
            <a:endParaRPr lang="es-ES"/>
          </a:p>
        </p:txBody>
      </p:sp>
    </p:spTree>
    <p:extLst>
      <p:ext uri="{BB962C8B-B14F-4D97-AF65-F5344CB8AC3E}">
        <p14:creationId xmlns:p14="http://schemas.microsoft.com/office/powerpoint/2010/main" val="4063206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12</a:t>
            </a:fld>
            <a:endParaRPr lang="es-ES"/>
          </a:p>
        </p:txBody>
      </p:sp>
    </p:spTree>
    <p:extLst>
      <p:ext uri="{BB962C8B-B14F-4D97-AF65-F5344CB8AC3E}">
        <p14:creationId xmlns:p14="http://schemas.microsoft.com/office/powerpoint/2010/main" val="408990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28600" indent="-228600">
              <a:buAutoNum type="arabicPeriod"/>
            </a:pPr>
            <a:r>
              <a:rPr lang="es-ES" dirty="0"/>
              <a:t>El trabajo de  </a:t>
            </a:r>
            <a:r>
              <a:rPr lang="es-ES" sz="900" b="1" i="0" kern="1200" dirty="0">
                <a:solidFill>
                  <a:schemeClr val="tx1"/>
                </a:solidFill>
                <a:effectLst/>
                <a:latin typeface="+mn-lt"/>
                <a:ea typeface="+mn-ea"/>
                <a:cs typeface="+mn-cs"/>
              </a:rPr>
              <a:t>Contador Villegas,</a:t>
            </a:r>
            <a:r>
              <a:rPr lang="es-ES" sz="900" b="1" i="0" kern="1200" baseline="0" dirty="0">
                <a:solidFill>
                  <a:schemeClr val="tx1"/>
                </a:solidFill>
                <a:effectLst/>
                <a:latin typeface="+mn-lt"/>
                <a:ea typeface="+mn-ea"/>
                <a:cs typeface="+mn-cs"/>
              </a:rPr>
              <a:t> et. Al. (2024) </a:t>
            </a:r>
            <a:r>
              <a:rPr lang="es-ES" sz="900" b="0" i="0" kern="1200" baseline="0" dirty="0">
                <a:solidFill>
                  <a:schemeClr val="tx1"/>
                </a:solidFill>
                <a:effectLst/>
                <a:latin typeface="+mn-lt"/>
                <a:ea typeface="+mn-ea"/>
                <a:cs typeface="+mn-cs"/>
              </a:rPr>
              <a:t>documento esta tecnología e indica que a</a:t>
            </a:r>
            <a:r>
              <a:rPr lang="es-ES" b="0" dirty="0"/>
              <a:t> </a:t>
            </a:r>
            <a:r>
              <a:rPr lang="es-ES" dirty="0"/>
              <a:t>diferencia de los métodos tradicionales, que tienen dificultades para detectar inestabilidades </a:t>
            </a:r>
            <a:r>
              <a:rPr lang="es-ES" b="1" dirty="0"/>
              <a:t>pequeñas</a:t>
            </a:r>
            <a:r>
              <a:rPr lang="es-ES" dirty="0"/>
              <a:t> debido al ruido ambiental y la actividad minera, la IA permite diferenciar señales de riesgo reales y mejorar significativamente la precisión de las alertas tempranas. En </a:t>
            </a:r>
            <a:r>
              <a:rPr lang="es-ES" baseline="0" dirty="0"/>
              <a:t> lo expuesto por </a:t>
            </a:r>
            <a:r>
              <a:rPr lang="es-ES" sz="900" b="1" i="0" kern="1200" dirty="0">
                <a:solidFill>
                  <a:schemeClr val="tx1"/>
                </a:solidFill>
                <a:effectLst/>
                <a:latin typeface="+mn-lt"/>
                <a:ea typeface="+mn-ea"/>
                <a:cs typeface="+mn-cs"/>
              </a:rPr>
              <a:t>Contador Villegas, </a:t>
            </a:r>
            <a:r>
              <a:rPr lang="es-ES" sz="900" b="0" i="0" kern="1200" dirty="0">
                <a:solidFill>
                  <a:schemeClr val="tx1"/>
                </a:solidFill>
                <a:effectLst/>
                <a:latin typeface="+mn-lt"/>
                <a:ea typeface="+mn-ea"/>
                <a:cs typeface="+mn-cs"/>
              </a:rPr>
              <a:t>esta tecnología</a:t>
            </a:r>
            <a:r>
              <a:rPr lang="es-ES" sz="900" b="0" i="0" kern="1200" baseline="0" dirty="0">
                <a:solidFill>
                  <a:schemeClr val="tx1"/>
                </a:solidFill>
                <a:effectLst/>
                <a:latin typeface="+mn-lt"/>
                <a:ea typeface="+mn-ea"/>
                <a:cs typeface="+mn-cs"/>
              </a:rPr>
              <a:t> es </a:t>
            </a:r>
            <a:r>
              <a:rPr lang="es-ES" dirty="0"/>
              <a:t>aplicada en la Minera “Los Pelambres” (Chile), donde el algoritmo logró aumentar la capacidad de detección de inestabilidades del 43% al 82% y reducir los falsos positivos en un 80%.</a:t>
            </a:r>
          </a:p>
          <a:p>
            <a:pPr marL="228600" indent="-228600">
              <a:buAutoNum type="arabicPeriod"/>
            </a:pPr>
            <a:r>
              <a:rPr lang="es-ES" sz="900" b="1" dirty="0">
                <a:latin typeface="Cambria" panose="02040503050406030204" pitchFamily="18" charset="0"/>
                <a:ea typeface="Cambria" panose="02040503050406030204" pitchFamily="18" charset="0"/>
              </a:rPr>
              <a:t>Vigilancia de la salud en tiempo real:</a:t>
            </a:r>
            <a:r>
              <a:rPr lang="es-ES" sz="900" b="1" baseline="0" dirty="0">
                <a:latin typeface="Cambria" panose="02040503050406030204" pitchFamily="18" charset="0"/>
                <a:ea typeface="Cambria" panose="02040503050406030204" pitchFamily="18" charset="0"/>
              </a:rPr>
              <a:t> </a:t>
            </a:r>
            <a:r>
              <a:rPr lang="es-ES" dirty="0"/>
              <a:t>Ya se aplica en minas de Chile, Australia y Canadá. Empresas como </a:t>
            </a:r>
            <a:r>
              <a:rPr lang="es-ES" dirty="0" err="1"/>
              <a:t>Hexagon</a:t>
            </a:r>
            <a:r>
              <a:rPr lang="es-ES" dirty="0"/>
              <a:t> </a:t>
            </a:r>
            <a:r>
              <a:rPr lang="es-ES" dirty="0" err="1"/>
              <a:t>Mining</a:t>
            </a:r>
            <a:r>
              <a:rPr lang="es-ES" dirty="0"/>
              <a:t> , Rio Tinto</a:t>
            </a:r>
            <a:r>
              <a:rPr lang="es-ES" baseline="0" dirty="0"/>
              <a:t> y </a:t>
            </a:r>
            <a:r>
              <a:rPr lang="es-ES" dirty="0"/>
              <a:t> </a:t>
            </a:r>
            <a:r>
              <a:rPr lang="es-ES" dirty="0" err="1"/>
              <a:t>BHPutilizan</a:t>
            </a:r>
            <a:r>
              <a:rPr lang="es-ES" baseline="0" dirty="0"/>
              <a:t> realizan el </a:t>
            </a:r>
            <a:r>
              <a:rPr lang="es-ES" dirty="0"/>
              <a:t>monitoreo inteligente en operaciones mineras. La tecnología consiste en utilizar dispositivos inteligentes para monitorear continuamente el estado físico del trabajador y las condiciones del entorno minero. La IA analiza datos biométricos y ambientales para detectar señales de fatiga, intoxicación por gases o estrés térmico antes de que ocurra un accidente. </a:t>
            </a:r>
            <a:endParaRPr lang="es-ES" dirty="0" smtClean="0"/>
          </a:p>
          <a:p>
            <a:pPr marL="228600" indent="-228600">
              <a:buAutoNum type="arabicPeriod"/>
            </a:pPr>
            <a:endParaRPr lang="es-ES" dirty="0" smtClean="0"/>
          </a:p>
          <a:p>
            <a:pPr marL="0" indent="0">
              <a:buNone/>
            </a:pPr>
            <a:endParaRPr lang="es-ES"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13</a:t>
            </a:fld>
            <a:endParaRPr lang="es-ES"/>
          </a:p>
        </p:txBody>
      </p:sp>
    </p:spTree>
    <p:extLst>
      <p:ext uri="{BB962C8B-B14F-4D97-AF65-F5344CB8AC3E}">
        <p14:creationId xmlns:p14="http://schemas.microsoft.com/office/powerpoint/2010/main" val="2178435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14</a:t>
            </a:fld>
            <a:endParaRPr lang="es-ES"/>
          </a:p>
        </p:txBody>
      </p:sp>
    </p:spTree>
    <p:extLst>
      <p:ext uri="{BB962C8B-B14F-4D97-AF65-F5344CB8AC3E}">
        <p14:creationId xmlns:p14="http://schemas.microsoft.com/office/powerpoint/2010/main" val="3310673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dirty="0"/>
              <a:t>Un centro de datos </a:t>
            </a:r>
            <a:r>
              <a:rPr lang="es-ES" b="1" dirty="0" err="1"/>
              <a:t>hiperescalar</a:t>
            </a:r>
            <a:r>
              <a:rPr lang="es-ES" dirty="0"/>
              <a:t> (</a:t>
            </a:r>
            <a:r>
              <a:rPr lang="es-ES" i="1" dirty="0" err="1"/>
              <a:t>hyperscale</a:t>
            </a:r>
            <a:r>
              <a:rPr lang="es-ES" i="1" dirty="0"/>
              <a:t> data center</a:t>
            </a:r>
            <a:r>
              <a:rPr lang="es-ES" dirty="0"/>
              <a:t>) es una instalación gigantesca diseñada para alojar cientos de miles de servidores y procesar enormes cantidades de información. </a:t>
            </a:r>
          </a:p>
          <a:p>
            <a:r>
              <a:rPr lang="es-ES" dirty="0"/>
              <a:t>Son utilizados por empresas como:</a:t>
            </a:r>
          </a:p>
          <a:p>
            <a:r>
              <a:rPr lang="es-ES" dirty="0"/>
              <a:t>Google </a:t>
            </a:r>
          </a:p>
          <a:p>
            <a:r>
              <a:rPr lang="es-ES" dirty="0"/>
              <a:t>Microsoft </a:t>
            </a:r>
          </a:p>
          <a:p>
            <a:r>
              <a:rPr lang="es-ES" dirty="0"/>
              <a:t>Amazon Web </a:t>
            </a:r>
            <a:r>
              <a:rPr lang="es-ES" dirty="0" err="1"/>
              <a:t>Services</a:t>
            </a:r>
            <a:r>
              <a:rPr lang="es-ES" dirty="0"/>
              <a:t> </a:t>
            </a:r>
          </a:p>
          <a:p>
            <a:r>
              <a:rPr lang="es-ES" dirty="0"/>
              <a:t>Meta </a:t>
            </a:r>
          </a:p>
          <a:p>
            <a:r>
              <a:rPr lang="es-ES" dirty="0" err="1"/>
              <a:t>OpenAI</a:t>
            </a:r>
            <a:r>
              <a:rPr lang="es-ES" dirty="0"/>
              <a:t> (a través de infraestructura de Microsoft)</a:t>
            </a:r>
          </a:p>
          <a:p>
            <a:pPr marL="0" indent="0">
              <a:buNone/>
            </a:pPr>
            <a:endParaRPr lang="es-BO" dirty="0"/>
          </a:p>
          <a:p>
            <a:pPr marL="0" indent="0">
              <a:buNone/>
            </a:pPr>
            <a:endParaRPr lang="es-BO" dirty="0"/>
          </a:p>
          <a:p>
            <a:pPr marL="0" indent="0">
              <a:buNone/>
            </a:pPr>
            <a:r>
              <a:rPr lang="es-ES" dirty="0"/>
              <a:t>MW significa </a:t>
            </a:r>
            <a:r>
              <a:rPr lang="es-ES" b="1" dirty="0"/>
              <a:t>megavatio</a:t>
            </a:r>
            <a:r>
              <a:rPr lang="es-ES" dirty="0"/>
              <a:t>.</a:t>
            </a: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15</a:t>
            </a:fld>
            <a:endParaRPr lang="es-ES"/>
          </a:p>
        </p:txBody>
      </p:sp>
    </p:spTree>
    <p:extLst>
      <p:ext uri="{BB962C8B-B14F-4D97-AF65-F5344CB8AC3E}">
        <p14:creationId xmlns:p14="http://schemas.microsoft.com/office/powerpoint/2010/main" val="4059696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16</a:t>
            </a:fld>
            <a:endParaRPr lang="es-ES"/>
          </a:p>
        </p:txBody>
      </p:sp>
    </p:spTree>
    <p:extLst>
      <p:ext uri="{BB962C8B-B14F-4D97-AF65-F5344CB8AC3E}">
        <p14:creationId xmlns:p14="http://schemas.microsoft.com/office/powerpoint/2010/main" val="3281659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ES" b="1" dirty="0"/>
              <a:t>MW</a:t>
            </a:r>
            <a:r>
              <a:rPr lang="es-ES" b="0" dirty="0"/>
              <a:t> = megavatio : El MW mide la capacidad (potencia) de generar o consumir electricidad en un momento determinado.</a:t>
            </a:r>
          </a:p>
          <a:p>
            <a:pPr marL="0" indent="0">
              <a:buNone/>
            </a:pPr>
            <a:endParaRPr lang="es-ES" b="0" dirty="0"/>
          </a:p>
          <a:p>
            <a:pPr marL="0" indent="0">
              <a:buNone/>
            </a:pPr>
            <a:r>
              <a:rPr lang="es-ES" b="0" dirty="0"/>
              <a:t>Según datos de YPFB la producción de gas natural en Bolivia alcanzó su máximo histórico entre 2014 y 2015, con aproximadamente </a:t>
            </a:r>
            <a:r>
              <a:rPr lang="es-ES" b="1" dirty="0"/>
              <a:t>60 millones </a:t>
            </a:r>
            <a:r>
              <a:rPr lang="es-ES" b="0" dirty="0"/>
              <a:t>de metros cúbicos por día. Desde entonces, la producción ha caído, situándose en torno a </a:t>
            </a:r>
            <a:r>
              <a:rPr lang="es-ES" b="1" dirty="0"/>
              <a:t>26 millones de metros cúbicos diarios en 2025</a:t>
            </a:r>
            <a:r>
              <a:rPr lang="es-ES" b="0" dirty="0"/>
              <a:t> </a:t>
            </a:r>
            <a:r>
              <a:rPr lang="es-ES" b="1" dirty="0"/>
              <a:t>(Radar Energético, 2025).</a:t>
            </a:r>
            <a:endParaRPr lang="es-BO" b="1" dirty="0"/>
          </a:p>
          <a:p>
            <a:pPr marL="0" indent="0">
              <a:buNone/>
            </a:pPr>
            <a:endParaRPr lang="es-BO" b="1" dirty="0"/>
          </a:p>
          <a:p>
            <a:pPr marL="0" indent="0">
              <a:buNone/>
            </a:pPr>
            <a:endParaRPr lang="es-BO" b="1" dirty="0"/>
          </a:p>
          <a:p>
            <a:pPr marL="0" indent="0">
              <a:buNone/>
            </a:pPr>
            <a:r>
              <a:rPr lang="es-BO" b="1" dirty="0"/>
              <a:t>Reservas en declive: </a:t>
            </a:r>
            <a:r>
              <a:rPr lang="es-ES" dirty="0"/>
              <a:t>La producción de gas natural en Bolivia ha experimentado una tendencia decreciente en los últimos años. La disminución de las reservas probadas y la falta de nuevas inversiones exploratorias generan preocupación sobre la disponibilidad futura del principal combustible del sistema eléctrico.</a:t>
            </a:r>
          </a:p>
          <a:p>
            <a:pPr marL="0" indent="0">
              <a:buNone/>
            </a:pPr>
            <a:endParaRPr lang="es-BO" b="1" dirty="0"/>
          </a:p>
          <a:p>
            <a:pPr marL="0" indent="0">
              <a:buNone/>
            </a:pPr>
            <a:r>
              <a:rPr lang="es-BO" b="1" dirty="0"/>
              <a:t>Vulnerabilidad del sistema</a:t>
            </a:r>
            <a:r>
              <a:rPr lang="es-BO" dirty="0"/>
              <a:t>: </a:t>
            </a:r>
            <a:r>
              <a:rPr lang="es-ES" dirty="0"/>
              <a:t>Con el 65% de la generación eléctrica está dependiendo de un solo combustible (el gas), el sistema eléctrico boliviano es altamente vulnerable a cualquier perturbación en el suministro de gas. Una reducción en la producción gasífera impacta directamente en la capacidad de generación termoeléctrica.</a:t>
            </a:r>
          </a:p>
          <a:p>
            <a:pPr marL="0" indent="0">
              <a:buNone/>
            </a:pPr>
            <a:endParaRPr lang="es-ES" dirty="0"/>
          </a:p>
          <a:p>
            <a:pPr marL="0" indent="0">
              <a:buNone/>
            </a:pPr>
            <a:r>
              <a:rPr lang="es-ES" b="1" dirty="0"/>
              <a:t>Costo de oportunidad</a:t>
            </a:r>
            <a:r>
              <a:rPr lang="es-ES" dirty="0"/>
              <a:t>: El gas natural utilizado para generación eléctrica podría tener usos de mayor valor agregado, como la exportación o la industrialización. La dependencia termoeléctrica genera un costo de oportunidad que debe ser evaluado en el diseño de la política energética.</a:t>
            </a:r>
          </a:p>
          <a:p>
            <a:pPr marL="0" indent="0">
              <a:buNone/>
            </a:pPr>
            <a:endParaRPr lang="es-ES" dirty="0"/>
          </a:p>
          <a:p>
            <a:pPr marL="0" indent="0">
              <a:buNone/>
            </a:pP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17</a:t>
            </a:fld>
            <a:endParaRPr lang="es-ES"/>
          </a:p>
        </p:txBody>
      </p:sp>
    </p:spTree>
    <p:extLst>
      <p:ext uri="{BB962C8B-B14F-4D97-AF65-F5344CB8AC3E}">
        <p14:creationId xmlns:p14="http://schemas.microsoft.com/office/powerpoint/2010/main" val="1727507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es-BO" dirty="0"/>
              <a:t>Fuentes: </a:t>
            </a:r>
          </a:p>
          <a:p>
            <a:pPr marL="0" indent="0">
              <a:buNone/>
            </a:pPr>
            <a:r>
              <a:rPr lang="es-BO" dirty="0"/>
              <a:t>- https://fundacionsolon.org/2017/06/26/sit</a:t>
            </a:r>
          </a:p>
          <a:p>
            <a:pPr marL="171450" indent="-171450">
              <a:buFontTx/>
              <a:buChar char="-"/>
            </a:pPr>
            <a:r>
              <a:rPr lang="es-BO" dirty="0"/>
              <a:t>https://www.researchgate.net/figure/Figura-3-Mapa-de-Radiacion-Solar-Media-Anual-para-Bolivia-kWh-m2-dia-Fuente-Elaborado_fig2_316636306uacion-de-la-energia-solar-en-Bolivia/</a:t>
            </a:r>
          </a:p>
          <a:p>
            <a:pPr marL="171450" indent="-171450">
              <a:buFontTx/>
              <a:buChar char="-"/>
            </a:pPr>
            <a:endParaRPr lang="es-BO" dirty="0"/>
          </a:p>
          <a:p>
            <a:pPr marL="171450" indent="-171450">
              <a:buFontTx/>
              <a:buChar char="-"/>
            </a:pPr>
            <a:endParaRPr lang="es-BO" dirty="0"/>
          </a:p>
          <a:p>
            <a:pPr marL="171450" indent="-171450">
              <a:buFontTx/>
              <a:buChar char="-"/>
            </a:pP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18</a:t>
            </a:fld>
            <a:endParaRPr lang="es-ES"/>
          </a:p>
        </p:txBody>
      </p:sp>
    </p:spTree>
    <p:extLst>
      <p:ext uri="{BB962C8B-B14F-4D97-AF65-F5344CB8AC3E}">
        <p14:creationId xmlns:p14="http://schemas.microsoft.com/office/powerpoint/2010/main" val="1060973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BO" dirty="0"/>
              <a:t>Nombre de los proyectos de </a:t>
            </a:r>
            <a:r>
              <a:rPr lang="en-US" sz="900" b="1" dirty="0" err="1">
                <a:solidFill>
                  <a:srgbClr val="272525"/>
                </a:solidFill>
                <a:latin typeface="Cambria" panose="02040503050406030204" pitchFamily="18" charset="0"/>
                <a:ea typeface="Cambria" panose="02040503050406030204" pitchFamily="18" charset="0"/>
                <a:cs typeface="Inter Bold" pitchFamily="34" charset="-120"/>
              </a:rPr>
              <a:t>Energía</a:t>
            </a:r>
            <a:r>
              <a:rPr lang="en-US" sz="900" b="1" dirty="0">
                <a:solidFill>
                  <a:srgbClr val="272525"/>
                </a:solidFill>
                <a:latin typeface="Cambria" panose="02040503050406030204" pitchFamily="18" charset="0"/>
                <a:ea typeface="Cambria" panose="02040503050406030204" pitchFamily="18" charset="0"/>
                <a:cs typeface="Inter Bold" pitchFamily="34" charset="-120"/>
              </a:rPr>
              <a:t> </a:t>
            </a:r>
            <a:r>
              <a:rPr lang="en-US" sz="900" b="1" dirty="0" err="1">
                <a:solidFill>
                  <a:srgbClr val="272525"/>
                </a:solidFill>
                <a:latin typeface="Cambria" panose="02040503050406030204" pitchFamily="18" charset="0"/>
                <a:ea typeface="Cambria" panose="02040503050406030204" pitchFamily="18" charset="0"/>
                <a:cs typeface="Inter Bold" pitchFamily="34" charset="-120"/>
              </a:rPr>
              <a:t>Eólica</a:t>
            </a:r>
            <a:r>
              <a:rPr lang="es-BO" dirty="0"/>
              <a:t> en ejecución por departamento: </a:t>
            </a:r>
          </a:p>
          <a:p>
            <a:endParaRPr lang="es-ES" dirty="0"/>
          </a:p>
          <a:p>
            <a:pPr>
              <a:buFont typeface="Arial" panose="020B0604020202020204" pitchFamily="34" charset="0"/>
              <a:buChar char="•"/>
            </a:pPr>
            <a:r>
              <a:rPr lang="es-ES" dirty="0"/>
              <a:t> Cochabamba: </a:t>
            </a:r>
            <a:r>
              <a:rPr lang="es-ES" dirty="0" err="1"/>
              <a:t>Qollpana</a:t>
            </a:r>
            <a:r>
              <a:rPr lang="es-ES" dirty="0"/>
              <a:t> I, </a:t>
            </a:r>
            <a:r>
              <a:rPr lang="es-ES" dirty="0" err="1"/>
              <a:t>Qollpana</a:t>
            </a:r>
            <a:r>
              <a:rPr lang="es-ES" dirty="0"/>
              <a:t> II y </a:t>
            </a:r>
            <a:r>
              <a:rPr lang="es-ES" dirty="0" err="1"/>
              <a:t>Qollpana</a:t>
            </a:r>
            <a:r>
              <a:rPr lang="es-ES" dirty="0"/>
              <a:t> III (proyectado). </a:t>
            </a:r>
          </a:p>
          <a:p>
            <a:pPr>
              <a:buFont typeface="Arial" panose="020B0604020202020204" pitchFamily="34" charset="0"/>
              <a:buChar char="•"/>
            </a:pPr>
            <a:r>
              <a:rPr lang="es-ES" dirty="0"/>
              <a:t> Santa Cruz: Warnes I, Warnes II (proyectado), San Julián y El Dorado. </a:t>
            </a:r>
          </a:p>
          <a:p>
            <a:pPr>
              <a:buFont typeface="Arial" panose="020B0604020202020204" pitchFamily="34" charset="0"/>
              <a:buChar char="•"/>
            </a:pPr>
            <a:r>
              <a:rPr lang="es-ES" dirty="0"/>
              <a:t> Tarija: La Ventolera.</a:t>
            </a:r>
          </a:p>
          <a:p>
            <a:pPr marL="0" indent="0">
              <a:buFontTx/>
              <a:buNone/>
            </a:pPr>
            <a:endParaRPr lang="es-BO" dirty="0"/>
          </a:p>
          <a:p>
            <a:pPr marL="0" indent="0">
              <a:buFontTx/>
              <a:buNone/>
            </a:pPr>
            <a:r>
              <a:rPr lang="es-ES" dirty="0"/>
              <a:t>La energía eólica requirió </a:t>
            </a:r>
            <a:r>
              <a:rPr lang="es-ES" b="1" dirty="0"/>
              <a:t>33% menos inversión </a:t>
            </a:r>
            <a:r>
              <a:rPr lang="es-ES" dirty="0"/>
              <a:t>por MW que las mega hidroeléctricas (1,71 vs. 2,57 MM USD/MW).</a:t>
            </a: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19</a:t>
            </a:fld>
            <a:endParaRPr lang="es-ES"/>
          </a:p>
        </p:txBody>
      </p:sp>
    </p:spTree>
    <p:extLst>
      <p:ext uri="{BB962C8B-B14F-4D97-AF65-F5344CB8AC3E}">
        <p14:creationId xmlns:p14="http://schemas.microsoft.com/office/powerpoint/2010/main" val="2043016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BO" b="1" dirty="0"/>
              <a:t>Con bombas eléctricas se puede: </a:t>
            </a:r>
            <a:r>
              <a:rPr lang="es-BO" dirty="0"/>
              <a:t/>
            </a:r>
            <a:br>
              <a:rPr lang="es-BO" dirty="0"/>
            </a:br>
            <a:r>
              <a:rPr lang="es-ES" dirty="0"/>
              <a:t>1. Extracción de agua subterránea</a:t>
            </a:r>
          </a:p>
          <a:p>
            <a:pPr marL="0" marR="0" lvl="0" indent="0" algn="l" defTabSz="685800" rtl="0" eaLnBrk="1" fontAlgn="auto" latinLnBrk="0" hangingPunct="1">
              <a:lnSpc>
                <a:spcPct val="100000"/>
              </a:lnSpc>
              <a:spcBef>
                <a:spcPts val="0"/>
              </a:spcBef>
              <a:spcAft>
                <a:spcPts val="0"/>
              </a:spcAft>
              <a:buClrTx/>
              <a:buSzTx/>
              <a:buFontTx/>
              <a:buNone/>
              <a:tabLst/>
              <a:defRPr/>
            </a:pPr>
            <a:r>
              <a:rPr lang="es-ES" dirty="0"/>
              <a:t>2. Bombeo desde ríos, lagunas y represas</a:t>
            </a:r>
          </a:p>
          <a:p>
            <a:pPr marL="0" marR="0" lvl="0" indent="0" algn="l" defTabSz="685800" rtl="0" eaLnBrk="1" fontAlgn="auto" latinLnBrk="0" hangingPunct="1">
              <a:lnSpc>
                <a:spcPct val="100000"/>
              </a:lnSpc>
              <a:spcBef>
                <a:spcPts val="0"/>
              </a:spcBef>
              <a:spcAft>
                <a:spcPts val="0"/>
              </a:spcAft>
              <a:buClrTx/>
              <a:buSzTx/>
              <a:buFontTx/>
              <a:buNone/>
              <a:tabLst/>
              <a:defRPr/>
            </a:pPr>
            <a:r>
              <a:rPr lang="es-ES" dirty="0"/>
              <a:t>3. Alimentación de sistemas de riego tecnificado</a:t>
            </a:r>
          </a:p>
          <a:p>
            <a:pPr marL="0" marR="0" lvl="0" indent="0" algn="l" defTabSz="685800" rtl="0" eaLnBrk="1" fontAlgn="auto" latinLnBrk="0" hangingPunct="1">
              <a:lnSpc>
                <a:spcPct val="100000"/>
              </a:lnSpc>
              <a:spcBef>
                <a:spcPts val="0"/>
              </a:spcBef>
              <a:spcAft>
                <a:spcPts val="0"/>
              </a:spcAft>
              <a:buClrTx/>
              <a:buSzTx/>
              <a:buFontTx/>
              <a:buNone/>
              <a:tabLst/>
              <a:defRPr/>
            </a:pPr>
            <a:r>
              <a:rPr lang="es-ES" dirty="0"/>
              <a:t>6. Drenaje agrícola: En zonas con exceso de agua, las bombas sirven para drenar terrenos inundados. Reducir el nivel freático. Evitar daños a los cultivos por anegamiento.</a:t>
            </a:r>
          </a:p>
          <a:p>
            <a:pPr marL="0" marR="0" lvl="0" indent="0" algn="l" defTabSz="685800" rtl="0" eaLnBrk="1" fontAlgn="auto" latinLnBrk="0" hangingPunct="1">
              <a:lnSpc>
                <a:spcPct val="100000"/>
              </a:lnSpc>
              <a:spcBef>
                <a:spcPts val="0"/>
              </a:spcBef>
              <a:spcAft>
                <a:spcPts val="0"/>
              </a:spcAft>
              <a:buClrTx/>
              <a:buSzTx/>
              <a:buFontTx/>
              <a:buNone/>
              <a:tabLst/>
              <a:defRPr/>
            </a:pPr>
            <a:r>
              <a:rPr lang="es-ES" dirty="0"/>
              <a:t>__________________________________________________________________________________________</a:t>
            </a:r>
          </a:p>
          <a:p>
            <a:pPr marL="0" marR="0" lvl="0" indent="0" algn="l" defTabSz="6858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685800" rtl="0" eaLnBrk="1" fontAlgn="auto" latinLnBrk="0" hangingPunct="1">
              <a:lnSpc>
                <a:spcPct val="100000"/>
              </a:lnSpc>
              <a:spcBef>
                <a:spcPts val="0"/>
              </a:spcBef>
              <a:spcAft>
                <a:spcPts val="0"/>
              </a:spcAft>
              <a:buClrTx/>
              <a:buSzTx/>
              <a:buFontTx/>
              <a:buNone/>
              <a:tabLst/>
              <a:defRPr/>
            </a:pPr>
            <a:r>
              <a:rPr lang="es-ES" dirty="0"/>
              <a:t>LA ENERGÍA TAMBIÉN PUEDE SER EXPORTADA, generando ingresos para el país. </a:t>
            </a: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20</a:t>
            </a:fld>
            <a:endParaRPr lang="es-ES"/>
          </a:p>
        </p:txBody>
      </p:sp>
    </p:spTree>
    <p:extLst>
      <p:ext uri="{BB962C8B-B14F-4D97-AF65-F5344CB8AC3E}">
        <p14:creationId xmlns:p14="http://schemas.microsoft.com/office/powerpoint/2010/main" val="1962449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s-BO" dirty="0"/>
          </a:p>
        </p:txBody>
      </p:sp>
      <p:sp>
        <p:nvSpPr>
          <p:cNvPr id="4" name="Marcador de número de diapositiva 3"/>
          <p:cNvSpPr>
            <a:spLocks noGrp="1"/>
          </p:cNvSpPr>
          <p:nvPr>
            <p:ph type="sldNum" sz="quarter" idx="10"/>
          </p:nvPr>
        </p:nvSpPr>
        <p:spPr/>
        <p:txBody>
          <a:bodyPr/>
          <a:lstStyle/>
          <a:p>
            <a:fld id="{B2218D1A-0308-4C30-BEF3-55A198D3161A}" type="slidenum">
              <a:rPr lang="es-ES" smtClean="0"/>
              <a:t>21</a:t>
            </a:fld>
            <a:endParaRPr lang="es-ES"/>
          </a:p>
        </p:txBody>
      </p:sp>
    </p:spTree>
    <p:extLst>
      <p:ext uri="{BB962C8B-B14F-4D97-AF65-F5344CB8AC3E}">
        <p14:creationId xmlns:p14="http://schemas.microsoft.com/office/powerpoint/2010/main" val="2641189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16945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113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8806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8116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8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7725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427771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Rectángulo 1"/>
          <p:cNvSpPr/>
          <p:nvPr userDrawn="1"/>
        </p:nvSpPr>
        <p:spPr>
          <a:xfrm>
            <a:off x="0" y="0"/>
            <a:ext cx="9144000" cy="5143500"/>
          </a:xfrm>
          <a:prstGeom prst="rect">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10" name="8 CuadroTexto"/>
          <p:cNvSpPr txBox="1"/>
          <p:nvPr userDrawn="1"/>
        </p:nvSpPr>
        <p:spPr>
          <a:xfrm>
            <a:off x="8795386" y="4886061"/>
            <a:ext cx="448259"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solidFill>
                  <a:schemeClr val="tx1"/>
                </a:solidFill>
                <a:latin typeface="Arial Narrow" panose="020B0606020202030204" pitchFamily="34" charset="0"/>
              </a:rPr>
              <a:pPr lvl="0" algn="l"/>
              <a:t>‹Nº›</a:t>
            </a:fld>
            <a:endParaRPr lang="es-ES" sz="900" noProof="0" dirty="0">
              <a:solidFill>
                <a:schemeClr val="tx1"/>
              </a:solidFill>
              <a:latin typeface="Arial Narrow" panose="020B0606020202030204" pitchFamily="34" charset="0"/>
            </a:endParaRPr>
          </a:p>
        </p:txBody>
      </p:sp>
      <p:sp>
        <p:nvSpPr>
          <p:cNvPr id="11" name="10 Rectángulo redondeado"/>
          <p:cNvSpPr/>
          <p:nvPr userDrawn="1"/>
        </p:nvSpPr>
        <p:spPr>
          <a:xfrm>
            <a:off x="8717537" y="4861447"/>
            <a:ext cx="34289" cy="2336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6" name="Imagen 5"/>
          <p:cNvPicPr>
            <a:picLocks noChangeAspect="1"/>
          </p:cNvPicPr>
          <p:nvPr userDrawn="1"/>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402022" y="4873101"/>
            <a:ext cx="1271956" cy="210362"/>
          </a:xfrm>
          <a:prstGeom prst="rect">
            <a:avLst/>
          </a:prstGeom>
        </p:spPr>
      </p:pic>
    </p:spTree>
    <p:custDataLst>
      <p:tags r:id="rId1"/>
    </p:custDataLst>
    <p:extLst>
      <p:ext uri="{BB962C8B-B14F-4D97-AF65-F5344CB8AC3E}">
        <p14:creationId xmlns:p14="http://schemas.microsoft.com/office/powerpoint/2010/main" val="21637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55614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5142" y="4814876"/>
            <a:ext cx="1361244" cy="225129"/>
          </a:xfrm>
          <a:prstGeom prst="rect">
            <a:avLst/>
          </a:prstGeom>
        </p:spPr>
      </p:pic>
      <p:sp>
        <p:nvSpPr>
          <p:cNvPr id="9" name="8 CuadroTexto"/>
          <p:cNvSpPr txBox="1"/>
          <p:nvPr userDrawn="1"/>
        </p:nvSpPr>
        <p:spPr>
          <a:xfrm>
            <a:off x="-4444" y="4868350"/>
            <a:ext cx="398145" cy="230832"/>
          </a:xfrm>
          <a:prstGeom prst="rect">
            <a:avLst/>
          </a:prstGeom>
          <a:noFill/>
        </p:spPr>
        <p:txBody>
          <a:bodyPr wrap="square"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r"/>
            <a:fld id="{1E17D745-DD46-494D-911C-3DFD40081CA5}" type="slidenum">
              <a:rPr lang="es-ES" sz="900" noProof="0" smtClean="0"/>
              <a:pPr lvl="0" algn="r"/>
              <a:t>‹Nº›</a:t>
            </a:fld>
            <a:endParaRPr lang="es-ES" sz="900" noProof="0" dirty="0"/>
          </a:p>
        </p:txBody>
      </p:sp>
      <p:sp>
        <p:nvSpPr>
          <p:cNvPr id="10" name="10 Rectángulo redondeado"/>
          <p:cNvSpPr/>
          <p:nvPr userDrawn="1"/>
        </p:nvSpPr>
        <p:spPr>
          <a:xfrm>
            <a:off x="359412" y="4843651"/>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spTree>
    <p:custDataLst>
      <p:tags r:id="rId8"/>
    </p:custDataLst>
    <p:extLst>
      <p:ext uri="{BB962C8B-B14F-4D97-AF65-F5344CB8AC3E}">
        <p14:creationId xmlns:p14="http://schemas.microsoft.com/office/powerpoint/2010/main" val="19495955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49" r:id="rId3"/>
    <p:sldLayoutId id="2147483650" r:id="rId4"/>
    <p:sldLayoutId id="2147483713" r:id="rId5"/>
    <p:sldLayoutId id="2147483712"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0" userDrawn="1">
          <p15:clr>
            <a:srgbClr val="F26B43"/>
          </p15:clr>
        </p15:guide>
        <p15:guide id="2" pos="2880" userDrawn="1">
          <p15:clr>
            <a:srgbClr val="F26B43"/>
          </p15:clr>
        </p15:guide>
        <p15:guide id="3" orient="horz" pos="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8 CuadroTexto"/>
          <p:cNvSpPr txBox="1"/>
          <p:nvPr userDrawn="1"/>
        </p:nvSpPr>
        <p:spPr>
          <a:xfrm>
            <a:off x="8807991" y="4866750"/>
            <a:ext cx="413971"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pPr lvl="0" algn="l"/>
              <a:t>‹Nº›</a:t>
            </a:fld>
            <a:endParaRPr lang="es-ES" sz="900" noProof="0" dirty="0"/>
          </a:p>
        </p:txBody>
      </p:sp>
      <p:sp>
        <p:nvSpPr>
          <p:cNvPr id="15" name="10 Rectángulo redondeado"/>
          <p:cNvSpPr/>
          <p:nvPr userDrawn="1"/>
        </p:nvSpPr>
        <p:spPr>
          <a:xfrm>
            <a:off x="8761959" y="4866750"/>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5" name="Imagen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14846" y="4866750"/>
            <a:ext cx="1271956" cy="210362"/>
          </a:xfrm>
          <a:prstGeom prst="rect">
            <a:avLst/>
          </a:prstGeom>
        </p:spPr>
      </p:pic>
    </p:spTree>
    <p:custDataLst>
      <p:tags r:id="rId4"/>
    </p:custDataLst>
    <p:extLst>
      <p:ext uri="{BB962C8B-B14F-4D97-AF65-F5344CB8AC3E}">
        <p14:creationId xmlns:p14="http://schemas.microsoft.com/office/powerpoint/2010/main" val="3895361532"/>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3"/>
    </p:custDataLst>
    <p:extLst>
      <p:ext uri="{BB962C8B-B14F-4D97-AF65-F5344CB8AC3E}">
        <p14:creationId xmlns:p14="http://schemas.microsoft.com/office/powerpoint/2010/main" val="3449202403"/>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microsoft.com/office/2007/relationships/hdphoto" Target="../media/hdphoto1.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eg"/><Relationship Id="rId7" Type="http://schemas.microsoft.com/office/2007/relationships/hdphoto" Target="../media/hdphoto4.wdp"/><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3.wdp"/><Relationship Id="rId4" Type="http://schemas.openxmlformats.org/officeDocument/2006/relationships/image" Target="../media/image18.png"/><Relationship Id="rId9"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7.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Marcador de posición de 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47754" y="580969"/>
            <a:ext cx="3673586" cy="3929064"/>
          </a:xfrm>
          <a:custGeom>
            <a:avLst/>
            <a:gdLst>
              <a:gd name="connsiteX0" fmla="*/ 499904 w 1169987"/>
              <a:gd name="connsiteY0" fmla="*/ 876300 h 1250950"/>
              <a:gd name="connsiteX1" fmla="*/ 580787 w 1169987"/>
              <a:gd name="connsiteY1" fmla="*/ 923092 h 1250950"/>
              <a:gd name="connsiteX2" fmla="*/ 661987 w 1169987"/>
              <a:gd name="connsiteY2" fmla="*/ 969883 h 1250950"/>
              <a:gd name="connsiteX3" fmla="*/ 661987 w 1169987"/>
              <a:gd name="connsiteY3" fmla="*/ 1063784 h 1250950"/>
              <a:gd name="connsiteX4" fmla="*/ 661987 w 1169987"/>
              <a:gd name="connsiteY4" fmla="*/ 1157367 h 1250950"/>
              <a:gd name="connsiteX5" fmla="*/ 580787 w 1169987"/>
              <a:gd name="connsiteY5" fmla="*/ 1204159 h 1250950"/>
              <a:gd name="connsiteX6" fmla="*/ 499904 w 1169987"/>
              <a:gd name="connsiteY6" fmla="*/ 1250950 h 1250950"/>
              <a:gd name="connsiteX7" fmla="*/ 419020 w 1169987"/>
              <a:gd name="connsiteY7" fmla="*/ 1204159 h 1250950"/>
              <a:gd name="connsiteX8" fmla="*/ 338137 w 1169987"/>
              <a:gd name="connsiteY8" fmla="*/ 1157367 h 1250950"/>
              <a:gd name="connsiteX9" fmla="*/ 338137 w 1169987"/>
              <a:gd name="connsiteY9" fmla="*/ 1063784 h 1250950"/>
              <a:gd name="connsiteX10" fmla="*/ 338137 w 1169987"/>
              <a:gd name="connsiteY10" fmla="*/ 969883 h 1250950"/>
              <a:gd name="connsiteX11" fmla="*/ 419020 w 1169987"/>
              <a:gd name="connsiteY11" fmla="*/ 923092 h 1250950"/>
              <a:gd name="connsiteX12" fmla="*/ 161767 w 1169987"/>
              <a:gd name="connsiteY12" fmla="*/ 876300 h 1250950"/>
              <a:gd name="connsiteX13" fmla="*/ 242967 w 1169987"/>
              <a:gd name="connsiteY13" fmla="*/ 923092 h 1250950"/>
              <a:gd name="connsiteX14" fmla="*/ 323850 w 1169987"/>
              <a:gd name="connsiteY14" fmla="*/ 969883 h 1250950"/>
              <a:gd name="connsiteX15" fmla="*/ 323850 w 1169987"/>
              <a:gd name="connsiteY15" fmla="*/ 1063784 h 1250950"/>
              <a:gd name="connsiteX16" fmla="*/ 323850 w 1169987"/>
              <a:gd name="connsiteY16" fmla="*/ 1157367 h 1250950"/>
              <a:gd name="connsiteX17" fmla="*/ 242967 w 1169987"/>
              <a:gd name="connsiteY17" fmla="*/ 1204159 h 1250950"/>
              <a:gd name="connsiteX18" fmla="*/ 161767 w 1169987"/>
              <a:gd name="connsiteY18" fmla="*/ 1250950 h 1250950"/>
              <a:gd name="connsiteX19" fmla="*/ 80566 w 1169987"/>
              <a:gd name="connsiteY19" fmla="*/ 1204159 h 1250950"/>
              <a:gd name="connsiteX20" fmla="*/ 0 w 1169987"/>
              <a:gd name="connsiteY20" fmla="*/ 1157367 h 1250950"/>
              <a:gd name="connsiteX21" fmla="*/ 0 w 1169987"/>
              <a:gd name="connsiteY21" fmla="*/ 1063784 h 1250950"/>
              <a:gd name="connsiteX22" fmla="*/ 0 w 1169987"/>
              <a:gd name="connsiteY22" fmla="*/ 969883 h 1250950"/>
              <a:gd name="connsiteX23" fmla="*/ 80566 w 1169987"/>
              <a:gd name="connsiteY23" fmla="*/ 923092 h 1250950"/>
              <a:gd name="connsiteX24" fmla="*/ 1008062 w 1169987"/>
              <a:gd name="connsiteY24" fmla="*/ 584200 h 1250950"/>
              <a:gd name="connsiteX25" fmla="*/ 1088866 w 1169987"/>
              <a:gd name="connsiteY25" fmla="*/ 630991 h 1250950"/>
              <a:gd name="connsiteX26" fmla="*/ 1169987 w 1169987"/>
              <a:gd name="connsiteY26" fmla="*/ 677783 h 1250950"/>
              <a:gd name="connsiteX27" fmla="*/ 1169987 w 1169987"/>
              <a:gd name="connsiteY27" fmla="*/ 771684 h 1250950"/>
              <a:gd name="connsiteX28" fmla="*/ 1169987 w 1169987"/>
              <a:gd name="connsiteY28" fmla="*/ 865267 h 1250950"/>
              <a:gd name="connsiteX29" fmla="*/ 1088866 w 1169987"/>
              <a:gd name="connsiteY29" fmla="*/ 912059 h 1250950"/>
              <a:gd name="connsiteX30" fmla="*/ 1008062 w 1169987"/>
              <a:gd name="connsiteY30" fmla="*/ 958850 h 1250950"/>
              <a:gd name="connsiteX31" fmla="*/ 927258 w 1169987"/>
              <a:gd name="connsiteY31" fmla="*/ 912059 h 1250950"/>
              <a:gd name="connsiteX32" fmla="*/ 846137 w 1169987"/>
              <a:gd name="connsiteY32" fmla="*/ 865267 h 1250950"/>
              <a:gd name="connsiteX33" fmla="*/ 846137 w 1169987"/>
              <a:gd name="connsiteY33" fmla="*/ 771684 h 1250950"/>
              <a:gd name="connsiteX34" fmla="*/ 846137 w 1169987"/>
              <a:gd name="connsiteY34" fmla="*/ 677783 h 1250950"/>
              <a:gd name="connsiteX35" fmla="*/ 927258 w 1169987"/>
              <a:gd name="connsiteY35" fmla="*/ 630991 h 1250950"/>
              <a:gd name="connsiteX36" fmla="*/ 669767 w 1169987"/>
              <a:gd name="connsiteY36" fmla="*/ 584200 h 1250950"/>
              <a:gd name="connsiteX37" fmla="*/ 750650 w 1169987"/>
              <a:gd name="connsiteY37" fmla="*/ 630991 h 1250950"/>
              <a:gd name="connsiteX38" fmla="*/ 831850 w 1169987"/>
              <a:gd name="connsiteY38" fmla="*/ 677783 h 1250950"/>
              <a:gd name="connsiteX39" fmla="*/ 831850 w 1169987"/>
              <a:gd name="connsiteY39" fmla="*/ 771684 h 1250950"/>
              <a:gd name="connsiteX40" fmla="*/ 831850 w 1169987"/>
              <a:gd name="connsiteY40" fmla="*/ 865267 h 1250950"/>
              <a:gd name="connsiteX41" fmla="*/ 750650 w 1169987"/>
              <a:gd name="connsiteY41" fmla="*/ 912059 h 1250950"/>
              <a:gd name="connsiteX42" fmla="*/ 669767 w 1169987"/>
              <a:gd name="connsiteY42" fmla="*/ 958850 h 1250950"/>
              <a:gd name="connsiteX43" fmla="*/ 588566 w 1169987"/>
              <a:gd name="connsiteY43" fmla="*/ 912059 h 1250950"/>
              <a:gd name="connsiteX44" fmla="*/ 508000 w 1169987"/>
              <a:gd name="connsiteY44" fmla="*/ 865267 h 1250950"/>
              <a:gd name="connsiteX45" fmla="*/ 508000 w 1169987"/>
              <a:gd name="connsiteY45" fmla="*/ 771684 h 1250950"/>
              <a:gd name="connsiteX46" fmla="*/ 508000 w 1169987"/>
              <a:gd name="connsiteY46" fmla="*/ 677783 h 1250950"/>
              <a:gd name="connsiteX47" fmla="*/ 588566 w 1169987"/>
              <a:gd name="connsiteY47" fmla="*/ 630991 h 1250950"/>
              <a:gd name="connsiteX48" fmla="*/ 331946 w 1169987"/>
              <a:gd name="connsiteY48" fmla="*/ 584200 h 1250950"/>
              <a:gd name="connsiteX49" fmla="*/ 412829 w 1169987"/>
              <a:gd name="connsiteY49" fmla="*/ 630991 h 1250950"/>
              <a:gd name="connsiteX50" fmla="*/ 493712 w 1169987"/>
              <a:gd name="connsiteY50" fmla="*/ 677783 h 1250950"/>
              <a:gd name="connsiteX51" fmla="*/ 493712 w 1169987"/>
              <a:gd name="connsiteY51" fmla="*/ 771684 h 1250950"/>
              <a:gd name="connsiteX52" fmla="*/ 493712 w 1169987"/>
              <a:gd name="connsiteY52" fmla="*/ 865267 h 1250950"/>
              <a:gd name="connsiteX53" fmla="*/ 412829 w 1169987"/>
              <a:gd name="connsiteY53" fmla="*/ 912059 h 1250950"/>
              <a:gd name="connsiteX54" fmla="*/ 331946 w 1169987"/>
              <a:gd name="connsiteY54" fmla="*/ 958850 h 1250950"/>
              <a:gd name="connsiteX55" fmla="*/ 250745 w 1169987"/>
              <a:gd name="connsiteY55" fmla="*/ 912059 h 1250950"/>
              <a:gd name="connsiteX56" fmla="*/ 169862 w 1169987"/>
              <a:gd name="connsiteY56" fmla="*/ 865267 h 1250950"/>
              <a:gd name="connsiteX57" fmla="*/ 169862 w 1169987"/>
              <a:gd name="connsiteY57" fmla="*/ 771684 h 1250950"/>
              <a:gd name="connsiteX58" fmla="*/ 169862 w 1169987"/>
              <a:gd name="connsiteY58" fmla="*/ 677783 h 1250950"/>
              <a:gd name="connsiteX59" fmla="*/ 250745 w 1169987"/>
              <a:gd name="connsiteY59" fmla="*/ 630991 h 1250950"/>
              <a:gd name="connsiteX60" fmla="*/ 838517 w 1169987"/>
              <a:gd name="connsiteY60" fmla="*/ 292100 h 1250950"/>
              <a:gd name="connsiteX61" fmla="*/ 919004 w 1169987"/>
              <a:gd name="connsiteY61" fmla="*/ 338376 h 1250950"/>
              <a:gd name="connsiteX62" fmla="*/ 1000125 w 1169987"/>
              <a:gd name="connsiteY62" fmla="*/ 385286 h 1250950"/>
              <a:gd name="connsiteX63" fmla="*/ 1000125 w 1169987"/>
              <a:gd name="connsiteY63" fmla="*/ 478790 h 1250950"/>
              <a:gd name="connsiteX64" fmla="*/ 1000125 w 1169987"/>
              <a:gd name="connsiteY64" fmla="*/ 571976 h 1250950"/>
              <a:gd name="connsiteX65" fmla="*/ 919004 w 1169987"/>
              <a:gd name="connsiteY65" fmla="*/ 618570 h 1250950"/>
              <a:gd name="connsiteX66" fmla="*/ 838517 w 1169987"/>
              <a:gd name="connsiteY66" fmla="*/ 665163 h 1250950"/>
              <a:gd name="connsiteX67" fmla="*/ 757396 w 1169987"/>
              <a:gd name="connsiteY67" fmla="*/ 618570 h 1250950"/>
              <a:gd name="connsiteX68" fmla="*/ 676275 w 1169987"/>
              <a:gd name="connsiteY68" fmla="*/ 571976 h 1250950"/>
              <a:gd name="connsiteX69" fmla="*/ 676275 w 1169987"/>
              <a:gd name="connsiteY69" fmla="*/ 478790 h 1250950"/>
              <a:gd name="connsiteX70" fmla="*/ 676275 w 1169987"/>
              <a:gd name="connsiteY70" fmla="*/ 385286 h 1250950"/>
              <a:gd name="connsiteX71" fmla="*/ 757396 w 1169987"/>
              <a:gd name="connsiteY71" fmla="*/ 338376 h 1250950"/>
              <a:gd name="connsiteX72" fmla="*/ 499904 w 1169987"/>
              <a:gd name="connsiteY72" fmla="*/ 292100 h 1250950"/>
              <a:gd name="connsiteX73" fmla="*/ 580787 w 1169987"/>
              <a:gd name="connsiteY73" fmla="*/ 338376 h 1250950"/>
              <a:gd name="connsiteX74" fmla="*/ 661987 w 1169987"/>
              <a:gd name="connsiteY74" fmla="*/ 385286 h 1250950"/>
              <a:gd name="connsiteX75" fmla="*/ 661987 w 1169987"/>
              <a:gd name="connsiteY75" fmla="*/ 478790 h 1250950"/>
              <a:gd name="connsiteX76" fmla="*/ 661987 w 1169987"/>
              <a:gd name="connsiteY76" fmla="*/ 571976 h 1250950"/>
              <a:gd name="connsiteX77" fmla="*/ 580787 w 1169987"/>
              <a:gd name="connsiteY77" fmla="*/ 618570 h 1250950"/>
              <a:gd name="connsiteX78" fmla="*/ 499904 w 1169987"/>
              <a:gd name="connsiteY78" fmla="*/ 665163 h 1250950"/>
              <a:gd name="connsiteX79" fmla="*/ 419020 w 1169987"/>
              <a:gd name="connsiteY79" fmla="*/ 618570 h 1250950"/>
              <a:gd name="connsiteX80" fmla="*/ 338137 w 1169987"/>
              <a:gd name="connsiteY80" fmla="*/ 571976 h 1250950"/>
              <a:gd name="connsiteX81" fmla="*/ 338137 w 1169987"/>
              <a:gd name="connsiteY81" fmla="*/ 478790 h 1250950"/>
              <a:gd name="connsiteX82" fmla="*/ 338137 w 1169987"/>
              <a:gd name="connsiteY82" fmla="*/ 385286 h 1250950"/>
              <a:gd name="connsiteX83" fmla="*/ 419020 w 1169987"/>
              <a:gd name="connsiteY83" fmla="*/ 338376 h 1250950"/>
              <a:gd name="connsiteX84" fmla="*/ 161767 w 1169987"/>
              <a:gd name="connsiteY84" fmla="*/ 292100 h 1250950"/>
              <a:gd name="connsiteX85" fmla="*/ 242967 w 1169987"/>
              <a:gd name="connsiteY85" fmla="*/ 338376 h 1250950"/>
              <a:gd name="connsiteX86" fmla="*/ 323850 w 1169987"/>
              <a:gd name="connsiteY86" fmla="*/ 385286 h 1250950"/>
              <a:gd name="connsiteX87" fmla="*/ 323850 w 1169987"/>
              <a:gd name="connsiteY87" fmla="*/ 478790 h 1250950"/>
              <a:gd name="connsiteX88" fmla="*/ 323850 w 1169987"/>
              <a:gd name="connsiteY88" fmla="*/ 571976 h 1250950"/>
              <a:gd name="connsiteX89" fmla="*/ 242967 w 1169987"/>
              <a:gd name="connsiteY89" fmla="*/ 618570 h 1250950"/>
              <a:gd name="connsiteX90" fmla="*/ 161767 w 1169987"/>
              <a:gd name="connsiteY90" fmla="*/ 665163 h 1250950"/>
              <a:gd name="connsiteX91" fmla="*/ 80566 w 1169987"/>
              <a:gd name="connsiteY91" fmla="*/ 618570 h 1250950"/>
              <a:gd name="connsiteX92" fmla="*/ 0 w 1169987"/>
              <a:gd name="connsiteY92" fmla="*/ 571976 h 1250950"/>
              <a:gd name="connsiteX93" fmla="*/ 0 w 1169987"/>
              <a:gd name="connsiteY93" fmla="*/ 478790 h 1250950"/>
              <a:gd name="connsiteX94" fmla="*/ 0 w 1169987"/>
              <a:gd name="connsiteY94" fmla="*/ 385286 h 1250950"/>
              <a:gd name="connsiteX95" fmla="*/ 80566 w 1169987"/>
              <a:gd name="connsiteY95" fmla="*/ 338376 h 1250950"/>
              <a:gd name="connsiteX96" fmla="*/ 669767 w 1169987"/>
              <a:gd name="connsiteY96" fmla="*/ 0 h 1250950"/>
              <a:gd name="connsiteX97" fmla="*/ 750650 w 1169987"/>
              <a:gd name="connsiteY97" fmla="*/ 46276 h 1250950"/>
              <a:gd name="connsiteX98" fmla="*/ 831850 w 1169987"/>
              <a:gd name="connsiteY98" fmla="*/ 93186 h 1250950"/>
              <a:gd name="connsiteX99" fmla="*/ 831850 w 1169987"/>
              <a:gd name="connsiteY99" fmla="*/ 186690 h 1250950"/>
              <a:gd name="connsiteX100" fmla="*/ 831850 w 1169987"/>
              <a:gd name="connsiteY100" fmla="*/ 279559 h 1250950"/>
              <a:gd name="connsiteX101" fmla="*/ 750650 w 1169987"/>
              <a:gd name="connsiteY101" fmla="*/ 326470 h 1250950"/>
              <a:gd name="connsiteX102" fmla="*/ 669767 w 1169987"/>
              <a:gd name="connsiteY102" fmla="*/ 373063 h 1250950"/>
              <a:gd name="connsiteX103" fmla="*/ 588566 w 1169987"/>
              <a:gd name="connsiteY103" fmla="*/ 326470 h 1250950"/>
              <a:gd name="connsiteX104" fmla="*/ 508000 w 1169987"/>
              <a:gd name="connsiteY104" fmla="*/ 279559 h 1250950"/>
              <a:gd name="connsiteX105" fmla="*/ 508000 w 1169987"/>
              <a:gd name="connsiteY105" fmla="*/ 186690 h 1250950"/>
              <a:gd name="connsiteX106" fmla="*/ 508000 w 1169987"/>
              <a:gd name="connsiteY106" fmla="*/ 93186 h 1250950"/>
              <a:gd name="connsiteX107" fmla="*/ 588566 w 1169987"/>
              <a:gd name="connsiteY107" fmla="*/ 46276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69987" h="1250950">
                <a:moveTo>
                  <a:pt x="499904" y="876300"/>
                </a:moveTo>
                <a:lnTo>
                  <a:pt x="580787" y="923092"/>
                </a:lnTo>
                <a:lnTo>
                  <a:pt x="661987" y="969883"/>
                </a:lnTo>
                <a:lnTo>
                  <a:pt x="661987" y="1063784"/>
                </a:lnTo>
                <a:lnTo>
                  <a:pt x="661987" y="1157367"/>
                </a:lnTo>
                <a:lnTo>
                  <a:pt x="580787" y="1204159"/>
                </a:lnTo>
                <a:lnTo>
                  <a:pt x="499904" y="1250950"/>
                </a:lnTo>
                <a:lnTo>
                  <a:pt x="419020" y="1204159"/>
                </a:lnTo>
                <a:lnTo>
                  <a:pt x="338137" y="1157367"/>
                </a:lnTo>
                <a:lnTo>
                  <a:pt x="338137" y="1063784"/>
                </a:lnTo>
                <a:lnTo>
                  <a:pt x="338137" y="969883"/>
                </a:lnTo>
                <a:lnTo>
                  <a:pt x="419020" y="923092"/>
                </a:lnTo>
                <a:close/>
                <a:moveTo>
                  <a:pt x="161767" y="876300"/>
                </a:moveTo>
                <a:lnTo>
                  <a:pt x="242967" y="923092"/>
                </a:lnTo>
                <a:lnTo>
                  <a:pt x="323850" y="969883"/>
                </a:lnTo>
                <a:lnTo>
                  <a:pt x="323850" y="1063784"/>
                </a:lnTo>
                <a:lnTo>
                  <a:pt x="323850" y="1157367"/>
                </a:lnTo>
                <a:lnTo>
                  <a:pt x="242967" y="1204159"/>
                </a:lnTo>
                <a:lnTo>
                  <a:pt x="161767" y="1250950"/>
                </a:lnTo>
                <a:lnTo>
                  <a:pt x="80566" y="1204159"/>
                </a:lnTo>
                <a:lnTo>
                  <a:pt x="0" y="1157367"/>
                </a:lnTo>
                <a:lnTo>
                  <a:pt x="0" y="1063784"/>
                </a:lnTo>
                <a:lnTo>
                  <a:pt x="0" y="969883"/>
                </a:lnTo>
                <a:lnTo>
                  <a:pt x="80566" y="923092"/>
                </a:lnTo>
                <a:close/>
                <a:moveTo>
                  <a:pt x="1008062" y="584200"/>
                </a:moveTo>
                <a:lnTo>
                  <a:pt x="1088866" y="630991"/>
                </a:lnTo>
                <a:lnTo>
                  <a:pt x="1169987" y="677783"/>
                </a:lnTo>
                <a:lnTo>
                  <a:pt x="1169987" y="771684"/>
                </a:lnTo>
                <a:lnTo>
                  <a:pt x="1169987" y="865267"/>
                </a:lnTo>
                <a:lnTo>
                  <a:pt x="1088866" y="912059"/>
                </a:lnTo>
                <a:lnTo>
                  <a:pt x="1008062" y="958850"/>
                </a:lnTo>
                <a:lnTo>
                  <a:pt x="927258" y="912059"/>
                </a:lnTo>
                <a:lnTo>
                  <a:pt x="846137" y="865267"/>
                </a:lnTo>
                <a:lnTo>
                  <a:pt x="846137" y="771684"/>
                </a:lnTo>
                <a:lnTo>
                  <a:pt x="846137" y="677783"/>
                </a:lnTo>
                <a:lnTo>
                  <a:pt x="927258" y="630991"/>
                </a:lnTo>
                <a:close/>
                <a:moveTo>
                  <a:pt x="669767" y="584200"/>
                </a:moveTo>
                <a:lnTo>
                  <a:pt x="750650" y="630991"/>
                </a:lnTo>
                <a:lnTo>
                  <a:pt x="831850" y="677783"/>
                </a:lnTo>
                <a:lnTo>
                  <a:pt x="831850" y="771684"/>
                </a:lnTo>
                <a:lnTo>
                  <a:pt x="831850" y="865267"/>
                </a:lnTo>
                <a:lnTo>
                  <a:pt x="750650" y="912059"/>
                </a:lnTo>
                <a:lnTo>
                  <a:pt x="669767" y="958850"/>
                </a:lnTo>
                <a:lnTo>
                  <a:pt x="588566" y="912059"/>
                </a:lnTo>
                <a:lnTo>
                  <a:pt x="508000" y="865267"/>
                </a:lnTo>
                <a:lnTo>
                  <a:pt x="508000" y="771684"/>
                </a:lnTo>
                <a:lnTo>
                  <a:pt x="508000" y="677783"/>
                </a:lnTo>
                <a:lnTo>
                  <a:pt x="588566" y="630991"/>
                </a:lnTo>
                <a:close/>
                <a:moveTo>
                  <a:pt x="331946" y="584200"/>
                </a:moveTo>
                <a:lnTo>
                  <a:pt x="412829" y="630991"/>
                </a:lnTo>
                <a:lnTo>
                  <a:pt x="493712" y="677783"/>
                </a:lnTo>
                <a:lnTo>
                  <a:pt x="493712" y="771684"/>
                </a:lnTo>
                <a:lnTo>
                  <a:pt x="493712" y="865267"/>
                </a:lnTo>
                <a:lnTo>
                  <a:pt x="412829" y="912059"/>
                </a:lnTo>
                <a:lnTo>
                  <a:pt x="331946" y="958850"/>
                </a:lnTo>
                <a:lnTo>
                  <a:pt x="250745" y="912059"/>
                </a:lnTo>
                <a:lnTo>
                  <a:pt x="169862" y="865267"/>
                </a:lnTo>
                <a:lnTo>
                  <a:pt x="169862" y="771684"/>
                </a:lnTo>
                <a:lnTo>
                  <a:pt x="169862" y="677783"/>
                </a:lnTo>
                <a:lnTo>
                  <a:pt x="250745" y="630991"/>
                </a:lnTo>
                <a:close/>
                <a:moveTo>
                  <a:pt x="838517" y="292100"/>
                </a:moveTo>
                <a:lnTo>
                  <a:pt x="919004" y="338376"/>
                </a:lnTo>
                <a:lnTo>
                  <a:pt x="1000125" y="385286"/>
                </a:lnTo>
                <a:lnTo>
                  <a:pt x="1000125" y="478790"/>
                </a:lnTo>
                <a:lnTo>
                  <a:pt x="1000125" y="571976"/>
                </a:lnTo>
                <a:lnTo>
                  <a:pt x="919004" y="618570"/>
                </a:lnTo>
                <a:lnTo>
                  <a:pt x="838517" y="665163"/>
                </a:lnTo>
                <a:lnTo>
                  <a:pt x="757396" y="618570"/>
                </a:lnTo>
                <a:lnTo>
                  <a:pt x="676275" y="571976"/>
                </a:lnTo>
                <a:lnTo>
                  <a:pt x="676275" y="478790"/>
                </a:lnTo>
                <a:lnTo>
                  <a:pt x="676275" y="385286"/>
                </a:lnTo>
                <a:lnTo>
                  <a:pt x="757396" y="338376"/>
                </a:lnTo>
                <a:close/>
                <a:moveTo>
                  <a:pt x="499904" y="292100"/>
                </a:moveTo>
                <a:lnTo>
                  <a:pt x="580787" y="338376"/>
                </a:lnTo>
                <a:lnTo>
                  <a:pt x="661987" y="385286"/>
                </a:lnTo>
                <a:lnTo>
                  <a:pt x="661987" y="478790"/>
                </a:lnTo>
                <a:lnTo>
                  <a:pt x="661987" y="571976"/>
                </a:lnTo>
                <a:lnTo>
                  <a:pt x="580787" y="618570"/>
                </a:lnTo>
                <a:lnTo>
                  <a:pt x="499904" y="665163"/>
                </a:lnTo>
                <a:lnTo>
                  <a:pt x="419020" y="618570"/>
                </a:lnTo>
                <a:lnTo>
                  <a:pt x="338137" y="571976"/>
                </a:lnTo>
                <a:lnTo>
                  <a:pt x="338137" y="478790"/>
                </a:lnTo>
                <a:lnTo>
                  <a:pt x="338137" y="385286"/>
                </a:lnTo>
                <a:lnTo>
                  <a:pt x="419020" y="338376"/>
                </a:lnTo>
                <a:close/>
                <a:moveTo>
                  <a:pt x="161767" y="292100"/>
                </a:moveTo>
                <a:lnTo>
                  <a:pt x="242967" y="338376"/>
                </a:lnTo>
                <a:lnTo>
                  <a:pt x="323850" y="385286"/>
                </a:lnTo>
                <a:lnTo>
                  <a:pt x="323850" y="478790"/>
                </a:lnTo>
                <a:lnTo>
                  <a:pt x="323850" y="571976"/>
                </a:lnTo>
                <a:lnTo>
                  <a:pt x="242967" y="618570"/>
                </a:lnTo>
                <a:lnTo>
                  <a:pt x="161767" y="665163"/>
                </a:lnTo>
                <a:lnTo>
                  <a:pt x="80566" y="618570"/>
                </a:lnTo>
                <a:lnTo>
                  <a:pt x="0" y="571976"/>
                </a:lnTo>
                <a:lnTo>
                  <a:pt x="0" y="478790"/>
                </a:lnTo>
                <a:lnTo>
                  <a:pt x="0" y="385286"/>
                </a:lnTo>
                <a:lnTo>
                  <a:pt x="80566" y="338376"/>
                </a:lnTo>
                <a:close/>
                <a:moveTo>
                  <a:pt x="669767" y="0"/>
                </a:moveTo>
                <a:lnTo>
                  <a:pt x="750650" y="46276"/>
                </a:lnTo>
                <a:lnTo>
                  <a:pt x="831850" y="93186"/>
                </a:lnTo>
                <a:lnTo>
                  <a:pt x="831850" y="186690"/>
                </a:lnTo>
                <a:lnTo>
                  <a:pt x="831850" y="279559"/>
                </a:lnTo>
                <a:lnTo>
                  <a:pt x="750650" y="326470"/>
                </a:lnTo>
                <a:lnTo>
                  <a:pt x="669767" y="373063"/>
                </a:lnTo>
                <a:lnTo>
                  <a:pt x="588566" y="326470"/>
                </a:lnTo>
                <a:lnTo>
                  <a:pt x="508000" y="279559"/>
                </a:lnTo>
                <a:lnTo>
                  <a:pt x="508000" y="186690"/>
                </a:lnTo>
                <a:lnTo>
                  <a:pt x="508000" y="93186"/>
                </a:lnTo>
                <a:lnTo>
                  <a:pt x="588566" y="46276"/>
                </a:lnTo>
                <a:close/>
              </a:path>
            </a:pathLst>
          </a:custGeom>
          <a:solidFill>
            <a:srgbClr val="5982DB">
              <a:alpha val="70000"/>
            </a:srgbClr>
          </a:solidFill>
          <a:ln>
            <a:noFill/>
          </a:ln>
          <a:effectLst/>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5642" y="132354"/>
            <a:ext cx="3674056" cy="1524995"/>
          </a:xfrm>
          <a:prstGeom prst="rect">
            <a:avLst/>
          </a:prstGeom>
        </p:spPr>
      </p:pic>
      <p:sp>
        <p:nvSpPr>
          <p:cNvPr id="12" name="TextBox 4"/>
          <p:cNvSpPr txBox="1"/>
          <p:nvPr/>
        </p:nvSpPr>
        <p:spPr>
          <a:xfrm flipH="1">
            <a:off x="4249299" y="1835648"/>
            <a:ext cx="4724131" cy="1561966"/>
          </a:xfrm>
          <a:prstGeom prst="rect">
            <a:avLst/>
          </a:prstGeom>
          <a:noFill/>
        </p:spPr>
        <p:txBody>
          <a:bodyPr wrap="square" rtlCol="0">
            <a:spAutoFit/>
          </a:bodyPr>
          <a:lstStyle/>
          <a:p>
            <a:pPr algn="r"/>
            <a:r>
              <a:rPr lang="es-ES" sz="1600" b="1" spc="225" dirty="0">
                <a:solidFill>
                  <a:srgbClr val="21B4D1"/>
                </a:solidFill>
                <a:latin typeface="Arial Black" panose="020B0A04020102020204" pitchFamily="34" charset="0"/>
              </a:rPr>
              <a:t>LA TECNOLOGÍA Y LA IA AL SERVICIO DE LA SEGURIDAD Y SALUD DEL SECTOR INFORMAL: EXPERIENCIA BOLIVIANA </a:t>
            </a:r>
          </a:p>
          <a:p>
            <a:pPr lvl="2" algn="r">
              <a:spcBef>
                <a:spcPts val="900"/>
              </a:spcBef>
            </a:pPr>
            <a:r>
              <a:rPr lang="es-BO" sz="1200" b="1" spc="225" dirty="0" smtClean="0">
                <a:latin typeface="Arial" panose="020B0604020202020204" pitchFamily="34" charset="0"/>
                <a:cs typeface="Arial" panose="020B0604020202020204" pitchFamily="34" charset="0"/>
              </a:rPr>
              <a:t>DIAGNÓSTICO</a:t>
            </a:r>
            <a:r>
              <a:rPr lang="es-BO" sz="1200" b="1" spc="225" dirty="0">
                <a:latin typeface="Arial" panose="020B0604020202020204" pitchFamily="34" charset="0"/>
                <a:cs typeface="Arial" panose="020B0604020202020204" pitchFamily="34" charset="0"/>
              </a:rPr>
              <a:t>, OPORTUNIDADES Y DESAFÍOS</a:t>
            </a:r>
            <a:endParaRPr lang="es-ES" sz="1200" b="1" spc="225" dirty="0">
              <a:latin typeface="Arial" panose="020B0604020202020204" pitchFamily="34" charset="0"/>
              <a:cs typeface="Arial" panose="020B0604020202020204" pitchFamily="34" charset="0"/>
            </a:endParaRPr>
          </a:p>
        </p:txBody>
      </p:sp>
      <p:sp>
        <p:nvSpPr>
          <p:cNvPr id="22" name="6 Rectángulo"/>
          <p:cNvSpPr/>
          <p:nvPr/>
        </p:nvSpPr>
        <p:spPr>
          <a:xfrm>
            <a:off x="5179075" y="3953175"/>
            <a:ext cx="3727190" cy="571375"/>
          </a:xfrm>
          <a:prstGeom prst="rect">
            <a:avLst/>
          </a:prstGeom>
        </p:spPr>
        <p:txBody>
          <a:bodyPr wrap="square">
            <a:spAutoFit/>
          </a:bodyPr>
          <a:lstStyle/>
          <a:p>
            <a:pPr algn="r"/>
            <a:r>
              <a:rPr lang="es-ES" sz="1013" i="1" dirty="0">
                <a:solidFill>
                  <a:srgbClr val="3CC5E0"/>
                </a:solidFill>
                <a:latin typeface="Arial Narrow" panose="020B0606020202030204" pitchFamily="34" charset="0"/>
              </a:rPr>
              <a:t> Alberto Ernesto Bonadona Cossío</a:t>
            </a:r>
          </a:p>
          <a:p>
            <a:pPr algn="r"/>
            <a:r>
              <a:rPr lang="es-ES" sz="1050" i="1" dirty="0">
                <a:solidFill>
                  <a:schemeClr val="tx1">
                    <a:lumMod val="65000"/>
                    <a:lumOff val="35000"/>
                  </a:schemeClr>
                </a:solidFill>
                <a:latin typeface="Arial Narrow" panose="020B0606020202030204" pitchFamily="34" charset="0"/>
              </a:rPr>
              <a:t>Director General Ejecutivo del </a:t>
            </a:r>
          </a:p>
          <a:p>
            <a:pPr algn="r"/>
            <a:r>
              <a:rPr lang="es-ES" sz="1050" i="1" dirty="0">
                <a:solidFill>
                  <a:schemeClr val="tx1">
                    <a:lumMod val="65000"/>
                    <a:lumOff val="35000"/>
                  </a:schemeClr>
                </a:solidFill>
                <a:latin typeface="Arial Narrow" panose="020B0606020202030204" pitchFamily="34" charset="0"/>
              </a:rPr>
              <a:t>Servicio Nacional del Sistema de Reparto (SENASIR) </a:t>
            </a:r>
          </a:p>
        </p:txBody>
      </p:sp>
      <p:sp>
        <p:nvSpPr>
          <p:cNvPr id="45" name="Полилиния 46"/>
          <p:cNvSpPr/>
          <p:nvPr/>
        </p:nvSpPr>
        <p:spPr>
          <a:xfrm>
            <a:off x="568226" y="434005"/>
            <a:ext cx="1285273" cy="1480585"/>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Полилиния 51"/>
          <p:cNvSpPr/>
          <p:nvPr/>
        </p:nvSpPr>
        <p:spPr>
          <a:xfrm>
            <a:off x="3653457" y="1187757"/>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Полилиния 52"/>
          <p:cNvSpPr/>
          <p:nvPr/>
        </p:nvSpPr>
        <p:spPr>
          <a:xfrm>
            <a:off x="4133540" y="2984064"/>
            <a:ext cx="579544" cy="6676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Полилиния 54"/>
          <p:cNvSpPr/>
          <p:nvPr/>
        </p:nvSpPr>
        <p:spPr>
          <a:xfrm>
            <a:off x="201334" y="2956584"/>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Полилиния 55"/>
          <p:cNvSpPr/>
          <p:nvPr/>
        </p:nvSpPr>
        <p:spPr>
          <a:xfrm>
            <a:off x="2578415" y="37399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Полилиния 56"/>
          <p:cNvSpPr/>
          <p:nvPr/>
        </p:nvSpPr>
        <p:spPr>
          <a:xfrm>
            <a:off x="3180168" y="546770"/>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Полилиния 57"/>
          <p:cNvSpPr/>
          <p:nvPr/>
        </p:nvSpPr>
        <p:spPr>
          <a:xfrm>
            <a:off x="2094529" y="26788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Полилиния 58"/>
          <p:cNvSpPr/>
          <p:nvPr/>
        </p:nvSpPr>
        <p:spPr>
          <a:xfrm>
            <a:off x="1636100" y="4480378"/>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Полилиния 59"/>
          <p:cNvSpPr/>
          <p:nvPr/>
        </p:nvSpPr>
        <p:spPr>
          <a:xfrm>
            <a:off x="3722817" y="352898"/>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Полилиния 60"/>
          <p:cNvSpPr/>
          <p:nvPr/>
        </p:nvSpPr>
        <p:spPr>
          <a:xfrm>
            <a:off x="3619067" y="371490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Полилиния 61"/>
          <p:cNvSpPr/>
          <p:nvPr/>
        </p:nvSpPr>
        <p:spPr>
          <a:xfrm>
            <a:off x="475604" y="254063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 name="Imagen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3143" y="4626946"/>
            <a:ext cx="3295589" cy="406080"/>
          </a:xfrm>
          <a:prstGeom prst="rect">
            <a:avLst/>
          </a:prstGeom>
        </p:spPr>
      </p:pic>
      <p:pic>
        <p:nvPicPr>
          <p:cNvPr id="59" name="Imagen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2645" y="4382298"/>
            <a:ext cx="1398897" cy="635132"/>
          </a:xfrm>
          <a:prstGeom prst="rect">
            <a:avLst/>
          </a:prstGeom>
        </p:spPr>
      </p:pic>
      <p:cxnSp>
        <p:nvCxnSpPr>
          <p:cNvPr id="62" name="Conector recto 61"/>
          <p:cNvCxnSpPr/>
          <p:nvPr/>
        </p:nvCxnSpPr>
        <p:spPr>
          <a:xfrm>
            <a:off x="5810250" y="2907012"/>
            <a:ext cx="3068482" cy="0"/>
          </a:xfrm>
          <a:prstGeom prst="line">
            <a:avLst/>
          </a:prstGeom>
          <a:ln>
            <a:solidFill>
              <a:srgbClr val="B0191B"/>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7938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900" fill="hold"/>
                                        <p:tgtEl>
                                          <p:spTgt spid="46"/>
                                        </p:tgtEl>
                                        <p:attrNameLst>
                                          <p:attrName>ppt_x</p:attrName>
                                        </p:attrNameLst>
                                      </p:cBhvr>
                                      <p:tavLst>
                                        <p:tav tm="0">
                                          <p:val>
                                            <p:strVal val="#ppt_x"/>
                                          </p:val>
                                        </p:tav>
                                        <p:tav tm="100000">
                                          <p:val>
                                            <p:strVal val="#ppt_x"/>
                                          </p:val>
                                        </p:tav>
                                      </p:tavLst>
                                    </p:anim>
                                    <p:anim calcmode="lin" valueType="num">
                                      <p:cBhvr additive="base">
                                        <p:cTn id="8" dur="900" fill="hold"/>
                                        <p:tgtEl>
                                          <p:spTgt spid="4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nodeType="withEffect">
                                  <p:stCondLst>
                                    <p:cond delay="1000"/>
                                  </p:stCondLst>
                                  <p:childTnLst>
                                    <p:animScale>
                                      <p:cBhvr>
                                        <p:cTn id="10" dur="3000" fill="hold"/>
                                        <p:tgtEl>
                                          <p:spTgt spid="44"/>
                                        </p:tgtEl>
                                      </p:cBhvr>
                                      <p:by x="105000" y="105000"/>
                                    </p:animScale>
                                  </p:childTnLst>
                                </p:cTn>
                              </p:par>
                              <p:par>
                                <p:cTn id="11" presetID="6" presetClass="emph" presetSubtype="0" repeatCount="indefinite" autoRev="1" fill="hold" grpId="1" nodeType="withEffect">
                                  <p:stCondLst>
                                    <p:cond delay="500"/>
                                  </p:stCondLst>
                                  <p:childTnLst>
                                    <p:animScale>
                                      <p:cBhvr>
                                        <p:cTn id="12" dur="3000" fill="hold"/>
                                        <p:tgtEl>
                                          <p:spTgt spid="46"/>
                                        </p:tgtEl>
                                      </p:cBhvr>
                                      <p:by x="130000" y="130000"/>
                                    </p:animScale>
                                  </p:childTnLst>
                                </p:cTn>
                              </p:par>
                              <p:par>
                                <p:cTn id="13" presetID="2" presetClass="entr" presetSubtype="8" decel="10000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900" fill="hold"/>
                                        <p:tgtEl>
                                          <p:spTgt spid="45"/>
                                        </p:tgtEl>
                                        <p:attrNameLst>
                                          <p:attrName>ppt_x</p:attrName>
                                        </p:attrNameLst>
                                      </p:cBhvr>
                                      <p:tavLst>
                                        <p:tav tm="0">
                                          <p:val>
                                            <p:strVal val="0-#ppt_w/2"/>
                                          </p:val>
                                        </p:tav>
                                        <p:tav tm="100000">
                                          <p:val>
                                            <p:strVal val="#ppt_x"/>
                                          </p:val>
                                        </p:tav>
                                      </p:tavLst>
                                    </p:anim>
                                    <p:anim calcmode="lin" valueType="num">
                                      <p:cBhvr additive="base">
                                        <p:cTn id="16" dur="900" fill="hold"/>
                                        <p:tgtEl>
                                          <p:spTgt spid="45"/>
                                        </p:tgtEl>
                                        <p:attrNameLst>
                                          <p:attrName>ppt_y</p:attrName>
                                        </p:attrNameLst>
                                      </p:cBhvr>
                                      <p:tavLst>
                                        <p:tav tm="0">
                                          <p:val>
                                            <p:strVal val="#ppt_y"/>
                                          </p:val>
                                        </p:tav>
                                        <p:tav tm="100000">
                                          <p:val>
                                            <p:strVal val="#ppt_y"/>
                                          </p:val>
                                        </p:tav>
                                      </p:tavLst>
                                    </p:anim>
                                  </p:childTnLst>
                                </p:cTn>
                              </p:par>
                              <p:par>
                                <p:cTn id="17" presetID="6" presetClass="emph" presetSubtype="0" repeatCount="indefinite" autoRev="1" fill="hold" grpId="1" nodeType="withEffect">
                                  <p:stCondLst>
                                    <p:cond delay="800"/>
                                  </p:stCondLst>
                                  <p:childTnLst>
                                    <p:animScale>
                                      <p:cBhvr>
                                        <p:cTn id="18" dur="3000" fill="hold"/>
                                        <p:tgtEl>
                                          <p:spTgt spid="45"/>
                                        </p:tgtEl>
                                      </p:cBhvr>
                                      <p:by x="130000" y="130000"/>
                                    </p:animScale>
                                  </p:childTnLst>
                                </p:cTn>
                              </p:par>
                              <p:par>
                                <p:cTn id="19" presetID="2" presetClass="entr" presetSubtype="4" decel="100000" fill="hold" grpId="0" nodeType="withEffect">
                                  <p:stCondLst>
                                    <p:cond delay="10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900" fill="hold"/>
                                        <p:tgtEl>
                                          <p:spTgt spid="47"/>
                                        </p:tgtEl>
                                        <p:attrNameLst>
                                          <p:attrName>ppt_x</p:attrName>
                                        </p:attrNameLst>
                                      </p:cBhvr>
                                      <p:tavLst>
                                        <p:tav tm="0">
                                          <p:val>
                                            <p:strVal val="#ppt_x"/>
                                          </p:val>
                                        </p:tav>
                                        <p:tav tm="100000">
                                          <p:val>
                                            <p:strVal val="#ppt_x"/>
                                          </p:val>
                                        </p:tav>
                                      </p:tavLst>
                                    </p:anim>
                                    <p:anim calcmode="lin" valueType="num">
                                      <p:cBhvr additive="base">
                                        <p:cTn id="22" dur="900" fill="hold"/>
                                        <p:tgtEl>
                                          <p:spTgt spid="47"/>
                                        </p:tgtEl>
                                        <p:attrNameLst>
                                          <p:attrName>ppt_y</p:attrName>
                                        </p:attrNameLst>
                                      </p:cBhvr>
                                      <p:tavLst>
                                        <p:tav tm="0">
                                          <p:val>
                                            <p:strVal val="1+#ppt_h/2"/>
                                          </p:val>
                                        </p:tav>
                                        <p:tav tm="100000">
                                          <p:val>
                                            <p:strVal val="#ppt_y"/>
                                          </p:val>
                                        </p:tav>
                                      </p:tavLst>
                                    </p:anim>
                                  </p:childTnLst>
                                </p:cTn>
                              </p:par>
                              <p:par>
                                <p:cTn id="23" presetID="6" presetClass="emph" presetSubtype="0" repeatCount="indefinite" autoRev="1" fill="hold" grpId="1" nodeType="withEffect">
                                  <p:stCondLst>
                                    <p:cond delay="1000"/>
                                  </p:stCondLst>
                                  <p:childTnLst>
                                    <p:animScale>
                                      <p:cBhvr>
                                        <p:cTn id="24" dur="3000" fill="hold"/>
                                        <p:tgtEl>
                                          <p:spTgt spid="47"/>
                                        </p:tgtEl>
                                      </p:cBhvr>
                                      <p:by x="130000" y="130000"/>
                                    </p:animScale>
                                  </p:childTnLst>
                                </p:cTn>
                              </p:par>
                              <p:par>
                                <p:cTn id="25" presetID="2" presetClass="entr" presetSubtype="4" decel="100000" fill="hold" grpId="0" nodeType="withEffect">
                                  <p:stCondLst>
                                    <p:cond delay="125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900" fill="hold"/>
                                        <p:tgtEl>
                                          <p:spTgt spid="49"/>
                                        </p:tgtEl>
                                        <p:attrNameLst>
                                          <p:attrName>ppt_x</p:attrName>
                                        </p:attrNameLst>
                                      </p:cBhvr>
                                      <p:tavLst>
                                        <p:tav tm="0">
                                          <p:val>
                                            <p:strVal val="#ppt_x"/>
                                          </p:val>
                                        </p:tav>
                                        <p:tav tm="100000">
                                          <p:val>
                                            <p:strVal val="#ppt_x"/>
                                          </p:val>
                                        </p:tav>
                                      </p:tavLst>
                                    </p:anim>
                                    <p:anim calcmode="lin" valueType="num">
                                      <p:cBhvr additive="base">
                                        <p:cTn id="28" dur="900" fill="hold"/>
                                        <p:tgtEl>
                                          <p:spTgt spid="49"/>
                                        </p:tgtEl>
                                        <p:attrNameLst>
                                          <p:attrName>ppt_y</p:attrName>
                                        </p:attrNameLst>
                                      </p:cBhvr>
                                      <p:tavLst>
                                        <p:tav tm="0">
                                          <p:val>
                                            <p:strVal val="1+#ppt_h/2"/>
                                          </p:val>
                                        </p:tav>
                                        <p:tav tm="100000">
                                          <p:val>
                                            <p:strVal val="#ppt_y"/>
                                          </p:val>
                                        </p:tav>
                                      </p:tavLst>
                                    </p:anim>
                                  </p:childTnLst>
                                </p:cTn>
                              </p:par>
                              <p:par>
                                <p:cTn id="29" presetID="6" presetClass="emph" presetSubtype="0" repeatCount="indefinite" autoRev="1" fill="hold" grpId="1" nodeType="withEffect">
                                  <p:stCondLst>
                                    <p:cond delay="1250"/>
                                  </p:stCondLst>
                                  <p:childTnLst>
                                    <p:animScale>
                                      <p:cBhvr>
                                        <p:cTn id="30" dur="3000" fill="hold"/>
                                        <p:tgtEl>
                                          <p:spTgt spid="49"/>
                                        </p:tgtEl>
                                      </p:cBhvr>
                                      <p:by x="130000" y="130000"/>
                                    </p:animScale>
                                  </p:childTnLst>
                                </p:cTn>
                              </p:par>
                              <p:par>
                                <p:cTn id="31" presetID="2" presetClass="entr" presetSubtype="8" decel="100000" fill="hold" grpId="0" nodeType="withEffect">
                                  <p:stCondLst>
                                    <p:cond delay="1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900" fill="hold"/>
                                        <p:tgtEl>
                                          <p:spTgt spid="48"/>
                                        </p:tgtEl>
                                        <p:attrNameLst>
                                          <p:attrName>ppt_x</p:attrName>
                                        </p:attrNameLst>
                                      </p:cBhvr>
                                      <p:tavLst>
                                        <p:tav tm="0">
                                          <p:val>
                                            <p:strVal val="0-#ppt_w/2"/>
                                          </p:val>
                                        </p:tav>
                                        <p:tav tm="100000">
                                          <p:val>
                                            <p:strVal val="#ppt_x"/>
                                          </p:val>
                                        </p:tav>
                                      </p:tavLst>
                                    </p:anim>
                                    <p:anim calcmode="lin" valueType="num">
                                      <p:cBhvr additive="base">
                                        <p:cTn id="34" dur="900" fill="hold"/>
                                        <p:tgtEl>
                                          <p:spTgt spid="48"/>
                                        </p:tgtEl>
                                        <p:attrNameLst>
                                          <p:attrName>ppt_y</p:attrName>
                                        </p:attrNameLst>
                                      </p:cBhvr>
                                      <p:tavLst>
                                        <p:tav tm="0">
                                          <p:val>
                                            <p:strVal val="#ppt_y"/>
                                          </p:val>
                                        </p:tav>
                                        <p:tav tm="100000">
                                          <p:val>
                                            <p:strVal val="#ppt_y"/>
                                          </p:val>
                                        </p:tav>
                                      </p:tavLst>
                                    </p:anim>
                                  </p:childTnLst>
                                </p:cTn>
                              </p:par>
                              <p:par>
                                <p:cTn id="35" presetID="6" presetClass="emph" presetSubtype="0" repeatCount="indefinite" autoRev="1" fill="hold" grpId="1" nodeType="withEffect">
                                  <p:stCondLst>
                                    <p:cond delay="1500"/>
                                  </p:stCondLst>
                                  <p:childTnLst>
                                    <p:animScale>
                                      <p:cBhvr>
                                        <p:cTn id="36" dur="3000" fill="hold"/>
                                        <p:tgtEl>
                                          <p:spTgt spid="48"/>
                                        </p:tgtEl>
                                      </p:cBhvr>
                                      <p:by x="130000" y="130000"/>
                                    </p:animScale>
                                  </p:childTnLst>
                                </p:cTn>
                              </p:par>
                              <p:par>
                                <p:cTn id="37" presetID="49" presetClass="entr" presetSubtype="0" decel="100000" fill="hold" grpId="0" nodeType="withEffect">
                                  <p:stCondLst>
                                    <p:cond delay="1750"/>
                                  </p:stCondLst>
                                  <p:childTnLst>
                                    <p:set>
                                      <p:cBhvr>
                                        <p:cTn id="38" dur="1" fill="hold">
                                          <p:stCondLst>
                                            <p:cond delay="0"/>
                                          </p:stCondLst>
                                        </p:cTn>
                                        <p:tgtEl>
                                          <p:spTgt spid="51"/>
                                        </p:tgtEl>
                                        <p:attrNameLst>
                                          <p:attrName>style.visibility</p:attrName>
                                        </p:attrNameLst>
                                      </p:cBhvr>
                                      <p:to>
                                        <p:strVal val="visible"/>
                                      </p:to>
                                    </p:set>
                                    <p:anim calcmode="lin" valueType="num">
                                      <p:cBhvr>
                                        <p:cTn id="39" dur="900" fill="hold"/>
                                        <p:tgtEl>
                                          <p:spTgt spid="51"/>
                                        </p:tgtEl>
                                        <p:attrNameLst>
                                          <p:attrName>ppt_w</p:attrName>
                                        </p:attrNameLst>
                                      </p:cBhvr>
                                      <p:tavLst>
                                        <p:tav tm="0">
                                          <p:val>
                                            <p:fltVal val="0"/>
                                          </p:val>
                                        </p:tav>
                                        <p:tav tm="100000">
                                          <p:val>
                                            <p:strVal val="#ppt_w"/>
                                          </p:val>
                                        </p:tav>
                                      </p:tavLst>
                                    </p:anim>
                                    <p:anim calcmode="lin" valueType="num">
                                      <p:cBhvr>
                                        <p:cTn id="40" dur="900" fill="hold"/>
                                        <p:tgtEl>
                                          <p:spTgt spid="51"/>
                                        </p:tgtEl>
                                        <p:attrNameLst>
                                          <p:attrName>ppt_h</p:attrName>
                                        </p:attrNameLst>
                                      </p:cBhvr>
                                      <p:tavLst>
                                        <p:tav tm="0">
                                          <p:val>
                                            <p:fltVal val="0"/>
                                          </p:val>
                                        </p:tav>
                                        <p:tav tm="100000">
                                          <p:val>
                                            <p:strVal val="#ppt_h"/>
                                          </p:val>
                                        </p:tav>
                                      </p:tavLst>
                                    </p:anim>
                                    <p:anim calcmode="lin" valueType="num">
                                      <p:cBhvr>
                                        <p:cTn id="41" dur="900" fill="hold"/>
                                        <p:tgtEl>
                                          <p:spTgt spid="51"/>
                                        </p:tgtEl>
                                        <p:attrNameLst>
                                          <p:attrName>style.rotation</p:attrName>
                                        </p:attrNameLst>
                                      </p:cBhvr>
                                      <p:tavLst>
                                        <p:tav tm="0">
                                          <p:val>
                                            <p:fltVal val="360"/>
                                          </p:val>
                                        </p:tav>
                                        <p:tav tm="100000">
                                          <p:val>
                                            <p:fltVal val="0"/>
                                          </p:val>
                                        </p:tav>
                                      </p:tavLst>
                                    </p:anim>
                                    <p:animEffect transition="in" filter="fade">
                                      <p:cBhvr>
                                        <p:cTn id="42" dur="900"/>
                                        <p:tgtEl>
                                          <p:spTgt spid="51"/>
                                        </p:tgtEl>
                                      </p:cBhvr>
                                    </p:animEffect>
                                  </p:childTnLst>
                                </p:cTn>
                              </p:par>
                              <p:par>
                                <p:cTn id="43" presetID="49" presetClass="entr" presetSubtype="0" decel="100000" fill="hold" grpId="0" nodeType="withEffect">
                                  <p:stCondLst>
                                    <p:cond delay="20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900" fill="hold"/>
                                        <p:tgtEl>
                                          <p:spTgt spid="52"/>
                                        </p:tgtEl>
                                        <p:attrNameLst>
                                          <p:attrName>ppt_w</p:attrName>
                                        </p:attrNameLst>
                                      </p:cBhvr>
                                      <p:tavLst>
                                        <p:tav tm="0">
                                          <p:val>
                                            <p:fltVal val="0"/>
                                          </p:val>
                                        </p:tav>
                                        <p:tav tm="100000">
                                          <p:val>
                                            <p:strVal val="#ppt_w"/>
                                          </p:val>
                                        </p:tav>
                                      </p:tavLst>
                                    </p:anim>
                                    <p:anim calcmode="lin" valueType="num">
                                      <p:cBhvr>
                                        <p:cTn id="46" dur="900" fill="hold"/>
                                        <p:tgtEl>
                                          <p:spTgt spid="52"/>
                                        </p:tgtEl>
                                        <p:attrNameLst>
                                          <p:attrName>ppt_h</p:attrName>
                                        </p:attrNameLst>
                                      </p:cBhvr>
                                      <p:tavLst>
                                        <p:tav tm="0">
                                          <p:val>
                                            <p:fltVal val="0"/>
                                          </p:val>
                                        </p:tav>
                                        <p:tav tm="100000">
                                          <p:val>
                                            <p:strVal val="#ppt_h"/>
                                          </p:val>
                                        </p:tav>
                                      </p:tavLst>
                                    </p:anim>
                                    <p:anim calcmode="lin" valueType="num">
                                      <p:cBhvr>
                                        <p:cTn id="47" dur="900" fill="hold"/>
                                        <p:tgtEl>
                                          <p:spTgt spid="52"/>
                                        </p:tgtEl>
                                        <p:attrNameLst>
                                          <p:attrName>style.rotation</p:attrName>
                                        </p:attrNameLst>
                                      </p:cBhvr>
                                      <p:tavLst>
                                        <p:tav tm="0">
                                          <p:val>
                                            <p:fltVal val="360"/>
                                          </p:val>
                                        </p:tav>
                                        <p:tav tm="100000">
                                          <p:val>
                                            <p:fltVal val="0"/>
                                          </p:val>
                                        </p:tav>
                                      </p:tavLst>
                                    </p:anim>
                                    <p:animEffect transition="in" filter="fade">
                                      <p:cBhvr>
                                        <p:cTn id="48" dur="900"/>
                                        <p:tgtEl>
                                          <p:spTgt spid="52"/>
                                        </p:tgtEl>
                                      </p:cBhvr>
                                    </p:animEffect>
                                  </p:childTnLst>
                                </p:cTn>
                              </p:par>
                              <p:par>
                                <p:cTn id="49" presetID="49" presetClass="entr" presetSubtype="0" decel="100000" fill="hold" grpId="0" nodeType="withEffect">
                                  <p:stCondLst>
                                    <p:cond delay="2250"/>
                                  </p:stCondLst>
                                  <p:childTnLst>
                                    <p:set>
                                      <p:cBhvr>
                                        <p:cTn id="50" dur="1" fill="hold">
                                          <p:stCondLst>
                                            <p:cond delay="0"/>
                                          </p:stCondLst>
                                        </p:cTn>
                                        <p:tgtEl>
                                          <p:spTgt spid="50"/>
                                        </p:tgtEl>
                                        <p:attrNameLst>
                                          <p:attrName>style.visibility</p:attrName>
                                        </p:attrNameLst>
                                      </p:cBhvr>
                                      <p:to>
                                        <p:strVal val="visible"/>
                                      </p:to>
                                    </p:set>
                                    <p:anim calcmode="lin" valueType="num">
                                      <p:cBhvr>
                                        <p:cTn id="51" dur="900" fill="hold"/>
                                        <p:tgtEl>
                                          <p:spTgt spid="50"/>
                                        </p:tgtEl>
                                        <p:attrNameLst>
                                          <p:attrName>ppt_w</p:attrName>
                                        </p:attrNameLst>
                                      </p:cBhvr>
                                      <p:tavLst>
                                        <p:tav tm="0">
                                          <p:val>
                                            <p:fltVal val="0"/>
                                          </p:val>
                                        </p:tav>
                                        <p:tav tm="100000">
                                          <p:val>
                                            <p:strVal val="#ppt_w"/>
                                          </p:val>
                                        </p:tav>
                                      </p:tavLst>
                                    </p:anim>
                                    <p:anim calcmode="lin" valueType="num">
                                      <p:cBhvr>
                                        <p:cTn id="52" dur="900" fill="hold"/>
                                        <p:tgtEl>
                                          <p:spTgt spid="50"/>
                                        </p:tgtEl>
                                        <p:attrNameLst>
                                          <p:attrName>ppt_h</p:attrName>
                                        </p:attrNameLst>
                                      </p:cBhvr>
                                      <p:tavLst>
                                        <p:tav tm="0">
                                          <p:val>
                                            <p:fltVal val="0"/>
                                          </p:val>
                                        </p:tav>
                                        <p:tav tm="100000">
                                          <p:val>
                                            <p:strVal val="#ppt_h"/>
                                          </p:val>
                                        </p:tav>
                                      </p:tavLst>
                                    </p:anim>
                                    <p:anim calcmode="lin" valueType="num">
                                      <p:cBhvr>
                                        <p:cTn id="53" dur="900" fill="hold"/>
                                        <p:tgtEl>
                                          <p:spTgt spid="50"/>
                                        </p:tgtEl>
                                        <p:attrNameLst>
                                          <p:attrName>style.rotation</p:attrName>
                                        </p:attrNameLst>
                                      </p:cBhvr>
                                      <p:tavLst>
                                        <p:tav tm="0">
                                          <p:val>
                                            <p:fltVal val="360"/>
                                          </p:val>
                                        </p:tav>
                                        <p:tav tm="100000">
                                          <p:val>
                                            <p:fltVal val="0"/>
                                          </p:val>
                                        </p:tav>
                                      </p:tavLst>
                                    </p:anim>
                                    <p:animEffect transition="in" filter="fade">
                                      <p:cBhvr>
                                        <p:cTn id="54" dur="900"/>
                                        <p:tgtEl>
                                          <p:spTgt spid="50"/>
                                        </p:tgtEl>
                                      </p:cBhvr>
                                    </p:animEffect>
                                  </p:childTnLst>
                                </p:cTn>
                              </p:par>
                              <p:par>
                                <p:cTn id="55" presetID="49" presetClass="entr" presetSubtype="0" decel="100000" fill="hold" grpId="0" nodeType="withEffect">
                                  <p:stCondLst>
                                    <p:cond delay="25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900" fill="hold"/>
                                        <p:tgtEl>
                                          <p:spTgt spid="54"/>
                                        </p:tgtEl>
                                        <p:attrNameLst>
                                          <p:attrName>ppt_w</p:attrName>
                                        </p:attrNameLst>
                                      </p:cBhvr>
                                      <p:tavLst>
                                        <p:tav tm="0">
                                          <p:val>
                                            <p:fltVal val="0"/>
                                          </p:val>
                                        </p:tav>
                                        <p:tav tm="100000">
                                          <p:val>
                                            <p:strVal val="#ppt_w"/>
                                          </p:val>
                                        </p:tav>
                                      </p:tavLst>
                                    </p:anim>
                                    <p:anim calcmode="lin" valueType="num">
                                      <p:cBhvr>
                                        <p:cTn id="58" dur="900" fill="hold"/>
                                        <p:tgtEl>
                                          <p:spTgt spid="54"/>
                                        </p:tgtEl>
                                        <p:attrNameLst>
                                          <p:attrName>ppt_h</p:attrName>
                                        </p:attrNameLst>
                                      </p:cBhvr>
                                      <p:tavLst>
                                        <p:tav tm="0">
                                          <p:val>
                                            <p:fltVal val="0"/>
                                          </p:val>
                                        </p:tav>
                                        <p:tav tm="100000">
                                          <p:val>
                                            <p:strVal val="#ppt_h"/>
                                          </p:val>
                                        </p:tav>
                                      </p:tavLst>
                                    </p:anim>
                                    <p:anim calcmode="lin" valueType="num">
                                      <p:cBhvr>
                                        <p:cTn id="59" dur="900" fill="hold"/>
                                        <p:tgtEl>
                                          <p:spTgt spid="54"/>
                                        </p:tgtEl>
                                        <p:attrNameLst>
                                          <p:attrName>style.rotation</p:attrName>
                                        </p:attrNameLst>
                                      </p:cBhvr>
                                      <p:tavLst>
                                        <p:tav tm="0">
                                          <p:val>
                                            <p:fltVal val="360"/>
                                          </p:val>
                                        </p:tav>
                                        <p:tav tm="100000">
                                          <p:val>
                                            <p:fltVal val="0"/>
                                          </p:val>
                                        </p:tav>
                                      </p:tavLst>
                                    </p:anim>
                                    <p:animEffect transition="in" filter="fade">
                                      <p:cBhvr>
                                        <p:cTn id="60" dur="900"/>
                                        <p:tgtEl>
                                          <p:spTgt spid="54"/>
                                        </p:tgtEl>
                                      </p:cBhvr>
                                    </p:animEffect>
                                  </p:childTnLst>
                                </p:cTn>
                              </p:par>
                              <p:par>
                                <p:cTn id="61" presetID="49" presetClass="entr" presetSubtype="0" decel="100000" fill="hold" grpId="0" nodeType="withEffect">
                                  <p:stCondLst>
                                    <p:cond delay="2750"/>
                                  </p:stCondLst>
                                  <p:childTnLst>
                                    <p:set>
                                      <p:cBhvr>
                                        <p:cTn id="62" dur="1" fill="hold">
                                          <p:stCondLst>
                                            <p:cond delay="0"/>
                                          </p:stCondLst>
                                        </p:cTn>
                                        <p:tgtEl>
                                          <p:spTgt spid="55"/>
                                        </p:tgtEl>
                                        <p:attrNameLst>
                                          <p:attrName>style.visibility</p:attrName>
                                        </p:attrNameLst>
                                      </p:cBhvr>
                                      <p:to>
                                        <p:strVal val="visible"/>
                                      </p:to>
                                    </p:set>
                                    <p:anim calcmode="lin" valueType="num">
                                      <p:cBhvr>
                                        <p:cTn id="63" dur="900" fill="hold"/>
                                        <p:tgtEl>
                                          <p:spTgt spid="55"/>
                                        </p:tgtEl>
                                        <p:attrNameLst>
                                          <p:attrName>ppt_w</p:attrName>
                                        </p:attrNameLst>
                                      </p:cBhvr>
                                      <p:tavLst>
                                        <p:tav tm="0">
                                          <p:val>
                                            <p:fltVal val="0"/>
                                          </p:val>
                                        </p:tav>
                                        <p:tav tm="100000">
                                          <p:val>
                                            <p:strVal val="#ppt_w"/>
                                          </p:val>
                                        </p:tav>
                                      </p:tavLst>
                                    </p:anim>
                                    <p:anim calcmode="lin" valueType="num">
                                      <p:cBhvr>
                                        <p:cTn id="64" dur="900" fill="hold"/>
                                        <p:tgtEl>
                                          <p:spTgt spid="55"/>
                                        </p:tgtEl>
                                        <p:attrNameLst>
                                          <p:attrName>ppt_h</p:attrName>
                                        </p:attrNameLst>
                                      </p:cBhvr>
                                      <p:tavLst>
                                        <p:tav tm="0">
                                          <p:val>
                                            <p:fltVal val="0"/>
                                          </p:val>
                                        </p:tav>
                                        <p:tav tm="100000">
                                          <p:val>
                                            <p:strVal val="#ppt_h"/>
                                          </p:val>
                                        </p:tav>
                                      </p:tavLst>
                                    </p:anim>
                                    <p:anim calcmode="lin" valueType="num">
                                      <p:cBhvr>
                                        <p:cTn id="65" dur="900" fill="hold"/>
                                        <p:tgtEl>
                                          <p:spTgt spid="55"/>
                                        </p:tgtEl>
                                        <p:attrNameLst>
                                          <p:attrName>style.rotation</p:attrName>
                                        </p:attrNameLst>
                                      </p:cBhvr>
                                      <p:tavLst>
                                        <p:tav tm="0">
                                          <p:val>
                                            <p:fltVal val="360"/>
                                          </p:val>
                                        </p:tav>
                                        <p:tav tm="100000">
                                          <p:val>
                                            <p:fltVal val="0"/>
                                          </p:val>
                                        </p:tav>
                                      </p:tavLst>
                                    </p:anim>
                                    <p:animEffect transition="in" filter="fade">
                                      <p:cBhvr>
                                        <p:cTn id="66" dur="900"/>
                                        <p:tgtEl>
                                          <p:spTgt spid="55"/>
                                        </p:tgtEl>
                                      </p:cBhvr>
                                    </p:animEffect>
                                  </p:childTnLst>
                                </p:cTn>
                              </p:par>
                              <p:par>
                                <p:cTn id="67" presetID="49" presetClass="entr" presetSubtype="0" decel="100000" fill="hold" grpId="0" nodeType="withEffect">
                                  <p:stCondLst>
                                    <p:cond delay="30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900" fill="hold"/>
                                        <p:tgtEl>
                                          <p:spTgt spid="53"/>
                                        </p:tgtEl>
                                        <p:attrNameLst>
                                          <p:attrName>ppt_w</p:attrName>
                                        </p:attrNameLst>
                                      </p:cBhvr>
                                      <p:tavLst>
                                        <p:tav tm="0">
                                          <p:val>
                                            <p:fltVal val="0"/>
                                          </p:val>
                                        </p:tav>
                                        <p:tav tm="100000">
                                          <p:val>
                                            <p:strVal val="#ppt_w"/>
                                          </p:val>
                                        </p:tav>
                                      </p:tavLst>
                                    </p:anim>
                                    <p:anim calcmode="lin" valueType="num">
                                      <p:cBhvr>
                                        <p:cTn id="70" dur="900" fill="hold"/>
                                        <p:tgtEl>
                                          <p:spTgt spid="53"/>
                                        </p:tgtEl>
                                        <p:attrNameLst>
                                          <p:attrName>ppt_h</p:attrName>
                                        </p:attrNameLst>
                                      </p:cBhvr>
                                      <p:tavLst>
                                        <p:tav tm="0">
                                          <p:val>
                                            <p:fltVal val="0"/>
                                          </p:val>
                                        </p:tav>
                                        <p:tav tm="100000">
                                          <p:val>
                                            <p:strVal val="#ppt_h"/>
                                          </p:val>
                                        </p:tav>
                                      </p:tavLst>
                                    </p:anim>
                                    <p:anim calcmode="lin" valueType="num">
                                      <p:cBhvr>
                                        <p:cTn id="71" dur="900" fill="hold"/>
                                        <p:tgtEl>
                                          <p:spTgt spid="53"/>
                                        </p:tgtEl>
                                        <p:attrNameLst>
                                          <p:attrName>style.rotation</p:attrName>
                                        </p:attrNameLst>
                                      </p:cBhvr>
                                      <p:tavLst>
                                        <p:tav tm="0">
                                          <p:val>
                                            <p:fltVal val="360"/>
                                          </p:val>
                                        </p:tav>
                                        <p:tav tm="100000">
                                          <p:val>
                                            <p:fltVal val="0"/>
                                          </p:val>
                                        </p:tav>
                                      </p:tavLst>
                                    </p:anim>
                                    <p:animEffect transition="in" filter="fade">
                                      <p:cBhvr>
                                        <p:cTn id="72" dur="9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2" grpId="0" animBg="1"/>
      <p:bldP spid="5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6" name="Gráfico 25"/>
          <p:cNvGraphicFramePr>
            <a:graphicFrameLocks/>
          </p:cNvGraphicFramePr>
          <p:nvPr>
            <p:extLst>
              <p:ext uri="{D42A27DB-BD31-4B8C-83A1-F6EECF244321}">
                <p14:modId xmlns:p14="http://schemas.microsoft.com/office/powerpoint/2010/main" val="3179627420"/>
              </p:ext>
            </p:extLst>
          </p:nvPr>
        </p:nvGraphicFramePr>
        <p:xfrm>
          <a:off x="393693" y="3079484"/>
          <a:ext cx="4272251" cy="15074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Gráfico 28"/>
          <p:cNvGraphicFramePr>
            <a:graphicFrameLocks/>
          </p:cNvGraphicFramePr>
          <p:nvPr/>
        </p:nvGraphicFramePr>
        <p:xfrm>
          <a:off x="4665944" y="2941161"/>
          <a:ext cx="4139853" cy="1757240"/>
        </p:xfrm>
        <a:graphic>
          <a:graphicData uri="http://schemas.openxmlformats.org/drawingml/2006/chart">
            <c:chart xmlns:c="http://schemas.openxmlformats.org/drawingml/2006/chart" xmlns:r="http://schemas.openxmlformats.org/officeDocument/2006/relationships" r:id="rId4"/>
          </a:graphicData>
        </a:graphic>
      </p:graphicFrame>
      <p:sp>
        <p:nvSpPr>
          <p:cNvPr id="30" name="Shape 0"/>
          <p:cNvSpPr/>
          <p:nvPr/>
        </p:nvSpPr>
        <p:spPr>
          <a:xfrm>
            <a:off x="490445" y="2700347"/>
            <a:ext cx="920279" cy="266402"/>
          </a:xfrm>
          <a:prstGeom prst="roundRect">
            <a:avLst>
              <a:gd name="adj" fmla="val 6386"/>
            </a:avLst>
          </a:prstGeom>
          <a:solidFill>
            <a:srgbClr val="110745"/>
          </a:solidFill>
          <a:ln/>
        </p:spPr>
      </p:sp>
      <p:sp>
        <p:nvSpPr>
          <p:cNvPr id="31" name="Text 1"/>
          <p:cNvSpPr/>
          <p:nvPr/>
        </p:nvSpPr>
        <p:spPr>
          <a:xfrm>
            <a:off x="584879" y="2727450"/>
            <a:ext cx="729058" cy="239299"/>
          </a:xfrm>
          <a:prstGeom prst="rect">
            <a:avLst/>
          </a:prstGeom>
          <a:noFill/>
          <a:ln/>
        </p:spPr>
        <p:txBody>
          <a:bodyPr wrap="none" lIns="0" tIns="0" rIns="0" bIns="0" rtlCol="0" anchor="t"/>
          <a:lstStyle/>
          <a:p>
            <a:pPr marL="0" indent="0" algn="l">
              <a:lnSpc>
                <a:spcPct val="133000"/>
              </a:lnSpc>
              <a:buNone/>
            </a:pPr>
            <a:r>
              <a:rPr lang="en-US" sz="1000" dirty="0">
                <a:solidFill>
                  <a:schemeClr val="bg1"/>
                </a:solidFill>
                <a:latin typeface="Cambria" panose="02040503050406030204" pitchFamily="18" charset="0"/>
                <a:ea typeface="Cambria" panose="02040503050406030204" pitchFamily="18" charset="0"/>
              </a:rPr>
              <a:t>SUPERFICIE</a:t>
            </a:r>
          </a:p>
        </p:txBody>
      </p:sp>
      <p:sp>
        <p:nvSpPr>
          <p:cNvPr id="32" name="Text 2"/>
          <p:cNvSpPr/>
          <p:nvPr/>
        </p:nvSpPr>
        <p:spPr>
          <a:xfrm>
            <a:off x="490445" y="730968"/>
            <a:ext cx="3295743" cy="269852"/>
          </a:xfrm>
          <a:prstGeom prst="rect">
            <a:avLst/>
          </a:prstGeom>
          <a:noFill/>
          <a:ln/>
        </p:spPr>
        <p:txBody>
          <a:bodyPr wrap="none" lIns="0" tIns="0" rIns="0" bIns="0" rtlCol="0" anchor="t"/>
          <a:lstStyle/>
          <a:p>
            <a:pPr marL="0" indent="0" algn="l">
              <a:lnSpc>
                <a:spcPct val="104000"/>
              </a:lnSpc>
              <a:buNone/>
            </a:pPr>
            <a:r>
              <a:rPr lang="en-US" sz="1500" dirty="0">
                <a:latin typeface="Cambria" panose="02040503050406030204" pitchFamily="18" charset="0"/>
                <a:ea typeface="Cambria" panose="02040503050406030204" pitchFamily="18" charset="0"/>
                <a:cs typeface="DM Sans Medium" pitchFamily="34" charset="-120"/>
              </a:rPr>
              <a:t>Población Total: ¿Dónde Está la Gente?</a:t>
            </a:r>
            <a:endParaRPr lang="en-US" sz="1500" dirty="0">
              <a:latin typeface="Cambria" panose="02040503050406030204" pitchFamily="18" charset="0"/>
              <a:ea typeface="Cambria" panose="02040503050406030204" pitchFamily="18" charset="0"/>
            </a:endParaRPr>
          </a:p>
        </p:txBody>
      </p:sp>
      <p:sp>
        <p:nvSpPr>
          <p:cNvPr id="33" name="Text 3"/>
          <p:cNvSpPr/>
          <p:nvPr/>
        </p:nvSpPr>
        <p:spPr>
          <a:xfrm>
            <a:off x="490445" y="1193626"/>
            <a:ext cx="2599134" cy="467841"/>
          </a:xfrm>
          <a:prstGeom prst="rect">
            <a:avLst/>
          </a:prstGeom>
          <a:noFill/>
          <a:ln/>
        </p:spPr>
        <p:txBody>
          <a:bodyPr wrap="none" lIns="0" tIns="0" rIns="0" bIns="0" rtlCol="0" anchor="t"/>
          <a:lstStyle/>
          <a:p>
            <a:pPr algn="ctr">
              <a:lnSpc>
                <a:spcPct val="83000"/>
              </a:lnSpc>
            </a:pPr>
            <a:r>
              <a:rPr lang="en-US" sz="3300" dirty="0">
                <a:latin typeface="Cambria" panose="02040503050406030204" pitchFamily="18" charset="0"/>
                <a:ea typeface="Cambria" panose="02040503050406030204" pitchFamily="18" charset="0"/>
                <a:cs typeface="DM Sans Medium" pitchFamily="34" charset="-120"/>
              </a:rPr>
              <a:t>11,4M</a:t>
            </a:r>
            <a:endParaRPr lang="en-US" sz="3300" dirty="0">
              <a:latin typeface="Cambria" panose="02040503050406030204" pitchFamily="18" charset="0"/>
              <a:ea typeface="Cambria" panose="02040503050406030204" pitchFamily="18" charset="0"/>
            </a:endParaRPr>
          </a:p>
        </p:txBody>
      </p:sp>
      <p:sp>
        <p:nvSpPr>
          <p:cNvPr id="34" name="Text 4"/>
          <p:cNvSpPr/>
          <p:nvPr/>
        </p:nvSpPr>
        <p:spPr>
          <a:xfrm>
            <a:off x="903963" y="1699396"/>
            <a:ext cx="1772022" cy="221456"/>
          </a:xfrm>
          <a:prstGeom prst="rect">
            <a:avLst/>
          </a:prstGeom>
          <a:noFill/>
          <a:ln/>
        </p:spPr>
        <p:txBody>
          <a:bodyPr wrap="none" lIns="0" tIns="0" rIns="0" bIns="0" rtlCol="0" anchor="t"/>
          <a:lstStyle/>
          <a:p>
            <a:pPr marL="0" indent="0" algn="ctr">
              <a:lnSpc>
                <a:spcPct val="104000"/>
              </a:lnSpc>
              <a:buNone/>
            </a:pPr>
            <a:r>
              <a:rPr lang="en-US" sz="1400" dirty="0">
                <a:latin typeface="Cambria" panose="02040503050406030204" pitchFamily="18" charset="0"/>
                <a:ea typeface="Cambria" panose="02040503050406030204" pitchFamily="18" charset="0"/>
                <a:cs typeface="DM Sans Medium" pitchFamily="34" charset="-120"/>
              </a:rPr>
              <a:t>Habitantes</a:t>
            </a:r>
            <a:r>
              <a:rPr lang="en-US" sz="1600" dirty="0">
                <a:latin typeface="Cambria" panose="02040503050406030204" pitchFamily="18" charset="0"/>
                <a:ea typeface="Cambria" panose="02040503050406030204" pitchFamily="18" charset="0"/>
                <a:cs typeface="DM Sans Medium" pitchFamily="34" charset="-120"/>
              </a:rPr>
              <a:t> en Bolivia</a:t>
            </a:r>
            <a:endParaRPr lang="en-US" sz="1600" dirty="0">
              <a:latin typeface="Cambria" panose="02040503050406030204" pitchFamily="18" charset="0"/>
              <a:ea typeface="Cambria" panose="02040503050406030204" pitchFamily="18" charset="0"/>
            </a:endParaRPr>
          </a:p>
        </p:txBody>
      </p:sp>
      <p:sp>
        <p:nvSpPr>
          <p:cNvPr id="35" name="Text 5"/>
          <p:cNvSpPr/>
          <p:nvPr/>
        </p:nvSpPr>
        <p:spPr>
          <a:xfrm>
            <a:off x="490445" y="2005907"/>
            <a:ext cx="2599134" cy="453628"/>
          </a:xfrm>
          <a:prstGeom prst="rect">
            <a:avLst/>
          </a:prstGeom>
          <a:noFill/>
          <a:ln/>
        </p:spPr>
        <p:txBody>
          <a:bodyPr wrap="square" lIns="0" tIns="0" rIns="0" bIns="0" rtlCol="0" anchor="t">
            <a:normAutofit/>
          </a:bodyPr>
          <a:lstStyle/>
          <a:p>
            <a:pPr marL="0" indent="0" algn="ctr">
              <a:lnSpc>
                <a:spcPct val="133000"/>
              </a:lnSpc>
              <a:buNone/>
            </a:pPr>
            <a:r>
              <a:rPr lang="en-US" sz="1100" dirty="0">
                <a:latin typeface="Cambria" panose="02040503050406030204" pitchFamily="18" charset="0"/>
                <a:ea typeface="Cambria" panose="02040503050406030204" pitchFamily="18" charset="0"/>
                <a:cs typeface="Inter" pitchFamily="34" charset="-120"/>
              </a:rPr>
              <a:t>Concentrados principalmente en La Paz, Santa Cruz y </a:t>
            </a:r>
            <a:r>
              <a:rPr lang="en-US" sz="1100" dirty="0" smtClean="0">
                <a:latin typeface="Cambria" panose="02040503050406030204" pitchFamily="18" charset="0"/>
                <a:ea typeface="Cambria" panose="02040503050406030204" pitchFamily="18" charset="0"/>
                <a:cs typeface="Inter" pitchFamily="34" charset="-120"/>
              </a:rPr>
              <a:t>Cochabamba.</a:t>
            </a:r>
            <a:endParaRPr lang="en-US" sz="1100" dirty="0">
              <a:latin typeface="Cambria" panose="02040503050406030204" pitchFamily="18" charset="0"/>
              <a:ea typeface="Cambria" panose="02040503050406030204" pitchFamily="18" charset="0"/>
            </a:endParaRPr>
          </a:p>
        </p:txBody>
      </p:sp>
      <p:sp>
        <p:nvSpPr>
          <p:cNvPr id="36" name="Text 6"/>
          <p:cNvSpPr/>
          <p:nvPr/>
        </p:nvSpPr>
        <p:spPr>
          <a:xfrm>
            <a:off x="3266759" y="1193626"/>
            <a:ext cx="2599134" cy="467841"/>
          </a:xfrm>
          <a:prstGeom prst="rect">
            <a:avLst/>
          </a:prstGeom>
          <a:noFill/>
          <a:ln/>
        </p:spPr>
        <p:txBody>
          <a:bodyPr wrap="none" lIns="0" tIns="0" rIns="0" bIns="0" rtlCol="0" anchor="t"/>
          <a:lstStyle/>
          <a:p>
            <a:pPr marL="0" indent="0" algn="ctr">
              <a:lnSpc>
                <a:spcPct val="83000"/>
              </a:lnSpc>
              <a:buNone/>
            </a:pPr>
            <a:r>
              <a:rPr lang="en-US" sz="3300" dirty="0">
                <a:latin typeface="Cambria" panose="02040503050406030204" pitchFamily="18" charset="0"/>
                <a:ea typeface="Cambria" panose="02040503050406030204" pitchFamily="18" charset="0"/>
                <a:cs typeface="DM Sans Medium" pitchFamily="34" charset="-120"/>
              </a:rPr>
              <a:t>49,1M</a:t>
            </a:r>
            <a:endParaRPr lang="en-US" sz="3300" dirty="0">
              <a:latin typeface="Cambria" panose="02040503050406030204" pitchFamily="18" charset="0"/>
              <a:ea typeface="Cambria" panose="02040503050406030204" pitchFamily="18" charset="0"/>
            </a:endParaRPr>
          </a:p>
        </p:txBody>
      </p:sp>
      <p:sp>
        <p:nvSpPr>
          <p:cNvPr id="37" name="Text 7"/>
          <p:cNvSpPr/>
          <p:nvPr/>
        </p:nvSpPr>
        <p:spPr>
          <a:xfrm>
            <a:off x="3657805" y="1699396"/>
            <a:ext cx="1816968" cy="221456"/>
          </a:xfrm>
          <a:prstGeom prst="rect">
            <a:avLst/>
          </a:prstGeom>
          <a:noFill/>
          <a:ln/>
        </p:spPr>
        <p:txBody>
          <a:bodyPr wrap="none" lIns="0" tIns="0" rIns="0" bIns="0" rtlCol="0" anchor="t"/>
          <a:lstStyle/>
          <a:p>
            <a:pPr marL="0" indent="0" algn="ctr">
              <a:lnSpc>
                <a:spcPct val="104000"/>
              </a:lnSpc>
              <a:buNone/>
            </a:pPr>
            <a:r>
              <a:rPr lang="en-US" sz="1400" dirty="0" err="1">
                <a:latin typeface="Cambria" panose="02040503050406030204" pitchFamily="18" charset="0"/>
                <a:ea typeface="Cambria" panose="02040503050406030204" pitchFamily="18" charset="0"/>
                <a:cs typeface="DM Sans Medium" pitchFamily="34" charset="-120"/>
              </a:rPr>
              <a:t>Habitantes</a:t>
            </a:r>
            <a:r>
              <a:rPr lang="en-US" sz="1600" dirty="0">
                <a:latin typeface="Cambria" panose="02040503050406030204" pitchFamily="18" charset="0"/>
                <a:ea typeface="Cambria" panose="02040503050406030204" pitchFamily="18" charset="0"/>
                <a:cs typeface="DM Sans Medium" pitchFamily="34" charset="-120"/>
              </a:rPr>
              <a:t> en España</a:t>
            </a:r>
            <a:endParaRPr lang="en-US" sz="1600" dirty="0">
              <a:latin typeface="Cambria" panose="02040503050406030204" pitchFamily="18" charset="0"/>
              <a:ea typeface="Cambria" panose="02040503050406030204" pitchFamily="18" charset="0"/>
            </a:endParaRPr>
          </a:p>
        </p:txBody>
      </p:sp>
      <p:sp>
        <p:nvSpPr>
          <p:cNvPr id="38" name="Text 8"/>
          <p:cNvSpPr/>
          <p:nvPr/>
        </p:nvSpPr>
        <p:spPr>
          <a:xfrm>
            <a:off x="3266759" y="2005907"/>
            <a:ext cx="2599134" cy="453628"/>
          </a:xfrm>
          <a:prstGeom prst="rect">
            <a:avLst/>
          </a:prstGeom>
          <a:noFill/>
          <a:ln/>
        </p:spPr>
        <p:txBody>
          <a:bodyPr wrap="square" lIns="0" tIns="0" rIns="0" bIns="0" rtlCol="0" anchor="t">
            <a:normAutofit fontScale="92500"/>
          </a:bodyPr>
          <a:lstStyle/>
          <a:p>
            <a:pPr marL="0" indent="0" algn="ctr">
              <a:lnSpc>
                <a:spcPct val="133000"/>
              </a:lnSpc>
              <a:buNone/>
            </a:pPr>
            <a:r>
              <a:rPr lang="en-US" sz="1050" dirty="0">
                <a:latin typeface="Cambria" panose="02040503050406030204" pitchFamily="18" charset="0"/>
                <a:ea typeface="Cambria" panose="02040503050406030204" pitchFamily="18" charset="0"/>
                <a:cs typeface="Inter" pitchFamily="34" charset="-120"/>
              </a:rPr>
              <a:t>Casi 4 </a:t>
            </a:r>
            <a:r>
              <a:rPr lang="en-US" sz="1050" dirty="0" err="1">
                <a:latin typeface="Cambria" panose="02040503050406030204" pitchFamily="18" charset="0"/>
                <a:ea typeface="Cambria" panose="02040503050406030204" pitchFamily="18" charset="0"/>
                <a:cs typeface="Inter" pitchFamily="34" charset="-120"/>
              </a:rPr>
              <a:t>veces</a:t>
            </a:r>
            <a:r>
              <a:rPr lang="en-US" sz="1050" dirty="0">
                <a:latin typeface="Cambria" panose="02040503050406030204" pitchFamily="18" charset="0"/>
                <a:ea typeface="Cambria" panose="02040503050406030204" pitchFamily="18" charset="0"/>
                <a:cs typeface="Inter" pitchFamily="34" charset="-120"/>
              </a:rPr>
              <a:t> </a:t>
            </a:r>
            <a:r>
              <a:rPr lang="en-US" sz="1050" dirty="0" err="1">
                <a:latin typeface="Cambria" panose="02040503050406030204" pitchFamily="18" charset="0"/>
                <a:ea typeface="Cambria" panose="02040503050406030204" pitchFamily="18" charset="0"/>
                <a:cs typeface="Inter" pitchFamily="34" charset="-120"/>
              </a:rPr>
              <a:t>más</a:t>
            </a:r>
            <a:r>
              <a:rPr lang="en-US" sz="1050" dirty="0">
                <a:latin typeface="Cambria" panose="02040503050406030204" pitchFamily="18" charset="0"/>
                <a:ea typeface="Cambria" panose="02040503050406030204" pitchFamily="18" charset="0"/>
                <a:cs typeface="Inter" pitchFamily="34" charset="-120"/>
              </a:rPr>
              <a:t> de población en un </a:t>
            </a:r>
            <a:r>
              <a:rPr lang="en-US" sz="1050" dirty="0" err="1">
                <a:latin typeface="Cambria" panose="02040503050406030204" pitchFamily="18" charset="0"/>
                <a:ea typeface="Cambria" panose="02040503050406030204" pitchFamily="18" charset="0"/>
                <a:cs typeface="Inter" pitchFamily="34" charset="-120"/>
              </a:rPr>
              <a:t>territorio</a:t>
            </a:r>
            <a:r>
              <a:rPr lang="en-US" sz="1050" dirty="0">
                <a:latin typeface="Cambria" panose="02040503050406030204" pitchFamily="18" charset="0"/>
                <a:ea typeface="Cambria" panose="02040503050406030204" pitchFamily="18" charset="0"/>
                <a:cs typeface="Inter" pitchFamily="34" charset="-120"/>
              </a:rPr>
              <a:t> que </a:t>
            </a:r>
            <a:r>
              <a:rPr lang="en-US" sz="1050" dirty="0" err="1">
                <a:latin typeface="Cambria" panose="02040503050406030204" pitchFamily="18" charset="0"/>
                <a:ea typeface="Cambria" panose="02040503050406030204" pitchFamily="18" charset="0"/>
                <a:cs typeface="Inter" pitchFamily="34" charset="-120"/>
              </a:rPr>
              <a:t>es</a:t>
            </a:r>
            <a:r>
              <a:rPr lang="en-US" sz="1050" dirty="0">
                <a:latin typeface="Cambria" panose="02040503050406030204" pitchFamily="18" charset="0"/>
                <a:ea typeface="Cambria" panose="02040503050406030204" pitchFamily="18" charset="0"/>
                <a:cs typeface="Inter" pitchFamily="34" charset="-120"/>
              </a:rPr>
              <a:t> </a:t>
            </a:r>
            <a:r>
              <a:rPr lang="en-US" sz="1050" dirty="0" err="1">
                <a:latin typeface="Cambria" panose="02040503050406030204" pitchFamily="18" charset="0"/>
                <a:ea typeface="Cambria" panose="02040503050406030204" pitchFamily="18" charset="0"/>
                <a:cs typeface="Inter" pitchFamily="34" charset="-120"/>
              </a:rPr>
              <a:t>menos</a:t>
            </a:r>
            <a:r>
              <a:rPr lang="en-US" sz="1050" dirty="0">
                <a:latin typeface="Cambria" panose="02040503050406030204" pitchFamily="18" charset="0"/>
                <a:ea typeface="Cambria" panose="02040503050406030204" pitchFamily="18" charset="0"/>
                <a:cs typeface="Inter" pitchFamily="34" charset="-120"/>
              </a:rPr>
              <a:t> de la mitad de </a:t>
            </a:r>
            <a:r>
              <a:rPr lang="en-US" sz="1050" dirty="0" err="1" smtClean="0">
                <a:latin typeface="Cambria" panose="02040503050406030204" pitchFamily="18" charset="0"/>
                <a:ea typeface="Cambria" panose="02040503050406030204" pitchFamily="18" charset="0"/>
                <a:cs typeface="Inter" pitchFamily="34" charset="-120"/>
              </a:rPr>
              <a:t>grande</a:t>
            </a:r>
            <a:r>
              <a:rPr lang="en-US" sz="1050" dirty="0" smtClean="0">
                <a:latin typeface="Cambria" panose="02040503050406030204" pitchFamily="18" charset="0"/>
                <a:ea typeface="Cambria" panose="02040503050406030204" pitchFamily="18" charset="0"/>
                <a:cs typeface="Inter" pitchFamily="34" charset="-120"/>
              </a:rPr>
              <a:t>.</a:t>
            </a:r>
            <a:endParaRPr lang="en-US" sz="1050" dirty="0">
              <a:latin typeface="Cambria" panose="02040503050406030204" pitchFamily="18" charset="0"/>
              <a:ea typeface="Cambria" panose="02040503050406030204" pitchFamily="18" charset="0"/>
            </a:endParaRPr>
          </a:p>
        </p:txBody>
      </p:sp>
      <p:sp>
        <p:nvSpPr>
          <p:cNvPr id="39" name="Text 9"/>
          <p:cNvSpPr/>
          <p:nvPr/>
        </p:nvSpPr>
        <p:spPr>
          <a:xfrm>
            <a:off x="6043073" y="1193626"/>
            <a:ext cx="2599134" cy="467841"/>
          </a:xfrm>
          <a:prstGeom prst="rect">
            <a:avLst/>
          </a:prstGeom>
          <a:noFill/>
          <a:ln/>
        </p:spPr>
        <p:txBody>
          <a:bodyPr wrap="none" lIns="0" tIns="0" rIns="0" bIns="0" rtlCol="0" anchor="t"/>
          <a:lstStyle/>
          <a:p>
            <a:pPr marL="0" indent="0" algn="ctr">
              <a:lnSpc>
                <a:spcPct val="83000"/>
              </a:lnSpc>
              <a:buNone/>
            </a:pPr>
            <a:r>
              <a:rPr lang="en-US" sz="3300" dirty="0">
                <a:latin typeface="Cambria" panose="02040503050406030204" pitchFamily="18" charset="0"/>
                <a:ea typeface="Cambria" panose="02040503050406030204" pitchFamily="18" charset="0"/>
                <a:cs typeface="DM Sans Medium" pitchFamily="34" charset="-120"/>
              </a:rPr>
              <a:t>84,18%</a:t>
            </a:r>
            <a:endParaRPr lang="en-US" sz="3300" dirty="0">
              <a:latin typeface="Cambria" panose="02040503050406030204" pitchFamily="18" charset="0"/>
              <a:ea typeface="Cambria" panose="02040503050406030204" pitchFamily="18" charset="0"/>
            </a:endParaRPr>
          </a:p>
        </p:txBody>
      </p:sp>
      <p:sp>
        <p:nvSpPr>
          <p:cNvPr id="40" name="Text 10"/>
          <p:cNvSpPr/>
          <p:nvPr/>
        </p:nvSpPr>
        <p:spPr>
          <a:xfrm>
            <a:off x="6251209" y="1699396"/>
            <a:ext cx="2182862" cy="221456"/>
          </a:xfrm>
          <a:prstGeom prst="rect">
            <a:avLst/>
          </a:prstGeom>
          <a:noFill/>
          <a:ln/>
        </p:spPr>
        <p:txBody>
          <a:bodyPr wrap="none" lIns="0" tIns="0" rIns="0" bIns="0" rtlCol="0" anchor="t"/>
          <a:lstStyle/>
          <a:p>
            <a:pPr marL="0" indent="0" algn="ctr">
              <a:lnSpc>
                <a:spcPct val="104000"/>
              </a:lnSpc>
              <a:buNone/>
            </a:pPr>
            <a:r>
              <a:rPr lang="en-US" sz="1600" dirty="0">
                <a:latin typeface="Cambria" panose="02040503050406030204" pitchFamily="18" charset="0"/>
                <a:ea typeface="Cambria" panose="02040503050406030204" pitchFamily="18" charset="0"/>
                <a:cs typeface="DM Sans Medium" pitchFamily="34" charset="-120"/>
              </a:rPr>
              <a:t>Trabajo </a:t>
            </a:r>
            <a:r>
              <a:rPr lang="en-US" sz="1400" dirty="0">
                <a:latin typeface="Cambria" panose="02040503050406030204" pitchFamily="18" charset="0"/>
                <a:ea typeface="Cambria" panose="02040503050406030204" pitchFamily="18" charset="0"/>
                <a:cs typeface="DM Sans Medium" pitchFamily="34" charset="-120"/>
              </a:rPr>
              <a:t>Informal</a:t>
            </a:r>
            <a:r>
              <a:rPr lang="en-US" sz="1600" dirty="0">
                <a:latin typeface="Cambria" panose="02040503050406030204" pitchFamily="18" charset="0"/>
                <a:ea typeface="Cambria" panose="02040503050406030204" pitchFamily="18" charset="0"/>
                <a:cs typeface="DM Sans Medium" pitchFamily="34" charset="-120"/>
              </a:rPr>
              <a:t> en Bolivia</a:t>
            </a:r>
            <a:endParaRPr lang="en-US" sz="1600" dirty="0">
              <a:latin typeface="Cambria" panose="02040503050406030204" pitchFamily="18" charset="0"/>
              <a:ea typeface="Cambria" panose="02040503050406030204" pitchFamily="18" charset="0"/>
            </a:endParaRPr>
          </a:p>
        </p:txBody>
      </p:sp>
      <p:sp>
        <p:nvSpPr>
          <p:cNvPr id="41" name="Text 11"/>
          <p:cNvSpPr/>
          <p:nvPr/>
        </p:nvSpPr>
        <p:spPr>
          <a:xfrm>
            <a:off x="6043073" y="2005907"/>
            <a:ext cx="2599134" cy="453628"/>
          </a:xfrm>
          <a:prstGeom prst="rect">
            <a:avLst/>
          </a:prstGeom>
          <a:noFill/>
          <a:ln/>
        </p:spPr>
        <p:txBody>
          <a:bodyPr wrap="square" lIns="0" tIns="0" rIns="0" bIns="0" rtlCol="0" anchor="t">
            <a:normAutofit/>
          </a:bodyPr>
          <a:lstStyle/>
          <a:p>
            <a:pPr marL="0" indent="0" algn="ctr">
              <a:lnSpc>
                <a:spcPct val="133000"/>
              </a:lnSpc>
              <a:buNone/>
            </a:pPr>
            <a:r>
              <a:rPr lang="en-US" sz="1100" dirty="0" smtClean="0">
                <a:latin typeface="Cambria" panose="02040503050406030204" pitchFamily="18" charset="0"/>
                <a:ea typeface="Cambria" panose="02040503050406030204" pitchFamily="18" charset="0"/>
                <a:cs typeface="Inter" pitchFamily="34" charset="-120"/>
              </a:rPr>
              <a:t>La </a:t>
            </a:r>
            <a:r>
              <a:rPr lang="en-US" sz="1100" dirty="0" err="1" smtClean="0">
                <a:latin typeface="Cambria" panose="02040503050406030204" pitchFamily="18" charset="0"/>
                <a:ea typeface="Cambria" panose="02040503050406030204" pitchFamily="18" charset="0"/>
                <a:cs typeface="Inter" pitchFamily="34" charset="-120"/>
              </a:rPr>
              <a:t>tasa</a:t>
            </a:r>
            <a:r>
              <a:rPr lang="en-US" sz="1100" dirty="0" smtClean="0">
                <a:latin typeface="Cambria" panose="02040503050406030204" pitchFamily="18" charset="0"/>
                <a:ea typeface="Cambria" panose="02040503050406030204" pitchFamily="18" charset="0"/>
                <a:cs typeface="Inter" pitchFamily="34" charset="-120"/>
              </a:rPr>
              <a:t> </a:t>
            </a:r>
            <a:r>
              <a:rPr lang="en-US" sz="1100" dirty="0" err="1">
                <a:latin typeface="Cambria" panose="02040503050406030204" pitchFamily="18" charset="0"/>
                <a:ea typeface="Cambria" panose="02040503050406030204" pitchFamily="18" charset="0"/>
                <a:cs typeface="Inter" pitchFamily="34" charset="-120"/>
              </a:rPr>
              <a:t>más</a:t>
            </a:r>
            <a:r>
              <a:rPr lang="en-US" sz="1100" dirty="0">
                <a:latin typeface="Cambria" panose="02040503050406030204" pitchFamily="18" charset="0"/>
                <a:ea typeface="Cambria" panose="02040503050406030204" pitchFamily="18" charset="0"/>
                <a:cs typeface="Inter" pitchFamily="34" charset="-120"/>
              </a:rPr>
              <a:t> </a:t>
            </a:r>
            <a:r>
              <a:rPr lang="en-US" sz="1100" dirty="0" err="1" smtClean="0">
                <a:latin typeface="Cambria" panose="02040503050406030204" pitchFamily="18" charset="0"/>
                <a:ea typeface="Cambria" panose="02040503050406030204" pitchFamily="18" charset="0"/>
                <a:cs typeface="Inter" pitchFamily="34" charset="-120"/>
              </a:rPr>
              <a:t>alta</a:t>
            </a:r>
            <a:r>
              <a:rPr lang="en-US" sz="1100" dirty="0" smtClean="0">
                <a:latin typeface="Cambria" panose="02040503050406030204" pitchFamily="18" charset="0"/>
                <a:ea typeface="Cambria" panose="02040503050406030204" pitchFamily="18" charset="0"/>
                <a:cs typeface="Inter" pitchFamily="34" charset="-120"/>
              </a:rPr>
              <a:t> </a:t>
            </a:r>
            <a:r>
              <a:rPr lang="en-US" sz="1100" dirty="0">
                <a:latin typeface="Cambria" panose="02040503050406030204" pitchFamily="18" charset="0"/>
                <a:ea typeface="Cambria" panose="02040503050406030204" pitchFamily="18" charset="0"/>
                <a:cs typeface="Inter" pitchFamily="34" charset="-120"/>
              </a:rPr>
              <a:t>de América Latina, </a:t>
            </a:r>
            <a:r>
              <a:rPr lang="en-US" sz="1100" dirty="0" err="1">
                <a:latin typeface="Cambria" panose="02040503050406030204" pitchFamily="18" charset="0"/>
                <a:ea typeface="Cambria" panose="02040503050406030204" pitchFamily="18" charset="0"/>
                <a:cs typeface="Inter" pitchFamily="34" charset="-120"/>
              </a:rPr>
              <a:t>según</a:t>
            </a:r>
            <a:r>
              <a:rPr lang="en-US" sz="1100" dirty="0">
                <a:latin typeface="Cambria" panose="02040503050406030204" pitchFamily="18" charset="0"/>
                <a:ea typeface="Cambria" panose="02040503050406030204" pitchFamily="18" charset="0"/>
                <a:cs typeface="Inter" pitchFamily="34" charset="-120"/>
              </a:rPr>
              <a:t> </a:t>
            </a:r>
            <a:r>
              <a:rPr lang="en-US" sz="1100" dirty="0" smtClean="0">
                <a:latin typeface="Cambria" panose="02040503050406030204" pitchFamily="18" charset="0"/>
                <a:ea typeface="Cambria" panose="02040503050406030204" pitchFamily="18" charset="0"/>
                <a:cs typeface="Inter" pitchFamily="34" charset="-120"/>
              </a:rPr>
              <a:t>OIT, INE</a:t>
            </a:r>
            <a:endParaRPr lang="en-US" sz="1100" dirty="0">
              <a:latin typeface="Cambria" panose="02040503050406030204" pitchFamily="18" charset="0"/>
              <a:ea typeface="Cambria" panose="02040503050406030204" pitchFamily="18" charset="0"/>
            </a:endParaRPr>
          </a:p>
        </p:txBody>
      </p:sp>
      <p:sp>
        <p:nvSpPr>
          <p:cNvPr id="44" name="Shape 0"/>
          <p:cNvSpPr/>
          <p:nvPr/>
        </p:nvSpPr>
        <p:spPr>
          <a:xfrm>
            <a:off x="4762696" y="2724878"/>
            <a:ext cx="1488513" cy="266402"/>
          </a:xfrm>
          <a:prstGeom prst="roundRect">
            <a:avLst>
              <a:gd name="adj" fmla="val 6386"/>
            </a:avLst>
          </a:prstGeom>
          <a:solidFill>
            <a:srgbClr val="110745"/>
          </a:solidFill>
          <a:ln/>
        </p:spPr>
      </p:sp>
      <mc:AlternateContent xmlns:mc="http://schemas.openxmlformats.org/markup-compatibility/2006" xmlns:a14="http://schemas.microsoft.com/office/drawing/2010/main">
        <mc:Choice Requires="a14">
          <p:sp>
            <p:nvSpPr>
              <p:cNvPr id="45" name="Text 1"/>
              <p:cNvSpPr/>
              <p:nvPr/>
            </p:nvSpPr>
            <p:spPr>
              <a:xfrm>
                <a:off x="4857130" y="2751981"/>
                <a:ext cx="1690526" cy="239299"/>
              </a:xfrm>
              <a:prstGeom prst="rect">
                <a:avLst/>
              </a:prstGeom>
              <a:noFill/>
              <a:ln/>
            </p:spPr>
            <p:txBody>
              <a:bodyPr wrap="none" lIns="0" tIns="0" rIns="0" bIns="0" rtlCol="0" anchor="t"/>
              <a:lstStyle/>
              <a:p>
                <a:pPr marL="0" indent="0" algn="l">
                  <a:lnSpc>
                    <a:spcPct val="133000"/>
                  </a:lnSpc>
                  <a:buNone/>
                </a:pPr>
                <a:r>
                  <a:rPr lang="en-US" sz="1000" dirty="0">
                    <a:solidFill>
                      <a:schemeClr val="bg1"/>
                    </a:solidFill>
                    <a:latin typeface="Cambria" panose="02040503050406030204" pitchFamily="18" charset="0"/>
                    <a:ea typeface="Cambria" panose="02040503050406030204" pitchFamily="18" charset="0"/>
                  </a:rPr>
                  <a:t>DENSIDAD ( </a:t>
                </a:r>
                <a:r>
                  <a:rPr lang="en-US" sz="1000" dirty="0" err="1">
                    <a:solidFill>
                      <a:schemeClr val="bg1"/>
                    </a:solidFill>
                    <a:latin typeface="Cambria" panose="02040503050406030204" pitchFamily="18" charset="0"/>
                    <a:ea typeface="Cambria" panose="02040503050406030204" pitchFamily="18" charset="0"/>
                  </a:rPr>
                  <a:t>hab</a:t>
                </a:r>
                <a:r>
                  <a:rPr lang="en-US" sz="1000" dirty="0">
                    <a:solidFill>
                      <a:schemeClr val="bg1"/>
                    </a:solidFill>
                    <a:latin typeface="Cambria" panose="02040503050406030204" pitchFamily="18" charset="0"/>
                    <a:ea typeface="Cambria" panose="02040503050406030204" pitchFamily="18" charset="0"/>
                  </a:rPr>
                  <a:t>/</a:t>
                </a:r>
                <a14:m>
                  <m:oMath xmlns:m="http://schemas.openxmlformats.org/officeDocument/2006/math">
                    <m:sSup>
                      <m:sSupPr>
                        <m:ctrlPr>
                          <a:rPr lang="en-US" sz="1000" i="1" smtClean="0">
                            <a:solidFill>
                              <a:schemeClr val="bg1"/>
                            </a:solidFill>
                            <a:latin typeface="Cambria Math" panose="02040503050406030204" pitchFamily="18" charset="0"/>
                            <a:ea typeface="Cambria" panose="02040503050406030204" pitchFamily="18" charset="0"/>
                          </a:rPr>
                        </m:ctrlPr>
                      </m:sSupPr>
                      <m:e>
                        <m:r>
                          <a:rPr lang="es-BO" sz="1000" b="0" i="1" smtClean="0">
                            <a:solidFill>
                              <a:schemeClr val="bg1"/>
                            </a:solidFill>
                            <a:latin typeface="Cambria Math" panose="02040503050406030204" pitchFamily="18" charset="0"/>
                            <a:ea typeface="Cambria" panose="02040503050406030204" pitchFamily="18" charset="0"/>
                          </a:rPr>
                          <m:t>𝑘𝑚</m:t>
                        </m:r>
                      </m:e>
                      <m:sup>
                        <m:r>
                          <a:rPr lang="es-BO" sz="1000" b="0" i="1" smtClean="0">
                            <a:solidFill>
                              <a:schemeClr val="bg1"/>
                            </a:solidFill>
                            <a:latin typeface="Cambria Math" panose="02040503050406030204" pitchFamily="18" charset="0"/>
                            <a:ea typeface="Cambria" panose="02040503050406030204" pitchFamily="18" charset="0"/>
                          </a:rPr>
                          <m:t>2</m:t>
                        </m:r>
                      </m:sup>
                    </m:sSup>
                  </m:oMath>
                </a14:m>
                <a:r>
                  <a:rPr lang="en-US" sz="1000" dirty="0">
                    <a:solidFill>
                      <a:schemeClr val="bg1"/>
                    </a:solidFill>
                    <a:latin typeface="Cambria" panose="02040503050406030204" pitchFamily="18" charset="0"/>
                    <a:ea typeface="Cambria" panose="02040503050406030204" pitchFamily="18" charset="0"/>
                  </a:rPr>
                  <a:t>)</a:t>
                </a:r>
              </a:p>
            </p:txBody>
          </p:sp>
        </mc:Choice>
        <mc:Fallback xmlns="">
          <p:sp>
            <p:nvSpPr>
              <p:cNvPr id="45" name="Text 1"/>
              <p:cNvSpPr>
                <a:spLocks noRot="1" noChangeAspect="1" noMove="1" noResize="1" noEditPoints="1" noAdjustHandles="1" noChangeArrowheads="1" noChangeShapeType="1" noTextEdit="1"/>
              </p:cNvSpPr>
              <p:nvPr/>
            </p:nvSpPr>
            <p:spPr>
              <a:xfrm>
                <a:off x="4857130" y="2751981"/>
                <a:ext cx="1690526" cy="239299"/>
              </a:xfrm>
              <a:prstGeom prst="rect">
                <a:avLst/>
              </a:prstGeom>
              <a:blipFill>
                <a:blip r:embed="rId5"/>
                <a:stretch>
                  <a:fillRect l="-4693" t="-2500" b="-7500"/>
                </a:stretch>
              </a:blipFill>
              <a:ln/>
            </p:spPr>
            <p:txBody>
              <a:bodyPr/>
              <a:lstStyle/>
              <a:p>
                <a:r>
                  <a:rPr lang="es-ES">
                    <a:noFill/>
                  </a:rPr>
                  <a:t> </a:t>
                </a:r>
              </a:p>
            </p:txBody>
          </p:sp>
        </mc:Fallback>
      </mc:AlternateContent>
      <p:sp>
        <p:nvSpPr>
          <p:cNvPr id="46" name="Rectángulo 45"/>
          <p:cNvSpPr/>
          <p:nvPr/>
        </p:nvSpPr>
        <p:spPr>
          <a:xfrm>
            <a:off x="3300223" y="185919"/>
            <a:ext cx="2206729"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Bolivia: </a:t>
            </a:r>
            <a:r>
              <a:rPr lang="es-BO" sz="1400" b="1" dirty="0">
                <a:solidFill>
                  <a:schemeClr val="tx1"/>
                </a:solidFill>
                <a:latin typeface="Cambria" panose="02040503050406030204" pitchFamily="18" charset="0"/>
                <a:ea typeface="Cambria" panose="02040503050406030204" pitchFamily="18" charset="0"/>
              </a:rPr>
              <a:t>Demografía</a:t>
            </a:r>
            <a:endParaRPr lang="es-ES" b="1" dirty="0">
              <a:solidFill>
                <a:schemeClr val="tx1"/>
              </a:solidFill>
              <a:latin typeface="Cambria" panose="02040503050406030204" pitchFamily="18" charset="0"/>
              <a:ea typeface="Cambria" panose="02040503050406030204" pitchFamily="18" charset="0"/>
            </a:endParaRPr>
          </a:p>
        </p:txBody>
      </p:sp>
      <p:sp>
        <p:nvSpPr>
          <p:cNvPr id="21" name="Rectángulo 20"/>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3"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mc:AlternateContent xmlns:mc="http://schemas.openxmlformats.org/markup-compatibility/2006" xmlns:a14="http://schemas.microsoft.com/office/drawing/2010/main">
        <mc:Choice Requires="a14">
          <p:sp>
            <p:nvSpPr>
              <p:cNvPr id="2" name="Rectángulo 1"/>
              <p:cNvSpPr/>
              <p:nvPr/>
            </p:nvSpPr>
            <p:spPr>
              <a:xfrm>
                <a:off x="1796689" y="3271304"/>
                <a:ext cx="481477" cy="2616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1100" i="1" smtClean="0">
                              <a:solidFill>
                                <a:schemeClr val="tx1"/>
                              </a:solidFill>
                              <a:latin typeface="Cambria Math" panose="02040503050406030204" pitchFamily="18" charset="0"/>
                              <a:ea typeface="Cambria" panose="02040503050406030204" pitchFamily="18" charset="0"/>
                            </a:rPr>
                          </m:ctrlPr>
                        </m:sSupPr>
                        <m:e>
                          <m:r>
                            <a:rPr lang="es-BO" sz="1100" i="1">
                              <a:solidFill>
                                <a:schemeClr val="tx1"/>
                              </a:solidFill>
                              <a:latin typeface="Cambria Math" panose="02040503050406030204" pitchFamily="18" charset="0"/>
                              <a:ea typeface="Cambria" panose="02040503050406030204" pitchFamily="18" charset="0"/>
                            </a:rPr>
                            <m:t>𝑘𝑚</m:t>
                          </m:r>
                        </m:e>
                        <m:sup>
                          <m:r>
                            <a:rPr lang="es-BO" sz="1100" i="1">
                              <a:solidFill>
                                <a:schemeClr val="tx1"/>
                              </a:solidFill>
                              <a:latin typeface="Cambria Math" panose="02040503050406030204" pitchFamily="18" charset="0"/>
                              <a:ea typeface="Cambria" panose="02040503050406030204" pitchFamily="18" charset="0"/>
                            </a:rPr>
                            <m:t>2</m:t>
                          </m:r>
                        </m:sup>
                      </m:sSup>
                    </m:oMath>
                  </m:oMathPara>
                </a14:m>
                <a:endParaRPr lang="es-BO" sz="1100" dirty="0">
                  <a:solidFill>
                    <a:schemeClr val="tx1"/>
                  </a:solidFill>
                </a:endParaRPr>
              </a:p>
            </p:txBody>
          </p:sp>
        </mc:Choice>
        <mc:Fallback xmlns="">
          <p:sp>
            <p:nvSpPr>
              <p:cNvPr id="2" name="Rectángulo 1"/>
              <p:cNvSpPr>
                <a:spLocks noRot="1" noChangeAspect="1" noMove="1" noResize="1" noEditPoints="1" noAdjustHandles="1" noChangeArrowheads="1" noChangeShapeType="1" noTextEdit="1"/>
              </p:cNvSpPr>
              <p:nvPr/>
            </p:nvSpPr>
            <p:spPr>
              <a:xfrm>
                <a:off x="1796689" y="3271304"/>
                <a:ext cx="481477" cy="261610"/>
              </a:xfrm>
              <a:prstGeom prst="rect">
                <a:avLst/>
              </a:prstGeom>
              <a:blipFill>
                <a:blip r:embed="rId6"/>
                <a:stretch>
                  <a:fillRect/>
                </a:stretch>
              </a:blipFill>
            </p:spPr>
            <p:txBody>
              <a:bodyPr/>
              <a:lstStyle/>
              <a:p>
                <a:r>
                  <a:rPr lang="es-BO">
                    <a:noFill/>
                  </a:rPr>
                  <a:t> </a:t>
                </a:r>
              </a:p>
            </p:txBody>
          </p:sp>
        </mc:Fallback>
      </mc:AlternateContent>
      <mc:AlternateContent xmlns:mc="http://schemas.openxmlformats.org/markup-compatibility/2006" xmlns:a14="http://schemas.microsoft.com/office/drawing/2010/main">
        <mc:Choice Requires="a14">
          <p:sp>
            <p:nvSpPr>
              <p:cNvPr id="27" name="Rectángulo 26"/>
              <p:cNvSpPr/>
              <p:nvPr/>
            </p:nvSpPr>
            <p:spPr>
              <a:xfrm>
                <a:off x="2608102" y="3926229"/>
                <a:ext cx="481477" cy="2616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100" i="1" smtClean="0">
                              <a:solidFill>
                                <a:schemeClr val="bg1"/>
                              </a:solidFill>
                              <a:latin typeface="Cambria Math" panose="02040503050406030204" pitchFamily="18" charset="0"/>
                              <a:ea typeface="Cambria" panose="02040503050406030204" pitchFamily="18" charset="0"/>
                            </a:rPr>
                          </m:ctrlPr>
                        </m:sSupPr>
                        <m:e>
                          <m:r>
                            <a:rPr lang="es-BO" sz="1100" i="1">
                              <a:solidFill>
                                <a:schemeClr val="bg1"/>
                              </a:solidFill>
                              <a:latin typeface="Cambria Math" panose="02040503050406030204" pitchFamily="18" charset="0"/>
                              <a:ea typeface="Cambria" panose="02040503050406030204" pitchFamily="18" charset="0"/>
                            </a:rPr>
                            <m:t>𝑘𝑚</m:t>
                          </m:r>
                        </m:e>
                        <m:sup>
                          <m:r>
                            <a:rPr lang="es-BO" sz="1100" i="1">
                              <a:solidFill>
                                <a:schemeClr val="bg1"/>
                              </a:solidFill>
                              <a:latin typeface="Cambria Math" panose="02040503050406030204" pitchFamily="18" charset="0"/>
                              <a:ea typeface="Cambria" panose="02040503050406030204" pitchFamily="18" charset="0"/>
                            </a:rPr>
                            <m:t>2</m:t>
                          </m:r>
                        </m:sup>
                      </m:sSup>
                    </m:oMath>
                  </m:oMathPara>
                </a14:m>
                <a:endParaRPr lang="es-BO" sz="1100" dirty="0">
                  <a:solidFill>
                    <a:schemeClr val="bg1"/>
                  </a:solidFill>
                </a:endParaRPr>
              </a:p>
            </p:txBody>
          </p:sp>
        </mc:Choice>
        <mc:Fallback xmlns="">
          <p:sp>
            <p:nvSpPr>
              <p:cNvPr id="27" name="Rectángulo 26"/>
              <p:cNvSpPr>
                <a:spLocks noRot="1" noChangeAspect="1" noMove="1" noResize="1" noEditPoints="1" noAdjustHandles="1" noChangeArrowheads="1" noChangeShapeType="1" noTextEdit="1"/>
              </p:cNvSpPr>
              <p:nvPr/>
            </p:nvSpPr>
            <p:spPr>
              <a:xfrm>
                <a:off x="2608102" y="3926229"/>
                <a:ext cx="481477" cy="261610"/>
              </a:xfrm>
              <a:prstGeom prst="rect">
                <a:avLst/>
              </a:prstGeom>
              <a:blipFill>
                <a:blip r:embed="rId7"/>
                <a:stretch>
                  <a:fillRect/>
                </a:stretch>
              </a:blipFill>
            </p:spPr>
            <p:txBody>
              <a:bodyPr/>
              <a:lstStyle/>
              <a:p>
                <a:r>
                  <a:rPr lang="es-BO">
                    <a:noFill/>
                  </a:rPr>
                  <a:t> </a:t>
                </a:r>
              </a:p>
            </p:txBody>
          </p:sp>
        </mc:Fallback>
      </mc:AlternateContent>
    </p:spTree>
    <p:extLst>
      <p:ext uri="{BB962C8B-B14F-4D97-AF65-F5344CB8AC3E}">
        <p14:creationId xmlns:p14="http://schemas.microsoft.com/office/powerpoint/2010/main" val="340883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áfico 24"/>
          <p:cNvGraphicFramePr>
            <a:graphicFrameLocks/>
          </p:cNvGraphicFramePr>
          <p:nvPr>
            <p:extLst>
              <p:ext uri="{D42A27DB-BD31-4B8C-83A1-F6EECF244321}">
                <p14:modId xmlns:p14="http://schemas.microsoft.com/office/powerpoint/2010/main" val="598573996"/>
              </p:ext>
            </p:extLst>
          </p:nvPr>
        </p:nvGraphicFramePr>
        <p:xfrm>
          <a:off x="2173266" y="669076"/>
          <a:ext cx="6918993" cy="408192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ángulo 13"/>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3300223" y="185919"/>
            <a:ext cx="228012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La informalidad en Bolivia</a:t>
            </a:r>
            <a:endParaRPr lang="es-ES" b="1" dirty="0">
              <a:solidFill>
                <a:schemeClr val="tx1"/>
              </a:solidFill>
              <a:latin typeface="Cambria" panose="02040503050406030204" pitchFamily="18" charset="0"/>
              <a:ea typeface="Cambria" panose="02040503050406030204" pitchFamily="18" charset="0"/>
            </a:endParaRPr>
          </a:p>
        </p:txBody>
      </p:sp>
      <p:sp>
        <p:nvSpPr>
          <p:cNvPr id="17" name="Rectángulo 16"/>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Shape 5"/>
          <p:cNvSpPr/>
          <p:nvPr/>
        </p:nvSpPr>
        <p:spPr>
          <a:xfrm>
            <a:off x="83453" y="1136826"/>
            <a:ext cx="1876870" cy="1602288"/>
          </a:xfrm>
          <a:prstGeom prst="roundRect">
            <a:avLst>
              <a:gd name="adj" fmla="val 7217"/>
            </a:avLst>
          </a:prstGeom>
          <a:noFill/>
          <a:ln w="9525">
            <a:solidFill>
              <a:schemeClr val="bg2"/>
            </a:solidFill>
            <a:prstDash val="solid"/>
          </a:ln>
        </p:spPr>
      </p:sp>
      <p:sp>
        <p:nvSpPr>
          <p:cNvPr id="19" name="Shape 6"/>
          <p:cNvSpPr/>
          <p:nvPr/>
        </p:nvSpPr>
        <p:spPr>
          <a:xfrm>
            <a:off x="73926" y="1177759"/>
            <a:ext cx="45719" cy="1520422"/>
          </a:xfrm>
          <a:prstGeom prst="roundRect">
            <a:avLst>
              <a:gd name="adj" fmla="val 36628"/>
            </a:avLst>
          </a:prstGeom>
          <a:solidFill>
            <a:srgbClr val="18899F"/>
          </a:solidFill>
          <a:ln/>
        </p:spPr>
      </p:sp>
      <p:sp>
        <p:nvSpPr>
          <p:cNvPr id="22" name="Rectángulo 21"/>
          <p:cNvSpPr/>
          <p:nvPr/>
        </p:nvSpPr>
        <p:spPr>
          <a:xfrm>
            <a:off x="129172" y="1242084"/>
            <a:ext cx="1886396" cy="15925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Cambria" panose="02040503050406030204" pitchFamily="18" charset="0"/>
                <a:ea typeface="Cambria" panose="02040503050406030204" pitchFamily="18" charset="0"/>
              </a:rPr>
              <a:t>El área urbana de Pando tiene la menor informal por el tamaño del sector publico y salud en relación a la población total.</a:t>
            </a:r>
          </a:p>
          <a:p>
            <a:r>
              <a:rPr lang="es-BO" dirty="0">
                <a:solidFill>
                  <a:schemeClr val="tx1"/>
                </a:solidFill>
                <a:latin typeface="Cambria" panose="02040503050406030204" pitchFamily="18" charset="0"/>
                <a:ea typeface="Cambria" panose="02040503050406030204" pitchFamily="18" charset="0"/>
              </a:rPr>
              <a:t> </a:t>
            </a:r>
            <a:endParaRPr lang="es-ES" dirty="0">
              <a:solidFill>
                <a:schemeClr val="tx1"/>
              </a:solidFill>
              <a:latin typeface="Cambria" panose="02040503050406030204" pitchFamily="18" charset="0"/>
              <a:ea typeface="Cambria" panose="02040503050406030204" pitchFamily="18" charset="0"/>
            </a:endParaRPr>
          </a:p>
        </p:txBody>
      </p:sp>
      <p:sp>
        <p:nvSpPr>
          <p:cNvPr id="23" name="Shape 5"/>
          <p:cNvSpPr/>
          <p:nvPr/>
        </p:nvSpPr>
        <p:spPr>
          <a:xfrm>
            <a:off x="83453" y="2853028"/>
            <a:ext cx="1876870" cy="1799414"/>
          </a:xfrm>
          <a:prstGeom prst="roundRect">
            <a:avLst>
              <a:gd name="adj" fmla="val 7217"/>
            </a:avLst>
          </a:prstGeom>
          <a:noFill/>
          <a:ln w="9525">
            <a:solidFill>
              <a:schemeClr val="bg2"/>
            </a:solidFill>
            <a:prstDash val="solid"/>
          </a:ln>
        </p:spPr>
      </p:sp>
      <p:sp>
        <p:nvSpPr>
          <p:cNvPr id="24" name="Shape 6"/>
          <p:cNvSpPr/>
          <p:nvPr/>
        </p:nvSpPr>
        <p:spPr>
          <a:xfrm>
            <a:off x="58445" y="2917442"/>
            <a:ext cx="45719" cy="1667084"/>
          </a:xfrm>
          <a:prstGeom prst="roundRect">
            <a:avLst>
              <a:gd name="adj" fmla="val 36628"/>
            </a:avLst>
          </a:prstGeom>
          <a:solidFill>
            <a:srgbClr val="18899F"/>
          </a:solidFill>
          <a:ln/>
        </p:spPr>
      </p:sp>
      <p:sp>
        <p:nvSpPr>
          <p:cNvPr id="26" name="Rectángulo 25"/>
          <p:cNvSpPr/>
          <p:nvPr/>
        </p:nvSpPr>
        <p:spPr>
          <a:xfrm>
            <a:off x="119645" y="2919979"/>
            <a:ext cx="1886396" cy="16705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latin typeface="Cambria" panose="02040503050406030204" pitchFamily="18" charset="0"/>
                <a:ea typeface="Cambria" panose="02040503050406030204" pitchFamily="18" charset="0"/>
              </a:rPr>
              <a:t>La informalidad en Bolivia es un problema estructural. La inteligencia artificial puede convertirse en la herramienta para promover la formalización.</a:t>
            </a:r>
          </a:p>
        </p:txBody>
      </p:sp>
      <p:sp>
        <p:nvSpPr>
          <p:cNvPr id="27" name="Rectángulo 26">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8"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Tree>
    <p:extLst>
      <p:ext uri="{BB962C8B-B14F-4D97-AF65-F5344CB8AC3E}">
        <p14:creationId xmlns:p14="http://schemas.microsoft.com/office/powerpoint/2010/main" val="19618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Gráfico 24"/>
          <p:cNvGraphicFramePr>
            <a:graphicFrameLocks/>
          </p:cNvGraphicFramePr>
          <p:nvPr>
            <p:extLst>
              <p:ext uri="{D42A27DB-BD31-4B8C-83A1-F6EECF244321}">
                <p14:modId xmlns:p14="http://schemas.microsoft.com/office/powerpoint/2010/main" val="4094314874"/>
              </p:ext>
            </p:extLst>
          </p:nvPr>
        </p:nvGraphicFramePr>
        <p:xfrm>
          <a:off x="1384341" y="453813"/>
          <a:ext cx="5432612" cy="4622126"/>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ángulo 2"/>
          <p:cNvSpPr/>
          <p:nvPr/>
        </p:nvSpPr>
        <p:spPr>
          <a:xfrm>
            <a:off x="6680799" y="619795"/>
            <a:ext cx="1401484" cy="4295728"/>
          </a:xfrm>
          <a:prstGeom prst="rect">
            <a:avLst/>
          </a:prstGeom>
        </p:spPr>
        <p:txBody>
          <a:bodyPr wrap="square">
            <a:spAutoFit/>
          </a:bodyPr>
          <a:lstStyle/>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1.618.020 (31,19%)</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1.007.021 (19,41%)</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520.971 (10,04%)</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443.441 (8,55%)</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436.250 (8,41%)</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421.100 (8,12%)</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141.528 (2,73%)</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134.069 (2,58%)</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119.535 (2,30%)</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83.870 (1,62%)</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73.284 (1,41%)</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 58.726 (1,13%)</a:t>
            </a:r>
          </a:p>
          <a:p>
            <a:pPr algn="ctr">
              <a:lnSpc>
                <a:spcPct val="150000"/>
              </a:lnSpc>
              <a:spcAft>
                <a:spcPts val="800"/>
              </a:spcAft>
            </a:pPr>
            <a:r>
              <a:rPr lang="es-ES" sz="1000" dirty="0">
                <a:latin typeface="Cambria" panose="02040503050406030204" pitchFamily="18" charset="0"/>
                <a:ea typeface="Cambria" panose="02040503050406030204" pitchFamily="18" charset="0"/>
                <a:cs typeface="Times New Roman" panose="02020603050405020304" pitchFamily="18" charset="0"/>
              </a:rPr>
              <a:t>130.629 (2,52%)</a:t>
            </a:r>
            <a:endParaRPr lang="es-ES" sz="10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27" name="Rectángulo 26"/>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Rectángulo 28"/>
          <p:cNvSpPr/>
          <p:nvPr/>
        </p:nvSpPr>
        <p:spPr>
          <a:xfrm>
            <a:off x="2968668" y="178895"/>
            <a:ext cx="3206663"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¿Dónde trabajan los </a:t>
            </a:r>
            <a:r>
              <a:rPr lang="es-BO" b="1" dirty="0" smtClean="0">
                <a:solidFill>
                  <a:schemeClr val="tx1"/>
                </a:solidFill>
                <a:latin typeface="Cambria" panose="02040503050406030204" pitchFamily="18" charset="0"/>
                <a:ea typeface="Cambria" panose="02040503050406030204" pitchFamily="18" charset="0"/>
              </a:rPr>
              <a:t>informales</a:t>
            </a:r>
            <a:r>
              <a:rPr lang="es-BO" b="1" dirty="0">
                <a:solidFill>
                  <a:schemeClr val="tx1"/>
                </a:solidFill>
                <a:latin typeface="Cambria" panose="02040503050406030204" pitchFamily="18" charset="0"/>
                <a:ea typeface="Cambria" panose="02040503050406030204" pitchFamily="18" charset="0"/>
              </a:rPr>
              <a:t>?</a:t>
            </a:r>
            <a:endParaRPr lang="es-ES" b="1" dirty="0">
              <a:solidFill>
                <a:schemeClr val="tx1"/>
              </a:solidFill>
              <a:latin typeface="Cambria" panose="02040503050406030204" pitchFamily="18" charset="0"/>
              <a:ea typeface="Cambria" panose="02040503050406030204" pitchFamily="18" charset="0"/>
            </a:endParaRPr>
          </a:p>
        </p:txBody>
      </p:sp>
      <p:sp>
        <p:nvSpPr>
          <p:cNvPr id="30" name="Rectángulo 29"/>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3859966" y="700002"/>
            <a:ext cx="4222317" cy="4305139"/>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35"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Tree>
    <p:extLst>
      <p:ext uri="{BB962C8B-B14F-4D97-AF65-F5344CB8AC3E}">
        <p14:creationId xmlns:p14="http://schemas.microsoft.com/office/powerpoint/2010/main" val="1945290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áfico 5"/>
          <p:cNvGraphicFramePr>
            <a:graphicFrameLocks/>
          </p:cNvGraphicFramePr>
          <p:nvPr>
            <p:extLst>
              <p:ext uri="{D42A27DB-BD31-4B8C-83A1-F6EECF244321}">
                <p14:modId xmlns:p14="http://schemas.microsoft.com/office/powerpoint/2010/main" val="2022366877"/>
              </p:ext>
            </p:extLst>
          </p:nvPr>
        </p:nvGraphicFramePr>
        <p:xfrm>
          <a:off x="284974" y="865901"/>
          <a:ext cx="6205471" cy="422007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ángulo 6"/>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2968668" y="178895"/>
            <a:ext cx="3206663"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Protección en </a:t>
            </a:r>
            <a:r>
              <a:rPr lang="es-BO" b="1" dirty="0" smtClean="0">
                <a:solidFill>
                  <a:schemeClr val="tx1"/>
                </a:solidFill>
                <a:latin typeface="Cambria" panose="02040503050406030204" pitchFamily="18" charset="0"/>
                <a:ea typeface="Cambria" panose="02040503050406030204" pitchFamily="18" charset="0"/>
              </a:rPr>
              <a:t>salud </a:t>
            </a:r>
            <a:r>
              <a:rPr lang="es-BO" b="1" dirty="0">
                <a:solidFill>
                  <a:schemeClr val="tx1"/>
                </a:solidFill>
                <a:latin typeface="Cambria" panose="02040503050406030204" pitchFamily="18" charset="0"/>
                <a:ea typeface="Cambria" panose="02040503050406030204" pitchFamily="18" charset="0"/>
              </a:rPr>
              <a:t>de los </a:t>
            </a:r>
            <a:r>
              <a:rPr lang="es-BO" b="1" dirty="0" smtClean="0">
                <a:solidFill>
                  <a:schemeClr val="tx1"/>
                </a:solidFill>
                <a:latin typeface="Cambria" panose="02040503050406030204" pitchFamily="18" charset="0"/>
                <a:ea typeface="Cambria" panose="02040503050406030204" pitchFamily="18" charset="0"/>
              </a:rPr>
              <a:t>informales</a:t>
            </a:r>
            <a:endParaRPr lang="es-ES" b="1" dirty="0">
              <a:solidFill>
                <a:schemeClr val="tx1"/>
              </a:solidFill>
              <a:latin typeface="Cambria" panose="02040503050406030204" pitchFamily="18" charset="0"/>
              <a:ea typeface="Cambria" panose="02040503050406030204" pitchFamily="18" charset="0"/>
            </a:endParaRPr>
          </a:p>
        </p:txBody>
      </p:sp>
      <p:sp>
        <p:nvSpPr>
          <p:cNvPr id="13" name="Rectángulo 12"/>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399458" y="789538"/>
            <a:ext cx="5819060" cy="3385764"/>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16"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 name="Rectángulo 1"/>
          <p:cNvSpPr/>
          <p:nvPr/>
        </p:nvSpPr>
        <p:spPr>
          <a:xfrm>
            <a:off x="6650649" y="1529870"/>
            <a:ext cx="2331855" cy="1200329"/>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Más de 765 mil trabajadores informales aún están excluidos de cualquier mecanismo de aseguramiento en salud. Representan el 14,8% del total de informales.</a:t>
            </a:r>
          </a:p>
        </p:txBody>
      </p:sp>
      <p:sp>
        <p:nvSpPr>
          <p:cNvPr id="17" name="Shape 6"/>
          <p:cNvSpPr/>
          <p:nvPr/>
        </p:nvSpPr>
        <p:spPr>
          <a:xfrm>
            <a:off x="6627788" y="1661961"/>
            <a:ext cx="45719" cy="974768"/>
          </a:xfrm>
          <a:prstGeom prst="roundRect">
            <a:avLst>
              <a:gd name="adj" fmla="val 36628"/>
            </a:avLst>
          </a:prstGeom>
          <a:solidFill>
            <a:srgbClr val="18899F"/>
          </a:solidFill>
          <a:ln/>
        </p:spPr>
      </p:sp>
      <p:sp>
        <p:nvSpPr>
          <p:cNvPr id="4" name="Rectángulo 3"/>
          <p:cNvSpPr/>
          <p:nvPr/>
        </p:nvSpPr>
        <p:spPr>
          <a:xfrm>
            <a:off x="6627788" y="3130990"/>
            <a:ext cx="2331855" cy="646331"/>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Detrás de cada accidente laboral sin protección existe una familia vulnerable a caer en la pobreza.</a:t>
            </a:r>
          </a:p>
        </p:txBody>
      </p:sp>
      <p:sp>
        <p:nvSpPr>
          <p:cNvPr id="18" name="Shape 6"/>
          <p:cNvSpPr/>
          <p:nvPr/>
        </p:nvSpPr>
        <p:spPr>
          <a:xfrm>
            <a:off x="6627788" y="3244448"/>
            <a:ext cx="45719" cy="419416"/>
          </a:xfrm>
          <a:prstGeom prst="roundRect">
            <a:avLst>
              <a:gd name="adj" fmla="val 36628"/>
            </a:avLst>
          </a:prstGeom>
          <a:solidFill>
            <a:srgbClr val="18899F"/>
          </a:solidFill>
          <a:ln/>
        </p:spPr>
      </p:sp>
      <p:sp>
        <p:nvSpPr>
          <p:cNvPr id="19" name="Полилиния 51"/>
          <p:cNvSpPr/>
          <p:nvPr/>
        </p:nvSpPr>
        <p:spPr>
          <a:xfrm>
            <a:off x="8959643" y="1529870"/>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2"/>
          <p:cNvSpPr/>
          <p:nvPr/>
        </p:nvSpPr>
        <p:spPr>
          <a:xfrm>
            <a:off x="-431913" y="633006"/>
            <a:ext cx="579544" cy="6676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Полилиния 56"/>
          <p:cNvSpPr/>
          <p:nvPr/>
        </p:nvSpPr>
        <p:spPr>
          <a:xfrm>
            <a:off x="8486354" y="88888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Полилиния 59"/>
          <p:cNvSpPr/>
          <p:nvPr/>
        </p:nvSpPr>
        <p:spPr>
          <a:xfrm>
            <a:off x="8999053" y="694131"/>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Полилиния 60"/>
          <p:cNvSpPr/>
          <p:nvPr/>
        </p:nvSpPr>
        <p:spPr>
          <a:xfrm>
            <a:off x="8925253" y="4057021"/>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Полилиния 59"/>
          <p:cNvSpPr/>
          <p:nvPr/>
        </p:nvSpPr>
        <p:spPr>
          <a:xfrm>
            <a:off x="-127169" y="4161815"/>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042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grpId="1" nodeType="withEffect">
                                  <p:stCondLst>
                                    <p:cond delay="500"/>
                                  </p:stCondLst>
                                  <p:childTnLst>
                                    <p:animScale>
                                      <p:cBhvr>
                                        <p:cTn id="10" dur="3000" fill="hold"/>
                                        <p:tgtEl>
                                          <p:spTgt spid="19"/>
                                        </p:tgtEl>
                                      </p:cBhvr>
                                      <p:by x="130000" y="130000"/>
                                    </p:animScale>
                                  </p:childTnLst>
                                </p:cTn>
                              </p:par>
                              <p:par>
                                <p:cTn id="11" presetID="2" presetClass="entr" presetSubtype="4" decel="100000" fill="hold" grpId="0" nodeType="withEffect">
                                  <p:stCondLst>
                                    <p:cond delay="100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900" fill="hold"/>
                                        <p:tgtEl>
                                          <p:spTgt spid="20"/>
                                        </p:tgtEl>
                                        <p:attrNameLst>
                                          <p:attrName>ppt_x</p:attrName>
                                        </p:attrNameLst>
                                      </p:cBhvr>
                                      <p:tavLst>
                                        <p:tav tm="0">
                                          <p:val>
                                            <p:strVal val="#ppt_x"/>
                                          </p:val>
                                        </p:tav>
                                        <p:tav tm="100000">
                                          <p:val>
                                            <p:strVal val="#ppt_x"/>
                                          </p:val>
                                        </p:tav>
                                      </p:tavLst>
                                    </p:anim>
                                    <p:anim calcmode="lin" valueType="num">
                                      <p:cBhvr additive="base">
                                        <p:cTn id="14" dur="900" fill="hold"/>
                                        <p:tgtEl>
                                          <p:spTgt spid="20"/>
                                        </p:tgtEl>
                                        <p:attrNameLst>
                                          <p:attrName>ppt_y</p:attrName>
                                        </p:attrNameLst>
                                      </p:cBhvr>
                                      <p:tavLst>
                                        <p:tav tm="0">
                                          <p:val>
                                            <p:strVal val="1+#ppt_h/2"/>
                                          </p:val>
                                        </p:tav>
                                        <p:tav tm="100000">
                                          <p:val>
                                            <p:strVal val="#ppt_y"/>
                                          </p:val>
                                        </p:tav>
                                      </p:tavLst>
                                    </p:anim>
                                  </p:childTnLst>
                                </p:cTn>
                              </p:par>
                              <p:par>
                                <p:cTn id="15" presetID="6" presetClass="emph" presetSubtype="0" repeatCount="indefinite" autoRev="1" fill="hold" grpId="1" nodeType="withEffect">
                                  <p:stCondLst>
                                    <p:cond delay="1000"/>
                                  </p:stCondLst>
                                  <p:childTnLst>
                                    <p:animScale>
                                      <p:cBhvr>
                                        <p:cTn id="16" dur="3000" fill="hold"/>
                                        <p:tgtEl>
                                          <p:spTgt spid="20"/>
                                        </p:tgtEl>
                                      </p:cBhvr>
                                      <p:by x="130000" y="130000"/>
                                    </p:animScale>
                                  </p:childTnLst>
                                </p:cTn>
                              </p:par>
                              <p:par>
                                <p:cTn id="17" presetID="49" presetClass="entr" presetSubtype="0" decel="100000" fill="hold" grpId="0" nodeType="withEffect">
                                  <p:stCondLst>
                                    <p:cond delay="2250"/>
                                  </p:stCondLst>
                                  <p:childTnLst>
                                    <p:set>
                                      <p:cBhvr>
                                        <p:cTn id="18" dur="1" fill="hold">
                                          <p:stCondLst>
                                            <p:cond delay="0"/>
                                          </p:stCondLst>
                                        </p:cTn>
                                        <p:tgtEl>
                                          <p:spTgt spid="21"/>
                                        </p:tgtEl>
                                        <p:attrNameLst>
                                          <p:attrName>style.visibility</p:attrName>
                                        </p:attrNameLst>
                                      </p:cBhvr>
                                      <p:to>
                                        <p:strVal val="visible"/>
                                      </p:to>
                                    </p:set>
                                    <p:anim calcmode="lin" valueType="num">
                                      <p:cBhvr>
                                        <p:cTn id="19" dur="900" fill="hold"/>
                                        <p:tgtEl>
                                          <p:spTgt spid="21"/>
                                        </p:tgtEl>
                                        <p:attrNameLst>
                                          <p:attrName>ppt_w</p:attrName>
                                        </p:attrNameLst>
                                      </p:cBhvr>
                                      <p:tavLst>
                                        <p:tav tm="0">
                                          <p:val>
                                            <p:fltVal val="0"/>
                                          </p:val>
                                        </p:tav>
                                        <p:tav tm="100000">
                                          <p:val>
                                            <p:strVal val="#ppt_w"/>
                                          </p:val>
                                        </p:tav>
                                      </p:tavLst>
                                    </p:anim>
                                    <p:anim calcmode="lin" valueType="num">
                                      <p:cBhvr>
                                        <p:cTn id="20" dur="900" fill="hold"/>
                                        <p:tgtEl>
                                          <p:spTgt spid="21"/>
                                        </p:tgtEl>
                                        <p:attrNameLst>
                                          <p:attrName>ppt_h</p:attrName>
                                        </p:attrNameLst>
                                      </p:cBhvr>
                                      <p:tavLst>
                                        <p:tav tm="0">
                                          <p:val>
                                            <p:fltVal val="0"/>
                                          </p:val>
                                        </p:tav>
                                        <p:tav tm="100000">
                                          <p:val>
                                            <p:strVal val="#ppt_h"/>
                                          </p:val>
                                        </p:tav>
                                      </p:tavLst>
                                    </p:anim>
                                    <p:anim calcmode="lin" valueType="num">
                                      <p:cBhvr>
                                        <p:cTn id="21" dur="900" fill="hold"/>
                                        <p:tgtEl>
                                          <p:spTgt spid="21"/>
                                        </p:tgtEl>
                                        <p:attrNameLst>
                                          <p:attrName>style.rotation</p:attrName>
                                        </p:attrNameLst>
                                      </p:cBhvr>
                                      <p:tavLst>
                                        <p:tav tm="0">
                                          <p:val>
                                            <p:fltVal val="360"/>
                                          </p:val>
                                        </p:tav>
                                        <p:tav tm="100000">
                                          <p:val>
                                            <p:fltVal val="0"/>
                                          </p:val>
                                        </p:tav>
                                      </p:tavLst>
                                    </p:anim>
                                    <p:animEffect transition="in" filter="fade">
                                      <p:cBhvr>
                                        <p:cTn id="22" dur="900"/>
                                        <p:tgtEl>
                                          <p:spTgt spid="21"/>
                                        </p:tgtEl>
                                      </p:cBhvr>
                                    </p:animEffect>
                                  </p:childTnLst>
                                </p:cTn>
                              </p:par>
                              <p:par>
                                <p:cTn id="23" presetID="49" presetClass="entr" presetSubtype="0" decel="100000" fill="hold" grpId="0" nodeType="withEffect">
                                  <p:stCondLst>
                                    <p:cond delay="2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900" fill="hold"/>
                                        <p:tgtEl>
                                          <p:spTgt spid="23"/>
                                        </p:tgtEl>
                                        <p:attrNameLst>
                                          <p:attrName>ppt_w</p:attrName>
                                        </p:attrNameLst>
                                      </p:cBhvr>
                                      <p:tavLst>
                                        <p:tav tm="0">
                                          <p:val>
                                            <p:fltVal val="0"/>
                                          </p:val>
                                        </p:tav>
                                        <p:tav tm="100000">
                                          <p:val>
                                            <p:strVal val="#ppt_w"/>
                                          </p:val>
                                        </p:tav>
                                      </p:tavLst>
                                    </p:anim>
                                    <p:anim calcmode="lin" valueType="num">
                                      <p:cBhvr>
                                        <p:cTn id="26" dur="900" fill="hold"/>
                                        <p:tgtEl>
                                          <p:spTgt spid="23"/>
                                        </p:tgtEl>
                                        <p:attrNameLst>
                                          <p:attrName>ppt_h</p:attrName>
                                        </p:attrNameLst>
                                      </p:cBhvr>
                                      <p:tavLst>
                                        <p:tav tm="0">
                                          <p:val>
                                            <p:fltVal val="0"/>
                                          </p:val>
                                        </p:tav>
                                        <p:tav tm="100000">
                                          <p:val>
                                            <p:strVal val="#ppt_h"/>
                                          </p:val>
                                        </p:tav>
                                      </p:tavLst>
                                    </p:anim>
                                    <p:anim calcmode="lin" valueType="num">
                                      <p:cBhvr>
                                        <p:cTn id="27" dur="900" fill="hold"/>
                                        <p:tgtEl>
                                          <p:spTgt spid="23"/>
                                        </p:tgtEl>
                                        <p:attrNameLst>
                                          <p:attrName>style.rotation</p:attrName>
                                        </p:attrNameLst>
                                      </p:cBhvr>
                                      <p:tavLst>
                                        <p:tav tm="0">
                                          <p:val>
                                            <p:fltVal val="360"/>
                                          </p:val>
                                        </p:tav>
                                        <p:tav tm="100000">
                                          <p:val>
                                            <p:fltVal val="0"/>
                                          </p:val>
                                        </p:tav>
                                      </p:tavLst>
                                    </p:anim>
                                    <p:animEffect transition="in" filter="fade">
                                      <p:cBhvr>
                                        <p:cTn id="28" dur="900"/>
                                        <p:tgtEl>
                                          <p:spTgt spid="23"/>
                                        </p:tgtEl>
                                      </p:cBhvr>
                                    </p:animEffect>
                                  </p:childTnLst>
                                </p:cTn>
                              </p:par>
                              <p:par>
                                <p:cTn id="29" presetID="49" presetClass="entr" presetSubtype="0" decel="100000" fill="hold" grpId="0" nodeType="withEffect">
                                  <p:stCondLst>
                                    <p:cond delay="30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900" fill="hold"/>
                                        <p:tgtEl>
                                          <p:spTgt spid="22"/>
                                        </p:tgtEl>
                                        <p:attrNameLst>
                                          <p:attrName>ppt_w</p:attrName>
                                        </p:attrNameLst>
                                      </p:cBhvr>
                                      <p:tavLst>
                                        <p:tav tm="0">
                                          <p:val>
                                            <p:fltVal val="0"/>
                                          </p:val>
                                        </p:tav>
                                        <p:tav tm="100000">
                                          <p:val>
                                            <p:strVal val="#ppt_w"/>
                                          </p:val>
                                        </p:tav>
                                      </p:tavLst>
                                    </p:anim>
                                    <p:anim calcmode="lin" valueType="num">
                                      <p:cBhvr>
                                        <p:cTn id="32" dur="900" fill="hold"/>
                                        <p:tgtEl>
                                          <p:spTgt spid="22"/>
                                        </p:tgtEl>
                                        <p:attrNameLst>
                                          <p:attrName>ppt_h</p:attrName>
                                        </p:attrNameLst>
                                      </p:cBhvr>
                                      <p:tavLst>
                                        <p:tav tm="0">
                                          <p:val>
                                            <p:fltVal val="0"/>
                                          </p:val>
                                        </p:tav>
                                        <p:tav tm="100000">
                                          <p:val>
                                            <p:strVal val="#ppt_h"/>
                                          </p:val>
                                        </p:tav>
                                      </p:tavLst>
                                    </p:anim>
                                    <p:anim calcmode="lin" valueType="num">
                                      <p:cBhvr>
                                        <p:cTn id="33" dur="900" fill="hold"/>
                                        <p:tgtEl>
                                          <p:spTgt spid="22"/>
                                        </p:tgtEl>
                                        <p:attrNameLst>
                                          <p:attrName>style.rotation</p:attrName>
                                        </p:attrNameLst>
                                      </p:cBhvr>
                                      <p:tavLst>
                                        <p:tav tm="0">
                                          <p:val>
                                            <p:fltVal val="360"/>
                                          </p:val>
                                        </p:tav>
                                        <p:tav tm="100000">
                                          <p:val>
                                            <p:fltVal val="0"/>
                                          </p:val>
                                        </p:tav>
                                      </p:tavLst>
                                    </p:anim>
                                    <p:animEffect transition="in" filter="fade">
                                      <p:cBhvr>
                                        <p:cTn id="34" dur="900"/>
                                        <p:tgtEl>
                                          <p:spTgt spid="22"/>
                                        </p:tgtEl>
                                      </p:cBhvr>
                                    </p:animEffect>
                                  </p:childTnLst>
                                </p:cTn>
                              </p:par>
                              <p:par>
                                <p:cTn id="35" presetID="49" presetClass="entr" presetSubtype="0" decel="100000" fill="hold" grpId="0" nodeType="withEffect">
                                  <p:stCondLst>
                                    <p:cond delay="30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900" fill="hold"/>
                                        <p:tgtEl>
                                          <p:spTgt spid="24"/>
                                        </p:tgtEl>
                                        <p:attrNameLst>
                                          <p:attrName>ppt_w</p:attrName>
                                        </p:attrNameLst>
                                      </p:cBhvr>
                                      <p:tavLst>
                                        <p:tav tm="0">
                                          <p:val>
                                            <p:fltVal val="0"/>
                                          </p:val>
                                        </p:tav>
                                        <p:tav tm="100000">
                                          <p:val>
                                            <p:strVal val="#ppt_w"/>
                                          </p:val>
                                        </p:tav>
                                      </p:tavLst>
                                    </p:anim>
                                    <p:anim calcmode="lin" valueType="num">
                                      <p:cBhvr>
                                        <p:cTn id="38" dur="900" fill="hold"/>
                                        <p:tgtEl>
                                          <p:spTgt spid="24"/>
                                        </p:tgtEl>
                                        <p:attrNameLst>
                                          <p:attrName>ppt_h</p:attrName>
                                        </p:attrNameLst>
                                      </p:cBhvr>
                                      <p:tavLst>
                                        <p:tav tm="0">
                                          <p:val>
                                            <p:fltVal val="0"/>
                                          </p:val>
                                        </p:tav>
                                        <p:tav tm="100000">
                                          <p:val>
                                            <p:strVal val="#ppt_h"/>
                                          </p:val>
                                        </p:tav>
                                      </p:tavLst>
                                    </p:anim>
                                    <p:anim calcmode="lin" valueType="num">
                                      <p:cBhvr>
                                        <p:cTn id="39" dur="900" fill="hold"/>
                                        <p:tgtEl>
                                          <p:spTgt spid="24"/>
                                        </p:tgtEl>
                                        <p:attrNameLst>
                                          <p:attrName>style.rotation</p:attrName>
                                        </p:attrNameLst>
                                      </p:cBhvr>
                                      <p:tavLst>
                                        <p:tav tm="0">
                                          <p:val>
                                            <p:fltVal val="360"/>
                                          </p:val>
                                        </p:tav>
                                        <p:tav tm="100000">
                                          <p:val>
                                            <p:fltVal val="0"/>
                                          </p:val>
                                        </p:tav>
                                      </p:tavLst>
                                    </p:anim>
                                    <p:animEffect transition="in" filter="fade">
                                      <p:cBhvr>
                                        <p:cTn id="40" dur="9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p:cNvGraphicFramePr>
            <a:graphicFrameLocks/>
          </p:cNvGraphicFramePr>
          <p:nvPr>
            <p:extLst>
              <p:ext uri="{D42A27DB-BD31-4B8C-83A1-F6EECF244321}">
                <p14:modId xmlns:p14="http://schemas.microsoft.com/office/powerpoint/2010/main" val="2527041167"/>
              </p:ext>
            </p:extLst>
          </p:nvPr>
        </p:nvGraphicFramePr>
        <p:xfrm>
          <a:off x="109880" y="685686"/>
          <a:ext cx="3244957" cy="40865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áfico 7"/>
          <p:cNvGraphicFramePr>
            <a:graphicFrameLocks/>
          </p:cNvGraphicFramePr>
          <p:nvPr>
            <p:extLst>
              <p:ext uri="{D42A27DB-BD31-4B8C-83A1-F6EECF244321}">
                <p14:modId xmlns:p14="http://schemas.microsoft.com/office/powerpoint/2010/main" val="901049110"/>
              </p:ext>
            </p:extLst>
          </p:nvPr>
        </p:nvGraphicFramePr>
        <p:xfrm>
          <a:off x="5719482" y="646775"/>
          <a:ext cx="3095813" cy="4086590"/>
        </p:xfrm>
        <a:graphic>
          <a:graphicData uri="http://schemas.openxmlformats.org/drawingml/2006/chart">
            <c:chart xmlns:c="http://schemas.openxmlformats.org/drawingml/2006/chart" xmlns:r="http://schemas.openxmlformats.org/officeDocument/2006/relationships" r:id="rId4"/>
          </a:graphicData>
        </a:graphic>
      </p:graphicFrame>
      <p:sp>
        <p:nvSpPr>
          <p:cNvPr id="3" name="Elipse 2"/>
          <p:cNvSpPr/>
          <p:nvPr/>
        </p:nvSpPr>
        <p:spPr>
          <a:xfrm>
            <a:off x="7386917" y="3538070"/>
            <a:ext cx="1057835" cy="597647"/>
          </a:xfrm>
          <a:prstGeom prst="ellipse">
            <a:avLst/>
          </a:prstGeom>
          <a:noFill/>
          <a:ln>
            <a:solidFill>
              <a:srgbClr val="BE41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2968668" y="178895"/>
            <a:ext cx="3206663"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Empobrecimiento de los </a:t>
            </a:r>
            <a:r>
              <a:rPr lang="es-BO" b="1" dirty="0" smtClean="0">
                <a:solidFill>
                  <a:schemeClr val="tx1"/>
                </a:solidFill>
                <a:latin typeface="Cambria" panose="02040503050406030204" pitchFamily="18" charset="0"/>
                <a:ea typeface="Cambria" panose="02040503050406030204" pitchFamily="18" charset="0"/>
              </a:rPr>
              <a:t>informales</a:t>
            </a:r>
            <a:endParaRPr lang="es-ES"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p:cNvSpPr/>
          <p:nvPr/>
        </p:nvSpPr>
        <p:spPr>
          <a:xfrm>
            <a:off x="1033511" y="842762"/>
            <a:ext cx="2317312" cy="337984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6595731" y="803851"/>
            <a:ext cx="2317312" cy="3379842"/>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4" name="Rectangle 2"/>
          <p:cNvSpPr>
            <a:spLocks noChangeArrowheads="1"/>
          </p:cNvSpPr>
          <p:nvPr/>
        </p:nvSpPr>
        <p:spPr bwMode="auto">
          <a:xfrm>
            <a:off x="3598861" y="1215724"/>
            <a:ext cx="194651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s-ES" altLang="es-ES" sz="1200" dirty="0">
                <a:latin typeface="Cambria" panose="02040503050406030204" pitchFamily="18" charset="0"/>
                <a:ea typeface="Cambria" panose="02040503050406030204" pitchFamily="18" charset="0"/>
              </a:rPr>
              <a:t>En general, los informales gastan menos en salud, esto podría deberse a su falta de ingresos. </a:t>
            </a:r>
            <a:endParaRPr kumimoji="0" lang="es-ES" altLang="es-ES" sz="12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5" name="Shape 6"/>
          <p:cNvSpPr/>
          <p:nvPr/>
        </p:nvSpPr>
        <p:spPr>
          <a:xfrm>
            <a:off x="3587240" y="1280521"/>
            <a:ext cx="49657" cy="701405"/>
          </a:xfrm>
          <a:prstGeom prst="roundRect">
            <a:avLst>
              <a:gd name="adj" fmla="val 36628"/>
            </a:avLst>
          </a:prstGeom>
          <a:solidFill>
            <a:srgbClr val="18899F"/>
          </a:solidFill>
          <a:ln/>
        </p:spPr>
      </p:sp>
      <p:sp>
        <p:nvSpPr>
          <p:cNvPr id="26" name="Rectangle 2"/>
          <p:cNvSpPr>
            <a:spLocks noChangeArrowheads="1"/>
          </p:cNvSpPr>
          <p:nvPr/>
        </p:nvSpPr>
        <p:spPr bwMode="auto">
          <a:xfrm>
            <a:off x="3625276" y="2556436"/>
            <a:ext cx="194651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s-ES" altLang="es-ES" sz="1200" dirty="0">
                <a:latin typeface="Cambria" panose="02040503050406030204" pitchFamily="18" charset="0"/>
                <a:ea typeface="Cambria" panose="02040503050406030204" pitchFamily="18" charset="0"/>
              </a:rPr>
              <a:t>Los hogares informales con gastos catastróficos en salud gastan más en consultas externas, lo que podría indicar limitaciones en la cobertura efectiva del SUS.</a:t>
            </a:r>
            <a:endParaRPr kumimoji="0" lang="es-ES" altLang="es-ES" sz="12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7" name="Shape 6"/>
          <p:cNvSpPr/>
          <p:nvPr/>
        </p:nvSpPr>
        <p:spPr>
          <a:xfrm>
            <a:off x="3591593" y="2679410"/>
            <a:ext cx="45719" cy="1135353"/>
          </a:xfrm>
          <a:prstGeom prst="roundRect">
            <a:avLst>
              <a:gd name="adj" fmla="val 36628"/>
            </a:avLst>
          </a:prstGeom>
          <a:solidFill>
            <a:srgbClr val="18899F"/>
          </a:solidFill>
          <a:ln/>
        </p:spPr>
      </p:sp>
    </p:spTree>
    <p:extLst>
      <p:ext uri="{BB962C8B-B14F-4D97-AF65-F5344CB8AC3E}">
        <p14:creationId xmlns:p14="http://schemas.microsoft.com/office/powerpoint/2010/main" val="373195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753299" y="184777"/>
            <a:ext cx="563740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4000"/>
              </a:lnSpc>
            </a:pPr>
            <a:r>
              <a:rPr lang="en-US" sz="1400" b="1" dirty="0">
                <a:solidFill>
                  <a:schemeClr val="tx1"/>
                </a:solidFill>
                <a:latin typeface="Cambria" panose="02040503050406030204" pitchFamily="18" charset="0"/>
                <a:ea typeface="Cambria" panose="02040503050406030204" pitchFamily="18" charset="0"/>
                <a:cs typeface="DM Sans Medium" pitchFamily="34" charset="-120"/>
              </a:rPr>
              <a:t>Seguridad </a:t>
            </a:r>
            <a:r>
              <a:rPr lang="en-US" sz="1400" b="1" dirty="0" err="1">
                <a:solidFill>
                  <a:schemeClr val="tx1"/>
                </a:solidFill>
                <a:latin typeface="Cambria" panose="02040503050406030204" pitchFamily="18" charset="0"/>
                <a:ea typeface="Cambria" panose="02040503050406030204" pitchFamily="18" charset="0"/>
                <a:cs typeface="DM Sans Medium" pitchFamily="34" charset="-120"/>
              </a:rPr>
              <a:t>en</a:t>
            </a:r>
            <a:r>
              <a:rPr lang="en-US" sz="1400" b="1" dirty="0">
                <a:solidFill>
                  <a:schemeClr val="tx1"/>
                </a:solidFill>
                <a:latin typeface="Cambria" panose="02040503050406030204" pitchFamily="18" charset="0"/>
                <a:ea typeface="Cambria" panose="02040503050406030204" pitchFamily="18" charset="0"/>
                <a:cs typeface="DM Sans Medium" pitchFamily="34" charset="-120"/>
              </a:rPr>
              <a:t> </a:t>
            </a:r>
            <a:r>
              <a:rPr lang="en-US" sz="1400" b="1" dirty="0" smtClean="0">
                <a:solidFill>
                  <a:schemeClr val="tx1"/>
                </a:solidFill>
                <a:latin typeface="Cambria" panose="02040503050406030204" pitchFamily="18" charset="0"/>
                <a:ea typeface="Cambria" panose="02040503050406030204" pitchFamily="18" charset="0"/>
                <a:cs typeface="DM Sans Medium" pitchFamily="34" charset="-120"/>
              </a:rPr>
              <a:t>la </a:t>
            </a:r>
            <a:r>
              <a:rPr lang="es-ES" sz="1400" b="1" dirty="0" smtClean="0">
                <a:solidFill>
                  <a:schemeClr val="tx1"/>
                </a:solidFill>
                <a:latin typeface="Cambria" panose="02040503050406030204" pitchFamily="18" charset="0"/>
                <a:ea typeface="Cambria" panose="02040503050406030204" pitchFamily="18" charset="0"/>
                <a:cs typeface="DM Sans Medium" pitchFamily="34" charset="-120"/>
              </a:rPr>
              <a:t>agricultura, ganadería, caza, pesca y silvicultura</a:t>
            </a:r>
            <a:endParaRPr lang="en-US" sz="1600"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6" name="Rectángulo 25"/>
          <p:cNvSpPr/>
          <p:nvPr/>
        </p:nvSpPr>
        <p:spPr>
          <a:xfrm>
            <a:off x="263169" y="3233249"/>
            <a:ext cx="4991249"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4000"/>
              </a:lnSpc>
            </a:pPr>
            <a:r>
              <a:rPr lang="en-US" sz="1600" dirty="0">
                <a:solidFill>
                  <a:schemeClr val="tx1"/>
                </a:solidFill>
                <a:latin typeface="Cambria" panose="02040503050406030204" pitchFamily="18" charset="0"/>
                <a:ea typeface="Cambria" panose="02040503050406030204" pitchFamily="18" charset="0"/>
                <a:cs typeface="DM Sans Medium" pitchFamily="34" charset="-120"/>
              </a:rPr>
              <a:t>Santa Cruz , motor agricola de Bolivia:</a:t>
            </a:r>
            <a:endParaRPr lang="en-US" sz="1600" dirty="0">
              <a:solidFill>
                <a:schemeClr val="tx1"/>
              </a:solidFill>
              <a:latin typeface="Cambria" panose="02040503050406030204" pitchFamily="18" charset="0"/>
              <a:ea typeface="Cambria" panose="02040503050406030204" pitchFamily="18" charset="0"/>
            </a:endParaRPr>
          </a:p>
        </p:txBody>
      </p:sp>
      <p:sp>
        <p:nvSpPr>
          <p:cNvPr id="27" name="Rectángulo 26"/>
          <p:cNvSpPr/>
          <p:nvPr/>
        </p:nvSpPr>
        <p:spPr>
          <a:xfrm>
            <a:off x="7390701" y="161377"/>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Text 3"/>
          <p:cNvSpPr/>
          <p:nvPr/>
        </p:nvSpPr>
        <p:spPr>
          <a:xfrm>
            <a:off x="405892" y="3607270"/>
            <a:ext cx="4282729" cy="974229"/>
          </a:xfrm>
          <a:prstGeom prst="rect">
            <a:avLst/>
          </a:prstGeom>
          <a:noFill/>
          <a:ln/>
        </p:spPr>
        <p:txBody>
          <a:bodyPr wrap="square" lIns="0" tIns="0" rIns="0" bIns="0" rtlCol="0" anchor="t">
            <a:noAutofit/>
          </a:bodyPr>
          <a:lstStyle/>
          <a:p>
            <a:pPr marL="0" indent="0" algn="just">
              <a:lnSpc>
                <a:spcPct val="120000"/>
              </a:lnSpc>
              <a:buNone/>
            </a:pPr>
            <a:r>
              <a:rPr lang="en-US" sz="1100" dirty="0">
                <a:latin typeface="Cambria" panose="02040503050406030204" pitchFamily="18" charset="0"/>
                <a:ea typeface="Cambria" panose="02040503050406030204" pitchFamily="18" charset="0"/>
                <a:cs typeface="Inter" pitchFamily="34" charset="-120"/>
              </a:rPr>
              <a:t>Santa Cruz concentra más del </a:t>
            </a:r>
            <a:r>
              <a:rPr lang="en-US" sz="1100" b="1" dirty="0">
                <a:latin typeface="Cambria" panose="02040503050406030204" pitchFamily="18" charset="0"/>
                <a:ea typeface="Cambria" panose="02040503050406030204" pitchFamily="18" charset="0"/>
                <a:cs typeface="Inter" pitchFamily="34" charset="-120"/>
              </a:rPr>
              <a:t>70% de la producción agrícola comercial</a:t>
            </a:r>
            <a:r>
              <a:rPr lang="en-US" sz="1100" dirty="0">
                <a:latin typeface="Cambria" panose="02040503050406030204" pitchFamily="18" charset="0"/>
                <a:ea typeface="Cambria" panose="02040503050406030204" pitchFamily="18" charset="0"/>
                <a:cs typeface="Inter" pitchFamily="34" charset="-120"/>
              </a:rPr>
              <a:t> de Bolivia. La combinación de grandes superficies, acceso a mercados internacionales y capacidad de inversión convierte al Oriente en el laboratorio natural de la agricultura de precisión del país.</a:t>
            </a:r>
            <a:endParaRPr lang="en-US" sz="1100" dirty="0">
              <a:latin typeface="Cambria" panose="02040503050406030204" pitchFamily="18" charset="0"/>
              <a:ea typeface="Cambria" panose="02040503050406030204" pitchFamily="18" charset="0"/>
            </a:endParaRPr>
          </a:p>
        </p:txBody>
      </p:sp>
      <p:sp>
        <p:nvSpPr>
          <p:cNvPr id="36" name="Text 4"/>
          <p:cNvSpPr/>
          <p:nvPr/>
        </p:nvSpPr>
        <p:spPr>
          <a:xfrm>
            <a:off x="6302257" y="3456417"/>
            <a:ext cx="1242640" cy="394767"/>
          </a:xfrm>
          <a:prstGeom prst="rect">
            <a:avLst/>
          </a:prstGeom>
          <a:noFill/>
          <a:ln/>
        </p:spPr>
        <p:txBody>
          <a:bodyPr wrap="none" lIns="0" tIns="0" rIns="0" bIns="0" rtlCol="0" anchor="t"/>
          <a:lstStyle/>
          <a:p>
            <a:pPr marL="0" indent="0" algn="ctr">
              <a:lnSpc>
                <a:spcPct val="83000"/>
              </a:lnSpc>
              <a:buNone/>
            </a:pPr>
            <a:r>
              <a:rPr lang="en-US" sz="3200" dirty="0">
                <a:latin typeface="Cambria" panose="02040503050406030204" pitchFamily="18" charset="0"/>
                <a:ea typeface="Cambria" panose="02040503050406030204" pitchFamily="18" charset="0"/>
                <a:cs typeface="DM Sans Medium" pitchFamily="34" charset="-120"/>
              </a:rPr>
              <a:t>1,4M+</a:t>
            </a:r>
            <a:endParaRPr lang="en-US" sz="3200" dirty="0">
              <a:latin typeface="Cambria" panose="02040503050406030204" pitchFamily="18" charset="0"/>
              <a:ea typeface="Cambria" panose="02040503050406030204" pitchFamily="18" charset="0"/>
            </a:endParaRPr>
          </a:p>
        </p:txBody>
      </p:sp>
      <p:sp>
        <p:nvSpPr>
          <p:cNvPr id="37" name="Text 5"/>
          <p:cNvSpPr/>
          <p:nvPr/>
        </p:nvSpPr>
        <p:spPr>
          <a:xfrm>
            <a:off x="5851282" y="3932148"/>
            <a:ext cx="2557061" cy="207501"/>
          </a:xfrm>
          <a:prstGeom prst="rect">
            <a:avLst/>
          </a:prstGeom>
          <a:noFill/>
          <a:ln/>
        </p:spPr>
        <p:txBody>
          <a:bodyPr wrap="none" lIns="0" tIns="0" rIns="0" bIns="0" rtlCol="0" anchor="t"/>
          <a:lstStyle/>
          <a:p>
            <a:pPr algn="ctr">
              <a:lnSpc>
                <a:spcPct val="104000"/>
              </a:lnSpc>
            </a:pPr>
            <a:r>
              <a:rPr lang="en-US" sz="1200" dirty="0">
                <a:latin typeface="Cambria" panose="02040503050406030204" pitchFamily="18" charset="0"/>
                <a:ea typeface="Cambria" panose="02040503050406030204" pitchFamily="18" charset="0"/>
                <a:cs typeface="DM Sans Medium" pitchFamily="34" charset="-120"/>
              </a:rPr>
              <a:t>Hectáreas cultivadas en </a:t>
            </a:r>
            <a:r>
              <a:rPr lang="es-BO" sz="1200" dirty="0">
                <a:latin typeface="Cambria" panose="02040503050406030204" pitchFamily="18" charset="0"/>
                <a:ea typeface="Cambria" panose="02040503050406030204" pitchFamily="18" charset="0"/>
                <a:cs typeface="DM Sans Medium" pitchFamily="34" charset="-120"/>
              </a:rPr>
              <a:t>soja en Santa Cruz</a:t>
            </a:r>
            <a:endParaRPr lang="en-US" sz="1200" dirty="0">
              <a:latin typeface="Cambria" panose="02040503050406030204" pitchFamily="18" charset="0"/>
              <a:ea typeface="Cambria" panose="02040503050406030204" pitchFamily="18" charset="0"/>
            </a:endParaRPr>
          </a:p>
        </p:txBody>
      </p:sp>
      <p:sp>
        <p:nvSpPr>
          <p:cNvPr id="38" name="Text 6"/>
          <p:cNvSpPr/>
          <p:nvPr/>
        </p:nvSpPr>
        <p:spPr>
          <a:xfrm>
            <a:off x="5851282" y="4192783"/>
            <a:ext cx="2375743" cy="176361"/>
          </a:xfrm>
          <a:prstGeom prst="rect">
            <a:avLst/>
          </a:prstGeom>
          <a:noFill/>
          <a:ln/>
        </p:spPr>
        <p:txBody>
          <a:bodyPr wrap="none" lIns="0" tIns="0" rIns="0" bIns="0" rtlCol="0" anchor="t"/>
          <a:lstStyle/>
          <a:p>
            <a:pPr algn="ctr">
              <a:lnSpc>
                <a:spcPct val="104000"/>
              </a:lnSpc>
            </a:pPr>
            <a:r>
              <a:rPr lang="en-US" sz="900" dirty="0">
                <a:latin typeface="Cambria" panose="02040503050406030204" pitchFamily="18" charset="0"/>
                <a:ea typeface="Cambria" panose="02040503050406030204" pitchFamily="18" charset="0"/>
                <a:cs typeface="DM Sans Medium" pitchFamily="34" charset="-120"/>
              </a:rPr>
              <a:t>(</a:t>
            </a:r>
            <a:r>
              <a:rPr lang="es-ES" sz="900" dirty="0">
                <a:latin typeface="Cambria" panose="02040503050406030204" pitchFamily="18" charset="0"/>
                <a:ea typeface="Cambria" panose="02040503050406030204" pitchFamily="18" charset="0"/>
              </a:rPr>
              <a:t>MDRyT, 2023</a:t>
            </a:r>
            <a:r>
              <a:rPr lang="en-US" sz="900" dirty="0" smtClean="0">
                <a:latin typeface="Cambria" panose="02040503050406030204" pitchFamily="18" charset="0"/>
                <a:ea typeface="Cambria" panose="02040503050406030204" pitchFamily="18" charset="0"/>
                <a:cs typeface="DM Sans Medium" pitchFamily="34" charset="-120"/>
              </a:rPr>
              <a:t>)</a:t>
            </a:r>
            <a:endParaRPr lang="en-US" sz="900" dirty="0">
              <a:latin typeface="Cambria" panose="02040503050406030204" pitchFamily="18" charset="0"/>
              <a:ea typeface="Cambria" panose="02040503050406030204" pitchFamily="18" charset="0"/>
            </a:endParaRPr>
          </a:p>
        </p:txBody>
      </p:sp>
      <p:sp>
        <p:nvSpPr>
          <p:cNvPr id="47" name="Flecha derecha 46"/>
          <p:cNvSpPr/>
          <p:nvPr/>
        </p:nvSpPr>
        <p:spPr>
          <a:xfrm>
            <a:off x="5090066" y="3654716"/>
            <a:ext cx="328705" cy="502372"/>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8" name="Gráfico 47"/>
          <p:cNvGraphicFramePr>
            <a:graphicFrameLocks/>
          </p:cNvGraphicFramePr>
          <p:nvPr>
            <p:extLst>
              <p:ext uri="{D42A27DB-BD31-4B8C-83A1-F6EECF244321}">
                <p14:modId xmlns:p14="http://schemas.microsoft.com/office/powerpoint/2010/main" val="3151946047"/>
              </p:ext>
            </p:extLst>
          </p:nvPr>
        </p:nvGraphicFramePr>
        <p:xfrm>
          <a:off x="562586" y="990016"/>
          <a:ext cx="8018827" cy="1880185"/>
        </p:xfrm>
        <a:graphic>
          <a:graphicData uri="http://schemas.openxmlformats.org/drawingml/2006/chart">
            <c:chart xmlns:c="http://schemas.openxmlformats.org/drawingml/2006/chart" xmlns:r="http://schemas.openxmlformats.org/officeDocument/2006/relationships" r:id="rId3"/>
          </a:graphicData>
        </a:graphic>
      </p:graphicFrame>
      <p:sp>
        <p:nvSpPr>
          <p:cNvPr id="49" name="Text 3"/>
          <p:cNvSpPr/>
          <p:nvPr/>
        </p:nvSpPr>
        <p:spPr>
          <a:xfrm>
            <a:off x="944501" y="645723"/>
            <a:ext cx="7463842" cy="217601"/>
          </a:xfrm>
          <a:prstGeom prst="rect">
            <a:avLst/>
          </a:prstGeom>
          <a:noFill/>
          <a:ln/>
        </p:spPr>
        <p:txBody>
          <a:bodyPr wrap="square" lIns="0" tIns="0" rIns="0" bIns="0" rtlCol="0" anchor="t">
            <a:noAutofit/>
          </a:bodyPr>
          <a:lstStyle/>
          <a:p>
            <a:pPr algn="just">
              <a:lnSpc>
                <a:spcPct val="120000"/>
              </a:lnSpc>
            </a:pPr>
            <a:r>
              <a:rPr lang="en-US" sz="1200" b="1" dirty="0">
                <a:latin typeface="Cambria" panose="02040503050406030204" pitchFamily="18" charset="0"/>
                <a:ea typeface="Cambria" panose="02040503050406030204" pitchFamily="18" charset="0"/>
              </a:rPr>
              <a:t>Bolivia: </a:t>
            </a:r>
            <a:r>
              <a:rPr lang="en-US" sz="1200" dirty="0">
                <a:latin typeface="Cambria" panose="02040503050406030204" pitchFamily="18" charset="0"/>
                <a:ea typeface="Cambria" panose="02040503050406030204" pitchFamily="18" charset="0"/>
              </a:rPr>
              <a:t>Número de personas que trabajan en </a:t>
            </a:r>
            <a:r>
              <a:rPr lang="es-ES" sz="1200" dirty="0">
                <a:latin typeface="Cambria" panose="02040503050406030204" pitchFamily="18" charset="0"/>
                <a:ea typeface="Cambria" panose="02040503050406030204" pitchFamily="18" charset="0"/>
                <a:cs typeface="DM Sans Medium" pitchFamily="34" charset="-120"/>
              </a:rPr>
              <a:t>Agricultura, Ganadería, Caza, Pesca y Silvicultura por departamento</a:t>
            </a:r>
            <a:endParaRPr lang="en-US" sz="1200" dirty="0">
              <a:latin typeface="Cambria" panose="02040503050406030204" pitchFamily="18" charset="0"/>
              <a:ea typeface="Cambria" panose="02040503050406030204" pitchFamily="18" charset="0"/>
            </a:endParaRPr>
          </a:p>
          <a:p>
            <a:pPr marL="0" indent="0" algn="just">
              <a:lnSpc>
                <a:spcPct val="120000"/>
              </a:lnSpc>
              <a:buNone/>
            </a:pPr>
            <a:r>
              <a:rPr lang="en-US" sz="1200" dirty="0">
                <a:latin typeface="Cambria" panose="02040503050406030204" pitchFamily="18" charset="0"/>
                <a:ea typeface="Cambria" panose="02040503050406030204" pitchFamily="18" charset="0"/>
              </a:rPr>
              <a:t> </a:t>
            </a:r>
          </a:p>
        </p:txBody>
      </p:sp>
      <p:sp>
        <p:nvSpPr>
          <p:cNvPr id="50" name="Marcador de fecha 8">
            <a:extLst>
              <a:ext uri="{FF2B5EF4-FFF2-40B4-BE49-F238E27FC236}">
                <a16:creationId xmlns:a16="http://schemas.microsoft.com/office/drawing/2014/main" id="{57064E74-FF6A-44F5-AC35-627F60C1BC9E}"/>
              </a:ext>
            </a:extLst>
          </p:cNvPr>
          <p:cNvSpPr txBox="1">
            <a:spLocks/>
          </p:cNvSpPr>
          <p:nvPr/>
        </p:nvSpPr>
        <p:spPr>
          <a:xfrm>
            <a:off x="562586" y="2868588"/>
            <a:ext cx="4826897"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Fuente: Elaboración propia a partir de datos del CENSO de población y vivienda de 2024.</a:t>
            </a:r>
          </a:p>
        </p:txBody>
      </p:sp>
      <p:sp>
        <p:nvSpPr>
          <p:cNvPr id="17" name="Полилиния 59"/>
          <p:cNvSpPr/>
          <p:nvPr/>
        </p:nvSpPr>
        <p:spPr>
          <a:xfrm>
            <a:off x="8999053" y="694131"/>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09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3000"/>
                                  </p:stCondLst>
                                  <p:childTnLst>
                                    <p:set>
                                      <p:cBhvr>
                                        <p:cTn id="6" dur="1" fill="hold">
                                          <p:stCondLst>
                                            <p:cond delay="0"/>
                                          </p:stCondLst>
                                        </p:cTn>
                                        <p:tgtEl>
                                          <p:spTgt spid="17"/>
                                        </p:tgtEl>
                                        <p:attrNameLst>
                                          <p:attrName>style.visibility</p:attrName>
                                        </p:attrNameLst>
                                      </p:cBhvr>
                                      <p:to>
                                        <p:strVal val="visible"/>
                                      </p:to>
                                    </p:set>
                                    <p:anim calcmode="lin" valueType="num">
                                      <p:cBhvr>
                                        <p:cTn id="7" dur="900" fill="hold"/>
                                        <p:tgtEl>
                                          <p:spTgt spid="17"/>
                                        </p:tgtEl>
                                        <p:attrNameLst>
                                          <p:attrName>ppt_w</p:attrName>
                                        </p:attrNameLst>
                                      </p:cBhvr>
                                      <p:tavLst>
                                        <p:tav tm="0">
                                          <p:val>
                                            <p:fltVal val="0"/>
                                          </p:val>
                                        </p:tav>
                                        <p:tav tm="100000">
                                          <p:val>
                                            <p:strVal val="#ppt_w"/>
                                          </p:val>
                                        </p:tav>
                                      </p:tavLst>
                                    </p:anim>
                                    <p:anim calcmode="lin" valueType="num">
                                      <p:cBhvr>
                                        <p:cTn id="8" dur="900" fill="hold"/>
                                        <p:tgtEl>
                                          <p:spTgt spid="17"/>
                                        </p:tgtEl>
                                        <p:attrNameLst>
                                          <p:attrName>ppt_h</p:attrName>
                                        </p:attrNameLst>
                                      </p:cBhvr>
                                      <p:tavLst>
                                        <p:tav tm="0">
                                          <p:val>
                                            <p:fltVal val="0"/>
                                          </p:val>
                                        </p:tav>
                                        <p:tav tm="100000">
                                          <p:val>
                                            <p:strVal val="#ppt_h"/>
                                          </p:val>
                                        </p:tav>
                                      </p:tavLst>
                                    </p:anim>
                                    <p:anim calcmode="lin" valueType="num">
                                      <p:cBhvr>
                                        <p:cTn id="9" dur="900" fill="hold"/>
                                        <p:tgtEl>
                                          <p:spTgt spid="17"/>
                                        </p:tgtEl>
                                        <p:attrNameLst>
                                          <p:attrName>style.rotation</p:attrName>
                                        </p:attrNameLst>
                                      </p:cBhvr>
                                      <p:tavLst>
                                        <p:tav tm="0">
                                          <p:val>
                                            <p:fltVal val="360"/>
                                          </p:val>
                                        </p:tav>
                                        <p:tav tm="100000">
                                          <p:val>
                                            <p:fltVal val="0"/>
                                          </p:val>
                                        </p:tav>
                                      </p:tavLst>
                                    </p:anim>
                                    <p:animEffect transition="in" filter="fade">
                                      <p:cBhvr>
                                        <p:cTn id="10" dur="9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0" descr="preencoded.png"/>
          <p:cNvPicPr>
            <a:picLocks noChangeAspect="1"/>
          </p:cNvPicPr>
          <p:nvPr/>
        </p:nvPicPr>
        <p:blipFill>
          <a:blip r:embed="rId3">
            <a:duotone>
              <a:schemeClr val="accent1">
                <a:shade val="45000"/>
                <a:satMod val="135000"/>
              </a:schemeClr>
              <a:prstClr val="white"/>
            </a:duotone>
          </a:blip>
          <a:stretch>
            <a:fillRect/>
          </a:stretch>
        </p:blipFill>
        <p:spPr>
          <a:xfrm>
            <a:off x="806652" y="558545"/>
            <a:ext cx="6078319" cy="2262980"/>
          </a:xfrm>
          <a:prstGeom prst="rect">
            <a:avLst/>
          </a:prstGeom>
        </p:spPr>
      </p:pic>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753299" y="184777"/>
            <a:ext cx="563740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4000"/>
              </a:lnSpc>
            </a:pPr>
            <a:r>
              <a:rPr lang="en-US" sz="1400" b="1" dirty="0">
                <a:solidFill>
                  <a:schemeClr val="tx1"/>
                </a:solidFill>
                <a:latin typeface="Cambria" panose="02040503050406030204" pitchFamily="18" charset="0"/>
                <a:ea typeface="Cambria" panose="02040503050406030204" pitchFamily="18" charset="0"/>
                <a:cs typeface="DM Sans Medium" pitchFamily="34" charset="-120"/>
              </a:rPr>
              <a:t>Seguridad </a:t>
            </a:r>
            <a:r>
              <a:rPr lang="en-US" sz="1400" b="1" dirty="0" err="1">
                <a:solidFill>
                  <a:schemeClr val="tx1"/>
                </a:solidFill>
                <a:latin typeface="Cambria" panose="02040503050406030204" pitchFamily="18" charset="0"/>
                <a:ea typeface="Cambria" panose="02040503050406030204" pitchFamily="18" charset="0"/>
                <a:cs typeface="DM Sans Medium" pitchFamily="34" charset="-120"/>
              </a:rPr>
              <a:t>en</a:t>
            </a:r>
            <a:r>
              <a:rPr lang="en-US" sz="1400" b="1" dirty="0">
                <a:solidFill>
                  <a:schemeClr val="tx1"/>
                </a:solidFill>
                <a:latin typeface="Cambria" panose="02040503050406030204" pitchFamily="18" charset="0"/>
                <a:ea typeface="Cambria" panose="02040503050406030204" pitchFamily="18" charset="0"/>
                <a:cs typeface="DM Sans Medium" pitchFamily="34" charset="-120"/>
              </a:rPr>
              <a:t> </a:t>
            </a:r>
            <a:r>
              <a:rPr lang="en-US" sz="1400" b="1" dirty="0" smtClean="0">
                <a:solidFill>
                  <a:schemeClr val="tx1"/>
                </a:solidFill>
                <a:latin typeface="Cambria" panose="02040503050406030204" pitchFamily="18" charset="0"/>
                <a:ea typeface="Cambria" panose="02040503050406030204" pitchFamily="18" charset="0"/>
                <a:cs typeface="DM Sans Medium" pitchFamily="34" charset="-120"/>
              </a:rPr>
              <a:t>la </a:t>
            </a:r>
            <a:r>
              <a:rPr lang="es-ES" sz="1400" b="1" dirty="0" smtClean="0">
                <a:solidFill>
                  <a:schemeClr val="tx1"/>
                </a:solidFill>
                <a:latin typeface="Cambria" panose="02040503050406030204" pitchFamily="18" charset="0"/>
                <a:ea typeface="Cambria" panose="02040503050406030204" pitchFamily="18" charset="0"/>
                <a:cs typeface="DM Sans Medium" pitchFamily="34" charset="-120"/>
              </a:rPr>
              <a:t>agricultura, ganadería, caza, pesca y silvicultura</a:t>
            </a:r>
            <a:endParaRPr lang="en-US" sz="1600"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7" name="Rectángulo 26"/>
          <p:cNvSpPr/>
          <p:nvPr/>
        </p:nvSpPr>
        <p:spPr>
          <a:xfrm>
            <a:off x="7390701" y="161377"/>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Text 3"/>
          <p:cNvSpPr/>
          <p:nvPr/>
        </p:nvSpPr>
        <p:spPr>
          <a:xfrm>
            <a:off x="1763436" y="1409156"/>
            <a:ext cx="1181324" cy="488062"/>
          </a:xfrm>
          <a:prstGeom prst="rect">
            <a:avLst/>
          </a:prstGeom>
          <a:noFill/>
          <a:ln/>
        </p:spPr>
        <p:txBody>
          <a:bodyPr wrap="square" lIns="0" tIns="0" rIns="0" bIns="0" rtlCol="0" anchor="t">
            <a:noAutofit/>
          </a:bodyPr>
          <a:lstStyle/>
          <a:p>
            <a:pPr marL="0" indent="0" algn="ctr">
              <a:lnSpc>
                <a:spcPct val="123000"/>
              </a:lnSpc>
              <a:buNone/>
            </a:pPr>
            <a:r>
              <a:rPr lang="en-US" sz="1200" dirty="0" err="1">
                <a:latin typeface="Cambria" panose="02040503050406030204" pitchFamily="18" charset="0"/>
                <a:ea typeface="Cambria" panose="02040503050406030204" pitchFamily="18" charset="0"/>
                <a:cs typeface="Inter" pitchFamily="34" charset="-120"/>
              </a:rPr>
              <a:t>Tratamiendo</a:t>
            </a:r>
            <a:r>
              <a:rPr lang="en-US" sz="1200" dirty="0">
                <a:latin typeface="Cambria" panose="02040503050406030204" pitchFamily="18" charset="0"/>
                <a:ea typeface="Cambria" panose="02040503050406030204" pitchFamily="18" charset="0"/>
                <a:cs typeface="Inter" pitchFamily="34" charset="-120"/>
              </a:rPr>
              <a:t> </a:t>
            </a:r>
            <a:r>
              <a:rPr lang="en-US" sz="1200" b="1" dirty="0" err="1">
                <a:latin typeface="Cambria" panose="02040503050406030204" pitchFamily="18" charset="0"/>
                <a:ea typeface="Cambria" panose="02040503050406030204" pitchFamily="18" charset="0"/>
                <a:cs typeface="Inter" pitchFamily="34" charset="-120"/>
              </a:rPr>
              <a:t>aéreos</a:t>
            </a:r>
            <a:r>
              <a:rPr lang="en-US" sz="1200" b="1" dirty="0">
                <a:latin typeface="Cambria" panose="02040503050406030204" pitchFamily="18" charset="0"/>
                <a:ea typeface="Cambria" panose="02040503050406030204" pitchFamily="18" charset="0"/>
                <a:cs typeface="Inter" pitchFamily="34" charset="-120"/>
              </a:rPr>
              <a:t> con </a:t>
            </a:r>
            <a:r>
              <a:rPr lang="en-US" sz="1200" b="1" dirty="0" err="1">
                <a:latin typeface="Cambria" panose="02040503050406030204" pitchFamily="18" charset="0"/>
                <a:ea typeface="Cambria" panose="02040503050406030204" pitchFamily="18" charset="0"/>
                <a:cs typeface="Inter" pitchFamily="34" charset="-120"/>
              </a:rPr>
              <a:t>dron</a:t>
            </a:r>
            <a:endParaRPr lang="en-US" sz="1200" dirty="0">
              <a:latin typeface="Cambria" panose="02040503050406030204" pitchFamily="18" charset="0"/>
              <a:ea typeface="Cambria" panose="02040503050406030204" pitchFamily="18" charset="0"/>
            </a:endParaRPr>
          </a:p>
        </p:txBody>
      </p:sp>
      <p:sp>
        <p:nvSpPr>
          <p:cNvPr id="39" name="Text 7"/>
          <p:cNvSpPr/>
          <p:nvPr/>
        </p:nvSpPr>
        <p:spPr>
          <a:xfrm>
            <a:off x="4779245" y="1442304"/>
            <a:ext cx="1269691" cy="308452"/>
          </a:xfrm>
          <a:prstGeom prst="rect">
            <a:avLst/>
          </a:prstGeom>
          <a:noFill/>
          <a:ln/>
        </p:spPr>
        <p:txBody>
          <a:bodyPr wrap="none" lIns="0" tIns="0" rIns="0" bIns="0" rtlCol="0" anchor="t"/>
          <a:lstStyle/>
          <a:p>
            <a:pPr marL="0" indent="0" algn="ctr">
              <a:lnSpc>
                <a:spcPct val="83000"/>
              </a:lnSpc>
              <a:buNone/>
            </a:pPr>
            <a:r>
              <a:rPr lang="en-US" sz="2000" dirty="0">
                <a:latin typeface="Cambria" panose="02040503050406030204" pitchFamily="18" charset="0"/>
                <a:ea typeface="Cambria" panose="02040503050406030204" pitchFamily="18" charset="0"/>
                <a:cs typeface="DM Sans Medium" pitchFamily="34" charset="-120"/>
              </a:rPr>
              <a:t>20</a:t>
            </a:r>
            <a:r>
              <a:rPr lang="en-US" sz="2000" dirty="0" smtClean="0">
                <a:latin typeface="Cambria" panose="02040503050406030204" pitchFamily="18" charset="0"/>
                <a:ea typeface="Cambria" panose="02040503050406030204" pitchFamily="18" charset="0"/>
                <a:cs typeface="DM Sans Medium" pitchFamily="34" charset="-120"/>
              </a:rPr>
              <a:t>% - 80%</a:t>
            </a:r>
            <a:endParaRPr lang="en-US" sz="2000" dirty="0">
              <a:latin typeface="Cambria" panose="02040503050406030204" pitchFamily="18" charset="0"/>
              <a:ea typeface="Cambria" panose="02040503050406030204" pitchFamily="18" charset="0"/>
            </a:endParaRPr>
          </a:p>
        </p:txBody>
      </p:sp>
      <p:sp>
        <p:nvSpPr>
          <p:cNvPr id="40" name="Text 8"/>
          <p:cNvSpPr/>
          <p:nvPr/>
        </p:nvSpPr>
        <p:spPr>
          <a:xfrm>
            <a:off x="4581193" y="1774357"/>
            <a:ext cx="1694206" cy="610672"/>
          </a:xfrm>
          <a:prstGeom prst="rect">
            <a:avLst/>
          </a:prstGeom>
          <a:noFill/>
          <a:ln/>
        </p:spPr>
        <p:txBody>
          <a:bodyPr wrap="none" lIns="0" tIns="0" rIns="0" bIns="0" rtlCol="0" anchor="t"/>
          <a:lstStyle/>
          <a:p>
            <a:pPr marL="0" indent="0" algn="ctr">
              <a:lnSpc>
                <a:spcPct val="104000"/>
              </a:lnSpc>
              <a:buNone/>
            </a:pPr>
            <a:r>
              <a:rPr lang="en-US" sz="1200" dirty="0" smtClean="0">
                <a:latin typeface="Cambria" panose="02040503050406030204" pitchFamily="18" charset="0"/>
                <a:ea typeface="Cambria" panose="02040503050406030204" pitchFamily="18" charset="0"/>
                <a:cs typeface="DM Sans Medium" pitchFamily="34" charset="-120"/>
              </a:rPr>
              <a:t>Se </a:t>
            </a:r>
            <a:r>
              <a:rPr lang="en-US" sz="1200" dirty="0" err="1" smtClean="0">
                <a:latin typeface="Cambria" panose="02040503050406030204" pitchFamily="18" charset="0"/>
                <a:ea typeface="Cambria" panose="02040503050406030204" pitchFamily="18" charset="0"/>
                <a:cs typeface="DM Sans Medium" pitchFamily="34" charset="-120"/>
              </a:rPr>
              <a:t>podría</a:t>
            </a:r>
            <a:r>
              <a:rPr lang="en-US" sz="1200" dirty="0" smtClean="0">
                <a:latin typeface="Cambria" panose="02040503050406030204" pitchFamily="18" charset="0"/>
                <a:ea typeface="Cambria" panose="02040503050406030204" pitchFamily="18" charset="0"/>
                <a:cs typeface="DM Sans Medium" pitchFamily="34" charset="-120"/>
              </a:rPr>
              <a:t> </a:t>
            </a:r>
            <a:r>
              <a:rPr lang="en-US" sz="1200" dirty="0" err="1" smtClean="0">
                <a:latin typeface="Cambria" panose="02040503050406030204" pitchFamily="18" charset="0"/>
                <a:ea typeface="Cambria" panose="02040503050406030204" pitchFamily="18" charset="0"/>
                <a:cs typeface="DM Sans Medium" pitchFamily="34" charset="-120"/>
              </a:rPr>
              <a:t>perder</a:t>
            </a:r>
            <a:r>
              <a:rPr lang="en-US" sz="1200" dirty="0" smtClean="0">
                <a:latin typeface="Cambria" panose="02040503050406030204" pitchFamily="18" charset="0"/>
                <a:ea typeface="Cambria" panose="02040503050406030204" pitchFamily="18" charset="0"/>
                <a:cs typeface="DM Sans Medium" pitchFamily="34" charset="-120"/>
              </a:rPr>
              <a:t> </a:t>
            </a:r>
          </a:p>
          <a:p>
            <a:pPr algn="ctr">
              <a:lnSpc>
                <a:spcPct val="104000"/>
              </a:lnSpc>
            </a:pPr>
            <a:r>
              <a:rPr lang="en-US" sz="1200" dirty="0" smtClean="0">
                <a:latin typeface="Cambria" panose="02040503050406030204" pitchFamily="18" charset="0"/>
                <a:ea typeface="Cambria" panose="02040503050406030204" pitchFamily="18" charset="0"/>
                <a:cs typeface="DM Sans Medium" pitchFamily="34" charset="-120"/>
              </a:rPr>
              <a:t>sin la </a:t>
            </a:r>
            <a:r>
              <a:rPr lang="en-US" sz="1200" dirty="0" err="1" smtClean="0">
                <a:latin typeface="Cambria" panose="02040503050406030204" pitchFamily="18" charset="0"/>
                <a:ea typeface="Cambria" panose="02040503050406030204" pitchFamily="18" charset="0"/>
                <a:cs typeface="DM Sans Medium" pitchFamily="34" charset="-120"/>
              </a:rPr>
              <a:t>aplicación</a:t>
            </a:r>
            <a:r>
              <a:rPr lang="en-US" sz="1200" dirty="0" smtClean="0">
                <a:latin typeface="Cambria" panose="02040503050406030204" pitchFamily="18" charset="0"/>
                <a:ea typeface="Cambria" panose="02040503050406030204" pitchFamily="18" charset="0"/>
                <a:cs typeface="DM Sans Medium" pitchFamily="34" charset="-120"/>
              </a:rPr>
              <a:t> de </a:t>
            </a:r>
          </a:p>
          <a:p>
            <a:pPr algn="ctr">
              <a:lnSpc>
                <a:spcPct val="104000"/>
              </a:lnSpc>
            </a:pPr>
            <a:r>
              <a:rPr lang="en-US" sz="1200" dirty="0" err="1" smtClean="0">
                <a:latin typeface="Cambria" panose="02040503050406030204" pitchFamily="18" charset="0"/>
                <a:ea typeface="Cambria" panose="02040503050406030204" pitchFamily="18" charset="0"/>
                <a:cs typeface="DM Sans Medium" pitchFamily="34" charset="-120"/>
              </a:rPr>
              <a:t>Fungicidas</a:t>
            </a:r>
            <a:r>
              <a:rPr lang="en-US" sz="1200" dirty="0">
                <a:latin typeface="Cambria" panose="02040503050406030204" pitchFamily="18" charset="0"/>
                <a:ea typeface="Cambria" panose="02040503050406030204" pitchFamily="18" charset="0"/>
                <a:cs typeface="DM Sans Medium" pitchFamily="34" charset="-120"/>
              </a:rPr>
              <a:t>.</a:t>
            </a:r>
            <a:endParaRPr lang="en-US" sz="1200" dirty="0">
              <a:latin typeface="Cambria" panose="02040503050406030204" pitchFamily="18" charset="0"/>
              <a:ea typeface="Cambria" panose="02040503050406030204" pitchFamily="18" charset="0"/>
            </a:endParaRPr>
          </a:p>
        </p:txBody>
      </p:sp>
      <p:sp>
        <p:nvSpPr>
          <p:cNvPr id="4" name="Rectángulo 3"/>
          <p:cNvSpPr/>
          <p:nvPr/>
        </p:nvSpPr>
        <p:spPr>
          <a:xfrm>
            <a:off x="1667351" y="3720639"/>
            <a:ext cx="4808400" cy="276999"/>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 - Sistemas de riego tecnificado para combatir la escasez, 2024</a:t>
            </a:r>
          </a:p>
        </p:txBody>
      </p:sp>
      <p:pic>
        <p:nvPicPr>
          <p:cNvPr id="45" name="Image 0" descr="preencoded.png"/>
          <p:cNvPicPr>
            <a:picLocks noChangeAspect="1"/>
          </p:cNvPicPr>
          <p:nvPr/>
        </p:nvPicPr>
        <p:blipFill rotWithShape="1">
          <a:blip r:embed="rId4">
            <a:biLevel thresh="50000"/>
            <a:extLst>
              <a:ext uri="{BEBA8EAE-BF5A-486C-A8C5-ECC9F3942E4B}">
                <a14:imgProps xmlns:a14="http://schemas.microsoft.com/office/drawing/2010/main">
                  <a14:imgLayer r:embed="rId5">
                    <a14:imgEffect>
                      <a14:backgroundRemoval t="10000" b="90000" l="10000" r="90000"/>
                    </a14:imgEffect>
                  </a14:imgLayer>
                </a14:imgProps>
              </a:ext>
            </a:extLst>
          </a:blip>
          <a:srcRect l="6203" t="7377" r="27267" b="28095"/>
          <a:stretch/>
        </p:blipFill>
        <p:spPr>
          <a:xfrm>
            <a:off x="6208516" y="895069"/>
            <a:ext cx="2935484" cy="1613370"/>
          </a:xfrm>
          <a:prstGeom prst="rect">
            <a:avLst/>
          </a:prstGeom>
        </p:spPr>
      </p:pic>
      <p:sp>
        <p:nvSpPr>
          <p:cNvPr id="46" name="Flecha derecha 45"/>
          <p:cNvSpPr/>
          <p:nvPr/>
        </p:nvSpPr>
        <p:spPr>
          <a:xfrm>
            <a:off x="6326344" y="4361897"/>
            <a:ext cx="368415" cy="38408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245880" y="976941"/>
            <a:ext cx="1776498" cy="7347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Cambria" panose="02040503050406030204" pitchFamily="18" charset="0"/>
                <a:ea typeface="Cambria" panose="02040503050406030204" pitchFamily="18" charset="0"/>
              </a:rPr>
              <a:t>Santa Cruz usa la </a:t>
            </a:r>
            <a:r>
              <a:rPr lang="es-ES" sz="1200" b="1" dirty="0">
                <a:solidFill>
                  <a:schemeClr val="tx1"/>
                </a:solidFill>
                <a:latin typeface="Cambria" panose="02040503050406030204" pitchFamily="18" charset="0"/>
                <a:ea typeface="Cambria" panose="02040503050406030204" pitchFamily="18" charset="0"/>
              </a:rPr>
              <a:t>agricultura de precisión</a:t>
            </a:r>
          </a:p>
          <a:p>
            <a:pPr algn="ctr"/>
            <a:endParaRPr lang="es-ES" sz="1200" dirty="0">
              <a:solidFill>
                <a:schemeClr val="tx1"/>
              </a:solidFill>
              <a:latin typeface="Cambria" panose="02040503050406030204" pitchFamily="18" charset="0"/>
              <a:ea typeface="Cambria" panose="02040503050406030204" pitchFamily="18" charset="0"/>
            </a:endParaRPr>
          </a:p>
        </p:txBody>
      </p:sp>
      <p:sp>
        <p:nvSpPr>
          <p:cNvPr id="25" name="Text 3"/>
          <p:cNvSpPr/>
          <p:nvPr/>
        </p:nvSpPr>
        <p:spPr>
          <a:xfrm>
            <a:off x="3301007" y="1157926"/>
            <a:ext cx="1181324" cy="1073924"/>
          </a:xfrm>
          <a:prstGeom prst="rect">
            <a:avLst/>
          </a:prstGeom>
          <a:noFill/>
          <a:ln/>
        </p:spPr>
        <p:txBody>
          <a:bodyPr wrap="square" lIns="0" tIns="0" rIns="0" bIns="0" rtlCol="0" anchor="t">
            <a:noAutofit/>
          </a:bodyPr>
          <a:lstStyle/>
          <a:p>
            <a:pPr algn="ctr"/>
            <a:r>
              <a:rPr lang="es-ES" sz="1200" dirty="0">
                <a:latin typeface="Cambria" panose="02040503050406030204" pitchFamily="18" charset="0"/>
                <a:ea typeface="Cambria" panose="02040503050406030204" pitchFamily="18" charset="0"/>
              </a:rPr>
              <a:t>Ideal para producción de soja, caña de azúcar, arroz, y girasol.</a:t>
            </a:r>
          </a:p>
        </p:txBody>
      </p:sp>
      <p:sp>
        <p:nvSpPr>
          <p:cNvPr id="6" name="Rectangle 2"/>
          <p:cNvSpPr>
            <a:spLocks noChangeArrowheads="1"/>
          </p:cNvSpPr>
          <p:nvPr/>
        </p:nvSpPr>
        <p:spPr bwMode="auto">
          <a:xfrm>
            <a:off x="197186" y="2550960"/>
            <a:ext cx="734508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La Paz, Cochabamba, Oruro y Potosí: Producción en crecimiento, tecnología aún por potenciar.</a:t>
            </a:r>
          </a:p>
        </p:txBody>
      </p:sp>
      <p:sp>
        <p:nvSpPr>
          <p:cNvPr id="11" name="Rectángulo 10"/>
          <p:cNvSpPr/>
          <p:nvPr/>
        </p:nvSpPr>
        <p:spPr>
          <a:xfrm>
            <a:off x="1686917" y="2978953"/>
            <a:ext cx="3086807" cy="646331"/>
          </a:xfrm>
          <a:prstGeom prst="rect">
            <a:avLst/>
          </a:prstGeom>
        </p:spPr>
        <p:txBody>
          <a:bodyPr wrap="square">
            <a:spAutoFit/>
          </a:bodyPr>
          <a:lstStyle/>
          <a:p>
            <a:r>
              <a:rPr lang="es-ES" sz="1200" dirty="0">
                <a:solidFill>
                  <a:srgbClr val="050505"/>
                </a:solidFill>
                <a:latin typeface="Cambria" panose="02040503050406030204" pitchFamily="18" charset="0"/>
                <a:ea typeface="Cambria" panose="02040503050406030204" pitchFamily="18" charset="0"/>
              </a:rPr>
              <a:t>El </a:t>
            </a:r>
            <a:r>
              <a:rPr lang="es-ES" sz="1200" dirty="0">
                <a:latin typeface="Cambria" panose="02040503050406030204" pitchFamily="18" charset="0"/>
                <a:ea typeface="Cambria" panose="02040503050406030204" pitchFamily="18" charset="0"/>
              </a:rPr>
              <a:t>Ministerio de Desarrollo Rural y Tierras</a:t>
            </a:r>
            <a:r>
              <a:rPr lang="es-ES" sz="1200" dirty="0">
                <a:solidFill>
                  <a:srgbClr val="050505"/>
                </a:solidFill>
                <a:latin typeface="Cambria" panose="02040503050406030204" pitchFamily="18" charset="0"/>
                <a:ea typeface="Cambria" panose="02040503050406030204" pitchFamily="18" charset="0"/>
              </a:rPr>
              <a:t> implementa fumigación con drones en cultivos de quinua, </a:t>
            </a:r>
            <a:r>
              <a:rPr lang="es-ES" sz="1200" dirty="0" smtClean="0">
                <a:solidFill>
                  <a:srgbClr val="050505"/>
                </a:solidFill>
                <a:latin typeface="Cambria" panose="02040503050406030204" pitchFamily="18" charset="0"/>
                <a:ea typeface="Cambria" panose="02040503050406030204" pitchFamily="18" charset="0"/>
              </a:rPr>
              <a:t>2025.</a:t>
            </a:r>
            <a:endParaRPr lang="es-ES" sz="1200" dirty="0">
              <a:latin typeface="Cambria" panose="02040503050406030204" pitchFamily="18" charset="0"/>
              <a:ea typeface="Cambria" panose="02040503050406030204" pitchFamily="18" charset="0"/>
            </a:endParaRPr>
          </a:p>
        </p:txBody>
      </p:sp>
      <p:sp>
        <p:nvSpPr>
          <p:cNvPr id="42" name="Rectángulo 41"/>
          <p:cNvSpPr/>
          <p:nvPr/>
        </p:nvSpPr>
        <p:spPr>
          <a:xfrm>
            <a:off x="806652" y="3151481"/>
            <a:ext cx="654953" cy="276999"/>
          </a:xfrm>
          <a:prstGeom prst="rect">
            <a:avLst/>
          </a:prstGeom>
        </p:spPr>
        <p:txBody>
          <a:bodyPr wrap="square">
            <a:spAutoFit/>
          </a:bodyPr>
          <a:lstStyle/>
          <a:p>
            <a:r>
              <a:rPr lang="es-ES" sz="1200" dirty="0">
                <a:solidFill>
                  <a:srgbClr val="050505"/>
                </a:solidFill>
                <a:latin typeface="Cambria" panose="02040503050406030204" pitchFamily="18" charset="0"/>
                <a:ea typeface="Cambria" panose="02040503050406030204" pitchFamily="18" charset="0"/>
              </a:rPr>
              <a:t>La Paz</a:t>
            </a:r>
            <a:endParaRPr lang="es-ES" sz="1200" dirty="0">
              <a:latin typeface="Cambria" panose="02040503050406030204" pitchFamily="18" charset="0"/>
              <a:ea typeface="Cambria" panose="02040503050406030204" pitchFamily="18" charset="0"/>
            </a:endParaRPr>
          </a:p>
        </p:txBody>
      </p:sp>
      <p:sp>
        <p:nvSpPr>
          <p:cNvPr id="12" name="Rectángulo 11"/>
          <p:cNvSpPr/>
          <p:nvPr/>
        </p:nvSpPr>
        <p:spPr>
          <a:xfrm>
            <a:off x="5580891" y="2966815"/>
            <a:ext cx="3563109" cy="646331"/>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No se regalan los drones a los </a:t>
            </a:r>
            <a:r>
              <a:rPr lang="es-ES" sz="1200" dirty="0" err="1">
                <a:latin typeface="Cambria" panose="02040503050406030204" pitchFamily="18" charset="0"/>
                <a:ea typeface="Cambria" panose="02040503050406030204" pitchFamily="18" charset="0"/>
              </a:rPr>
              <a:t>comunarios</a:t>
            </a:r>
            <a:r>
              <a:rPr lang="es-ES" sz="1200" dirty="0">
                <a:latin typeface="Cambria" panose="02040503050406030204" pitchFamily="18" charset="0"/>
                <a:ea typeface="Cambria" panose="02040503050406030204" pitchFamily="18" charset="0"/>
              </a:rPr>
              <a:t>; ingenieros del Estado llevan el equipo para hacer asistencias técnicas de </a:t>
            </a:r>
            <a:r>
              <a:rPr lang="es-ES" sz="1200" dirty="0" smtClean="0">
                <a:latin typeface="Cambria" panose="02040503050406030204" pitchFamily="18" charset="0"/>
                <a:ea typeface="Cambria" panose="02040503050406030204" pitchFamily="18" charset="0"/>
              </a:rPr>
              <a:t>precisión.</a:t>
            </a:r>
            <a:endParaRPr lang="es-ES" sz="1200" dirty="0">
              <a:latin typeface="Cambria" panose="02040503050406030204" pitchFamily="18" charset="0"/>
              <a:ea typeface="Cambria" panose="02040503050406030204" pitchFamily="18" charset="0"/>
            </a:endParaRPr>
          </a:p>
        </p:txBody>
      </p:sp>
      <p:pic>
        <p:nvPicPr>
          <p:cNvPr id="4102" name="Picture 6" descr="Icono De Trabajador Técnico. Símbolo De Ingeniero. Administrador De  Proyectos Ilustración del Vector - Ilustración de trabajador, ingeniero:  33338749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22103" y="2920092"/>
            <a:ext cx="505356" cy="725392"/>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Conector recto 13"/>
          <p:cNvCxnSpPr/>
          <p:nvPr/>
        </p:nvCxnSpPr>
        <p:spPr>
          <a:xfrm>
            <a:off x="1669042" y="3074875"/>
            <a:ext cx="0" cy="454486"/>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43" name="Rectángulo 42"/>
          <p:cNvSpPr/>
          <p:nvPr/>
        </p:nvSpPr>
        <p:spPr>
          <a:xfrm>
            <a:off x="471193" y="3841422"/>
            <a:ext cx="1215724" cy="276999"/>
          </a:xfrm>
          <a:prstGeom prst="rect">
            <a:avLst/>
          </a:prstGeom>
        </p:spPr>
        <p:txBody>
          <a:bodyPr wrap="square">
            <a:spAutoFit/>
          </a:bodyPr>
          <a:lstStyle/>
          <a:p>
            <a:r>
              <a:rPr lang="es-BO" sz="1200" dirty="0">
                <a:solidFill>
                  <a:srgbClr val="050505"/>
                </a:solidFill>
                <a:latin typeface="Cambria" panose="02040503050406030204" pitchFamily="18" charset="0"/>
                <a:ea typeface="Cambria" panose="02040503050406030204" pitchFamily="18" charset="0"/>
              </a:rPr>
              <a:t>Oruro y Potosí</a:t>
            </a:r>
            <a:endParaRPr lang="es-ES" sz="1200" dirty="0">
              <a:latin typeface="Cambria" panose="02040503050406030204" pitchFamily="18" charset="0"/>
              <a:ea typeface="Cambria" panose="02040503050406030204" pitchFamily="18" charset="0"/>
            </a:endParaRPr>
          </a:p>
        </p:txBody>
      </p:sp>
      <p:cxnSp>
        <p:nvCxnSpPr>
          <p:cNvPr id="44" name="Conector recto 43"/>
          <p:cNvCxnSpPr/>
          <p:nvPr/>
        </p:nvCxnSpPr>
        <p:spPr>
          <a:xfrm>
            <a:off x="1667351" y="3724700"/>
            <a:ext cx="0" cy="454486"/>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49" name="Rectángulo 48"/>
          <p:cNvSpPr/>
          <p:nvPr/>
        </p:nvSpPr>
        <p:spPr>
          <a:xfrm>
            <a:off x="1667350" y="3969005"/>
            <a:ext cx="4808400" cy="276999"/>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 - El gobiernos crea plantas procesadores de quinua,  </a:t>
            </a:r>
            <a:r>
              <a:rPr lang="es-ES" sz="1200" dirty="0" smtClean="0">
                <a:latin typeface="Cambria" panose="02040503050406030204" pitchFamily="18" charset="0"/>
                <a:ea typeface="Cambria" panose="02040503050406030204" pitchFamily="18" charset="0"/>
              </a:rPr>
              <a:t>2025. </a:t>
            </a:r>
            <a:endParaRPr lang="es-ES" sz="1200" dirty="0">
              <a:latin typeface="Cambria" panose="02040503050406030204" pitchFamily="18" charset="0"/>
              <a:ea typeface="Cambria" panose="02040503050406030204" pitchFamily="18" charset="0"/>
            </a:endParaRPr>
          </a:p>
        </p:txBody>
      </p:sp>
      <p:sp>
        <p:nvSpPr>
          <p:cNvPr id="50" name="Rectángulo 49"/>
          <p:cNvSpPr/>
          <p:nvPr/>
        </p:nvSpPr>
        <p:spPr>
          <a:xfrm>
            <a:off x="1630128" y="4417000"/>
            <a:ext cx="4882843" cy="276999"/>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 - El </a:t>
            </a:r>
            <a:r>
              <a:rPr lang="es-ES" sz="1200" dirty="0" smtClean="0">
                <a:latin typeface="Cambria" panose="02040503050406030204" pitchFamily="18" charset="0"/>
                <a:ea typeface="Cambria" panose="02040503050406030204" pitchFamily="18" charset="0"/>
              </a:rPr>
              <a:t>gobiernos instaló </a:t>
            </a:r>
            <a:r>
              <a:rPr lang="es-ES" sz="1200" dirty="0">
                <a:latin typeface="Cambria" panose="02040503050406030204" pitchFamily="18" charset="0"/>
                <a:ea typeface="Cambria" panose="02040503050406030204" pitchFamily="18" charset="0"/>
              </a:rPr>
              <a:t>17 plantas para el procesamiento </a:t>
            </a:r>
            <a:r>
              <a:rPr lang="es-ES" sz="1200" dirty="0" smtClean="0">
                <a:latin typeface="Cambria" panose="02040503050406030204" pitchFamily="18" charset="0"/>
                <a:ea typeface="Cambria" panose="02040503050406030204" pitchFamily="18" charset="0"/>
              </a:rPr>
              <a:t>de alimentos. </a:t>
            </a:r>
            <a:endParaRPr lang="es-ES" sz="1200" dirty="0">
              <a:latin typeface="Cambria" panose="02040503050406030204" pitchFamily="18" charset="0"/>
              <a:ea typeface="Cambria" panose="02040503050406030204" pitchFamily="18" charset="0"/>
            </a:endParaRPr>
          </a:p>
        </p:txBody>
      </p:sp>
      <p:sp>
        <p:nvSpPr>
          <p:cNvPr id="51" name="Rectángulo 50"/>
          <p:cNvSpPr/>
          <p:nvPr/>
        </p:nvSpPr>
        <p:spPr>
          <a:xfrm>
            <a:off x="6694759" y="4405081"/>
            <a:ext cx="2519903" cy="276999"/>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25 millones de dólares en inversión</a:t>
            </a:r>
          </a:p>
        </p:txBody>
      </p:sp>
      <p:sp>
        <p:nvSpPr>
          <p:cNvPr id="52" name="Rectángulo 51"/>
          <p:cNvSpPr/>
          <p:nvPr/>
        </p:nvSpPr>
        <p:spPr>
          <a:xfrm>
            <a:off x="471193" y="4362487"/>
            <a:ext cx="1215724" cy="276999"/>
          </a:xfrm>
          <a:prstGeom prst="rect">
            <a:avLst/>
          </a:prstGeom>
        </p:spPr>
        <p:txBody>
          <a:bodyPr wrap="square">
            <a:spAutoFit/>
          </a:bodyPr>
          <a:lstStyle/>
          <a:p>
            <a:r>
              <a:rPr lang="es-BO" sz="1200" dirty="0">
                <a:solidFill>
                  <a:srgbClr val="050505"/>
                </a:solidFill>
                <a:latin typeface="Cambria" panose="02040503050406030204" pitchFamily="18" charset="0"/>
                <a:ea typeface="Cambria" panose="02040503050406030204" pitchFamily="18" charset="0"/>
              </a:rPr>
              <a:t>Cochabamba </a:t>
            </a:r>
            <a:endParaRPr lang="es-ES" sz="1200" dirty="0">
              <a:latin typeface="Cambria" panose="02040503050406030204" pitchFamily="18" charset="0"/>
              <a:ea typeface="Cambria" panose="02040503050406030204" pitchFamily="18" charset="0"/>
            </a:endParaRPr>
          </a:p>
        </p:txBody>
      </p:sp>
      <p:cxnSp>
        <p:nvCxnSpPr>
          <p:cNvPr id="53" name="Conector recto 52"/>
          <p:cNvCxnSpPr/>
          <p:nvPr/>
        </p:nvCxnSpPr>
        <p:spPr>
          <a:xfrm>
            <a:off x="1675369" y="4375743"/>
            <a:ext cx="0" cy="335676"/>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pic>
        <p:nvPicPr>
          <p:cNvPr id="19" name="Imagen 18"/>
          <p:cNvPicPr>
            <a:picLocks noChangeAspect="1"/>
          </p:cNvPicPr>
          <p:nvPr/>
        </p:nvPicPr>
        <p:blipFill rotWithShape="1">
          <a:blip r:embed="rId7"/>
          <a:srcRect t="14077" b="15325"/>
          <a:stretch/>
        </p:blipFill>
        <p:spPr>
          <a:xfrm>
            <a:off x="6992512" y="3645484"/>
            <a:ext cx="1151099" cy="812651"/>
          </a:xfrm>
          <a:prstGeom prst="rect">
            <a:avLst/>
          </a:prstGeom>
        </p:spPr>
      </p:pic>
    </p:spTree>
    <p:extLst>
      <p:ext uri="{BB962C8B-B14F-4D97-AF65-F5344CB8AC3E}">
        <p14:creationId xmlns:p14="http://schemas.microsoft.com/office/powerpoint/2010/main" val="232372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2968668" y="178895"/>
            <a:ext cx="3206663"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¿Cómo podría ayudar la IA?</a:t>
            </a:r>
            <a:endParaRPr lang="es-ES"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19" name="Rectangle 2"/>
          <p:cNvSpPr>
            <a:spLocks noChangeArrowheads="1"/>
          </p:cNvSpPr>
          <p:nvPr/>
        </p:nvSpPr>
        <p:spPr bwMode="auto">
          <a:xfrm>
            <a:off x="135158" y="688873"/>
            <a:ext cx="718812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s-ES" sz="1400" dirty="0">
                <a:latin typeface="Cambria" panose="02040503050406030204" pitchFamily="18" charset="0"/>
                <a:ea typeface="Cambria" panose="02040503050406030204" pitchFamily="18" charset="0"/>
              </a:rPr>
              <a:t>Experiencias internacionales: IA y tecnologías para una agricultura más segura y productiva</a:t>
            </a:r>
            <a:endParaRPr kumimoji="0" lang="es-ES" altLang="es-ES" sz="1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p:txBody>
      </p:sp>
      <p:sp>
        <p:nvSpPr>
          <p:cNvPr id="2" name="Rectángulo 1"/>
          <p:cNvSpPr/>
          <p:nvPr/>
        </p:nvSpPr>
        <p:spPr>
          <a:xfrm>
            <a:off x="380249" y="1596400"/>
            <a:ext cx="956672" cy="276999"/>
          </a:xfrm>
          <a:prstGeom prst="rect">
            <a:avLst/>
          </a:prstGeom>
        </p:spPr>
        <p:txBody>
          <a:bodyPr wrap="none">
            <a:spAutoFit/>
          </a:bodyPr>
          <a:lstStyle/>
          <a:p>
            <a:r>
              <a:rPr lang="es-ES" sz="1200" dirty="0">
                <a:latin typeface="Cambria" panose="02040503050406030204" pitchFamily="18" charset="0"/>
                <a:ea typeface="Cambria" panose="02040503050406030204" pitchFamily="18" charset="0"/>
              </a:rPr>
              <a:t>Drones + IA</a:t>
            </a:r>
          </a:p>
        </p:txBody>
      </p:sp>
      <p:graphicFrame>
        <p:nvGraphicFramePr>
          <p:cNvPr id="6" name="Tabla 5"/>
          <p:cNvGraphicFramePr>
            <a:graphicFrameLocks noGrp="1"/>
          </p:cNvGraphicFramePr>
          <p:nvPr>
            <p:extLst>
              <p:ext uri="{D42A27DB-BD31-4B8C-83A1-F6EECF244321}">
                <p14:modId xmlns:p14="http://schemas.microsoft.com/office/powerpoint/2010/main" val="3341110078"/>
              </p:ext>
            </p:extLst>
          </p:nvPr>
        </p:nvGraphicFramePr>
        <p:xfrm>
          <a:off x="1494813" y="1278800"/>
          <a:ext cx="2587578" cy="822960"/>
        </p:xfrm>
        <a:graphic>
          <a:graphicData uri="http://schemas.openxmlformats.org/drawingml/2006/table">
            <a:tbl>
              <a:tblPr/>
              <a:tblGrid>
                <a:gridCol w="2587578">
                  <a:extLst>
                    <a:ext uri="{9D8B030D-6E8A-4147-A177-3AD203B41FA5}">
                      <a16:colId xmlns:a16="http://schemas.microsoft.com/office/drawing/2014/main" val="2505815118"/>
                    </a:ext>
                  </a:extLst>
                </a:gridCol>
              </a:tblGrid>
              <a:tr h="0">
                <a:tc>
                  <a:txBody>
                    <a:bodyPr/>
                    <a:lstStyle/>
                    <a:p>
                      <a:r>
                        <a:rPr lang="es-ES" sz="1200" dirty="0">
                          <a:latin typeface="Cambria" panose="02040503050406030204" pitchFamily="18" charset="0"/>
                          <a:ea typeface="Cambria" panose="02040503050406030204" pitchFamily="18" charset="0"/>
                        </a:rPr>
                        <a:t>Monitorean cultivos mediante imágenes aéreas procesadas con IA para detectar y combatir plagas, enfermedades y estrés hídrico.</a:t>
                      </a:r>
                    </a:p>
                  </a:txBody>
                  <a:tcPr anchor="ctr">
                    <a:lnL>
                      <a:noFill/>
                    </a:lnL>
                    <a:lnR>
                      <a:noFill/>
                    </a:lnR>
                    <a:lnT>
                      <a:noFill/>
                    </a:lnT>
                    <a:lnB>
                      <a:noFill/>
                    </a:lnB>
                  </a:tcPr>
                </a:tc>
                <a:extLst>
                  <a:ext uri="{0D108BD9-81ED-4DB2-BD59-A6C34878D82A}">
                    <a16:rowId xmlns:a16="http://schemas.microsoft.com/office/drawing/2014/main" val="399957154"/>
                  </a:ext>
                </a:extLst>
              </a:tr>
            </a:tbl>
          </a:graphicData>
        </a:graphic>
      </p:graphicFrame>
      <p:sp>
        <p:nvSpPr>
          <p:cNvPr id="7" name="Rectángulo 6"/>
          <p:cNvSpPr/>
          <p:nvPr/>
        </p:nvSpPr>
        <p:spPr>
          <a:xfrm>
            <a:off x="61871" y="2790440"/>
            <a:ext cx="1328569" cy="276999"/>
          </a:xfrm>
          <a:prstGeom prst="rect">
            <a:avLst/>
          </a:prstGeom>
        </p:spPr>
        <p:txBody>
          <a:bodyPr wrap="none">
            <a:spAutoFit/>
          </a:bodyPr>
          <a:lstStyle/>
          <a:p>
            <a:r>
              <a:rPr lang="es-ES" sz="1200" dirty="0">
                <a:latin typeface="Cambria" panose="02040503050406030204" pitchFamily="18" charset="0"/>
                <a:ea typeface="Cambria" panose="02040503050406030204" pitchFamily="18" charset="0"/>
              </a:rPr>
              <a:t>Sensores </a:t>
            </a:r>
            <a:r>
              <a:rPr lang="es-ES" sz="1200" dirty="0" err="1">
                <a:latin typeface="Cambria" panose="02040503050406030204" pitchFamily="18" charset="0"/>
                <a:ea typeface="Cambria" panose="02040503050406030204" pitchFamily="18" charset="0"/>
              </a:rPr>
              <a:t>IoT</a:t>
            </a:r>
            <a:r>
              <a:rPr lang="es-ES" sz="1200" dirty="0">
                <a:latin typeface="Cambria" panose="02040503050406030204" pitchFamily="18" charset="0"/>
                <a:ea typeface="Cambria" panose="02040503050406030204" pitchFamily="18" charset="0"/>
              </a:rPr>
              <a:t> + IA</a:t>
            </a:r>
          </a:p>
        </p:txBody>
      </p:sp>
      <p:sp>
        <p:nvSpPr>
          <p:cNvPr id="11" name="Rectángulo 10"/>
          <p:cNvSpPr/>
          <p:nvPr/>
        </p:nvSpPr>
        <p:spPr>
          <a:xfrm>
            <a:off x="66054" y="3944188"/>
            <a:ext cx="1337226" cy="276999"/>
          </a:xfrm>
          <a:prstGeom prst="rect">
            <a:avLst/>
          </a:prstGeom>
        </p:spPr>
        <p:txBody>
          <a:bodyPr wrap="none">
            <a:spAutoFit/>
          </a:bodyPr>
          <a:lstStyle/>
          <a:p>
            <a:r>
              <a:rPr lang="es-ES" sz="1200" dirty="0">
                <a:latin typeface="Cambria" panose="02040503050406030204" pitchFamily="18" charset="0"/>
                <a:ea typeface="Cambria" panose="02040503050406030204" pitchFamily="18" charset="0"/>
              </a:rPr>
              <a:t>Gemelos digitales</a:t>
            </a:r>
          </a:p>
        </p:txBody>
      </p:sp>
      <p:sp>
        <p:nvSpPr>
          <p:cNvPr id="26" name="Rectángulo 25"/>
          <p:cNvSpPr/>
          <p:nvPr/>
        </p:nvSpPr>
        <p:spPr>
          <a:xfrm>
            <a:off x="7615255" y="3851854"/>
            <a:ext cx="1447333" cy="461665"/>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Anticipación y gestión de </a:t>
            </a:r>
            <a:r>
              <a:rPr lang="es-ES" sz="1200" dirty="0" smtClean="0">
                <a:latin typeface="Cambria" panose="02040503050406030204" pitchFamily="18" charset="0"/>
                <a:ea typeface="Cambria" panose="02040503050406030204" pitchFamily="18" charset="0"/>
              </a:rPr>
              <a:t>riesgos.</a:t>
            </a:r>
            <a:endParaRPr lang="es-ES" sz="1200" dirty="0">
              <a:latin typeface="Cambria" panose="02040503050406030204" pitchFamily="18" charset="0"/>
              <a:ea typeface="Cambria" panose="02040503050406030204" pitchFamily="18" charset="0"/>
            </a:endParaRPr>
          </a:p>
        </p:txBody>
      </p:sp>
      <p:sp>
        <p:nvSpPr>
          <p:cNvPr id="28" name="Rectángulo 27"/>
          <p:cNvSpPr/>
          <p:nvPr/>
        </p:nvSpPr>
        <p:spPr>
          <a:xfrm>
            <a:off x="1505365" y="2523565"/>
            <a:ext cx="2440417" cy="830997"/>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Sensores conectados recopilan datos de humedad, clima y suelo; la IA genera alertas y recomendaciones en tiempo real.</a:t>
            </a:r>
          </a:p>
        </p:txBody>
      </p:sp>
      <p:sp>
        <p:nvSpPr>
          <p:cNvPr id="29" name="Rectángulo 28"/>
          <p:cNvSpPr/>
          <p:nvPr/>
        </p:nvSpPr>
        <p:spPr>
          <a:xfrm>
            <a:off x="1505365" y="3743443"/>
            <a:ext cx="2620299" cy="830997"/>
          </a:xfrm>
          <a:prstGeom prst="rect">
            <a:avLst/>
          </a:prstGeom>
        </p:spPr>
        <p:txBody>
          <a:bodyPr wrap="square">
            <a:spAutoFit/>
          </a:bodyPr>
          <a:lstStyle/>
          <a:p>
            <a:r>
              <a:rPr lang="es-ES" sz="1200" dirty="0" smtClean="0">
                <a:latin typeface="Cambria" panose="02040503050406030204" pitchFamily="18" charset="0"/>
                <a:ea typeface="Cambria" panose="02040503050406030204" pitchFamily="18" charset="0"/>
              </a:rPr>
              <a:t>Réplicas virtuales que integran datos de sensores, drones, satélites e IA para simular escenarios productivos y climáticos.</a:t>
            </a:r>
            <a:endParaRPr lang="es-ES" sz="1200" dirty="0">
              <a:latin typeface="Cambria" panose="02040503050406030204" pitchFamily="18" charset="0"/>
              <a:ea typeface="Cambria" panose="02040503050406030204" pitchFamily="18" charset="0"/>
            </a:endParaRPr>
          </a:p>
        </p:txBody>
      </p:sp>
      <p:sp>
        <p:nvSpPr>
          <p:cNvPr id="30" name="Rectángulo 29"/>
          <p:cNvSpPr/>
          <p:nvPr/>
        </p:nvSpPr>
        <p:spPr>
          <a:xfrm>
            <a:off x="5303101" y="3725846"/>
            <a:ext cx="2360951" cy="646331"/>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Proyectos:</a:t>
            </a:r>
          </a:p>
          <a:p>
            <a:r>
              <a:rPr lang="es-BO" sz="1200" dirty="0">
                <a:latin typeface="Cambria" panose="02040503050406030204" pitchFamily="18" charset="0"/>
                <a:ea typeface="Cambria" panose="02040503050406030204" pitchFamily="18" charset="0"/>
              </a:rPr>
              <a:t>- </a:t>
            </a:r>
            <a:r>
              <a:rPr lang="es-ES" sz="1200" dirty="0">
                <a:latin typeface="Cambria" panose="02040503050406030204" pitchFamily="18" charset="0"/>
                <a:ea typeface="Cambria" panose="02040503050406030204" pitchFamily="18" charset="0"/>
              </a:rPr>
              <a:t>SaveCrops4EU (En ejecución</a:t>
            </a:r>
            <a:r>
              <a:rPr lang="es-ES" sz="1200" dirty="0" smtClean="0">
                <a:latin typeface="Cambria" panose="02040503050406030204" pitchFamily="18" charset="0"/>
                <a:ea typeface="Cambria" panose="02040503050406030204" pitchFamily="18" charset="0"/>
              </a:rPr>
              <a:t>).</a:t>
            </a:r>
            <a:endParaRPr lang="es-ES" sz="1200" dirty="0">
              <a:latin typeface="Cambria" panose="02040503050406030204" pitchFamily="18" charset="0"/>
              <a:ea typeface="Cambria" panose="02040503050406030204" pitchFamily="18" charset="0"/>
            </a:endParaRPr>
          </a:p>
          <a:p>
            <a:r>
              <a:rPr lang="es-BO" sz="1200" dirty="0">
                <a:latin typeface="Cambria" panose="02040503050406030204" pitchFamily="18" charset="0"/>
                <a:ea typeface="Cambria" panose="02040503050406030204" pitchFamily="18" charset="0"/>
              </a:rPr>
              <a:t>- </a:t>
            </a:r>
            <a:r>
              <a:rPr lang="es-ES" sz="1200" dirty="0">
                <a:latin typeface="Cambria" panose="02040503050406030204" pitchFamily="18" charset="0"/>
                <a:ea typeface="Cambria" panose="02040503050406030204" pitchFamily="18" charset="0"/>
              </a:rPr>
              <a:t>BBTWINS (2021 – 2025</a:t>
            </a:r>
            <a:r>
              <a:rPr lang="es-ES" sz="1200" dirty="0" smtClean="0">
                <a:latin typeface="Cambria" panose="02040503050406030204" pitchFamily="18" charset="0"/>
                <a:ea typeface="Cambria" panose="02040503050406030204" pitchFamily="18" charset="0"/>
              </a:rPr>
              <a:t>).</a:t>
            </a:r>
            <a:endParaRPr lang="es-ES" sz="1200" dirty="0">
              <a:latin typeface="Cambria" panose="02040503050406030204" pitchFamily="18" charset="0"/>
              <a:ea typeface="Cambria" panose="02040503050406030204" pitchFamily="18" charset="0"/>
            </a:endParaRPr>
          </a:p>
        </p:txBody>
      </p:sp>
      <p:pic>
        <p:nvPicPr>
          <p:cNvPr id="7170" name="Picture 2" descr="Gemelo digital - Iconos gratis de industria"/>
          <p:cNvPicPr>
            <a:picLocks noChangeAspect="1" noChangeArrowheads="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artisticCement/>
                    </a14:imgEffect>
                  </a14:imgLayer>
                </a14:imgProps>
              </a:ext>
              <a:ext uri="{28A0092B-C50C-407E-A947-70E740481C1C}">
                <a14:useLocalDpi xmlns:a14="http://schemas.microsoft.com/office/drawing/2010/main" val="0"/>
              </a:ext>
            </a:extLst>
          </a:blip>
          <a:srcRect/>
          <a:stretch>
            <a:fillRect/>
          </a:stretch>
        </p:blipFill>
        <p:spPr bwMode="auto">
          <a:xfrm>
            <a:off x="4226944" y="3599880"/>
            <a:ext cx="879743" cy="879743"/>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Conector recto 32"/>
          <p:cNvCxnSpPr/>
          <p:nvPr/>
        </p:nvCxnSpPr>
        <p:spPr>
          <a:xfrm>
            <a:off x="1454322" y="3730815"/>
            <a:ext cx="1" cy="796225"/>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42" name="Flecha derecha 41"/>
          <p:cNvSpPr/>
          <p:nvPr/>
        </p:nvSpPr>
        <p:spPr>
          <a:xfrm>
            <a:off x="7458958" y="4027366"/>
            <a:ext cx="126309" cy="20312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74" name="Picture 6" descr="Ilustración De Silueta De Vector De Drone En Blanco Y Negro PNG ,dibujos  Vector De Dron, Zumbido, Silueta Vectorial De Drones PNG Imagen para  Descarga Gratuita | Pngtre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23394" y="1273264"/>
            <a:ext cx="1096309" cy="82223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Iconos De Sensores PNG, Dibujos, Vectores Para Descarga Gratuita - Pngtre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38081" y="2466799"/>
            <a:ext cx="806035" cy="806035"/>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Conector recto 45"/>
          <p:cNvCxnSpPr/>
          <p:nvPr/>
        </p:nvCxnSpPr>
        <p:spPr>
          <a:xfrm>
            <a:off x="1453297" y="1328466"/>
            <a:ext cx="1" cy="796225"/>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41" name="Rectángulo 40"/>
          <p:cNvSpPr/>
          <p:nvPr/>
        </p:nvSpPr>
        <p:spPr>
          <a:xfrm>
            <a:off x="5266100" y="1087801"/>
            <a:ext cx="2256012" cy="1200329"/>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Proyectos:</a:t>
            </a:r>
          </a:p>
          <a:p>
            <a:r>
              <a:rPr lang="es-ES" sz="1200" dirty="0" err="1">
                <a:latin typeface="Cambria" panose="02040503050406030204" pitchFamily="18" charset="0"/>
                <a:ea typeface="Cambria" panose="02040503050406030204" pitchFamily="18" charset="0"/>
              </a:rPr>
              <a:t>Loraontech</a:t>
            </a:r>
            <a:r>
              <a:rPr lang="es-ES" sz="1200" dirty="0">
                <a:latin typeface="Cambria" panose="02040503050406030204" pitchFamily="18" charset="0"/>
                <a:ea typeface="Cambria" panose="02040503050406030204" pitchFamily="18" charset="0"/>
              </a:rPr>
              <a:t> (País Vasco, España). </a:t>
            </a:r>
          </a:p>
          <a:p>
            <a:pPr>
              <a:buFont typeface="Arial" panose="020B0604020202020204" pitchFamily="34" charset="0"/>
              <a:buChar char="•"/>
            </a:pPr>
            <a:r>
              <a:rPr lang="es-ES" sz="1200" dirty="0">
                <a:latin typeface="Cambria" panose="02040503050406030204" pitchFamily="18" charset="0"/>
                <a:ea typeface="Cambria" panose="02040503050406030204" pitchFamily="18" charset="0"/>
              </a:rPr>
              <a:t>Agricultura 4.0 en Euskadi. </a:t>
            </a:r>
          </a:p>
          <a:p>
            <a:pPr>
              <a:buFont typeface="Arial" panose="020B0604020202020204" pitchFamily="34" charset="0"/>
              <a:buChar char="•"/>
            </a:pPr>
            <a:r>
              <a:rPr lang="es-ES" sz="1200" dirty="0">
                <a:latin typeface="Cambria" panose="02040503050406030204" pitchFamily="18" charset="0"/>
                <a:ea typeface="Cambria" panose="02040503050406030204" pitchFamily="18" charset="0"/>
              </a:rPr>
              <a:t>Agricultura de precisión (EE.UU., Australia y UE).</a:t>
            </a:r>
          </a:p>
        </p:txBody>
      </p:sp>
      <p:sp>
        <p:nvSpPr>
          <p:cNvPr id="43" name="Rectángulo 42"/>
          <p:cNvSpPr/>
          <p:nvPr/>
        </p:nvSpPr>
        <p:spPr>
          <a:xfrm>
            <a:off x="7568509" y="1227067"/>
            <a:ext cx="1575489" cy="830997"/>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Menor exposición a agroquímicos a las personas y recorridos en campo.</a:t>
            </a:r>
          </a:p>
        </p:txBody>
      </p:sp>
      <p:sp>
        <p:nvSpPr>
          <p:cNvPr id="49" name="Flecha derecha 48"/>
          <p:cNvSpPr/>
          <p:nvPr/>
        </p:nvSpPr>
        <p:spPr>
          <a:xfrm>
            <a:off x="7341435" y="1605774"/>
            <a:ext cx="126309" cy="20312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50" name="Conector recto 49"/>
          <p:cNvCxnSpPr/>
          <p:nvPr/>
        </p:nvCxnSpPr>
        <p:spPr>
          <a:xfrm>
            <a:off x="1453297" y="2529640"/>
            <a:ext cx="1" cy="796225"/>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44" name="Rectángulo 43"/>
          <p:cNvSpPr/>
          <p:nvPr/>
        </p:nvSpPr>
        <p:spPr>
          <a:xfrm>
            <a:off x="5219703" y="2623146"/>
            <a:ext cx="2444349" cy="646331"/>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Proyectos:</a:t>
            </a:r>
          </a:p>
          <a:p>
            <a:r>
              <a:rPr lang="es-ES" sz="1200" dirty="0">
                <a:latin typeface="Cambria" panose="02040503050406030204" pitchFamily="18" charset="0"/>
                <a:ea typeface="Cambria" panose="02040503050406030204" pitchFamily="18" charset="0"/>
              </a:rPr>
              <a:t>- DEMETER (Unión Europea).</a:t>
            </a:r>
          </a:p>
          <a:p>
            <a:r>
              <a:rPr lang="es-ES" sz="1200" dirty="0">
                <a:latin typeface="Cambria" panose="02040503050406030204" pitchFamily="18" charset="0"/>
                <a:ea typeface="Cambria" panose="02040503050406030204" pitchFamily="18" charset="0"/>
              </a:rPr>
              <a:t>- Centro tecnológico </a:t>
            </a:r>
            <a:r>
              <a:rPr lang="es-ES" sz="1200" dirty="0" err="1" smtClean="0">
                <a:latin typeface="Cambria" panose="02040503050406030204" pitchFamily="18" charset="0"/>
                <a:ea typeface="Cambria" panose="02040503050406030204" pitchFamily="18" charset="0"/>
              </a:rPr>
              <a:t>Vicomtech</a:t>
            </a:r>
            <a:r>
              <a:rPr lang="es-ES" sz="1200" dirty="0" smtClean="0">
                <a:latin typeface="Cambria" panose="02040503050406030204" pitchFamily="18" charset="0"/>
                <a:ea typeface="Cambria" panose="02040503050406030204" pitchFamily="18" charset="0"/>
              </a:rPr>
              <a:t>.</a:t>
            </a:r>
            <a:endParaRPr lang="es-ES" sz="1200" dirty="0">
              <a:latin typeface="Cambria" panose="02040503050406030204" pitchFamily="18" charset="0"/>
              <a:ea typeface="Cambria" panose="02040503050406030204" pitchFamily="18" charset="0"/>
            </a:endParaRPr>
          </a:p>
        </p:txBody>
      </p:sp>
      <p:sp>
        <p:nvSpPr>
          <p:cNvPr id="52" name="Flecha derecha 51"/>
          <p:cNvSpPr/>
          <p:nvPr/>
        </p:nvSpPr>
        <p:spPr>
          <a:xfrm>
            <a:off x="7634449" y="2886706"/>
            <a:ext cx="126309" cy="20312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44"/>
          <p:cNvSpPr/>
          <p:nvPr/>
        </p:nvSpPr>
        <p:spPr>
          <a:xfrm>
            <a:off x="7820058" y="2466799"/>
            <a:ext cx="1463014" cy="1015663"/>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Prevención temprana de riesgos y optimización de recursos.</a:t>
            </a:r>
          </a:p>
        </p:txBody>
      </p:sp>
    </p:spTree>
    <p:extLst>
      <p:ext uri="{BB962C8B-B14F-4D97-AF65-F5344CB8AC3E}">
        <p14:creationId xmlns:p14="http://schemas.microsoft.com/office/powerpoint/2010/main" val="388483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753299" y="184777"/>
            <a:ext cx="563740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4000"/>
              </a:lnSpc>
            </a:pPr>
            <a:r>
              <a:rPr lang="es-BO" sz="1400" b="1" dirty="0">
                <a:solidFill>
                  <a:schemeClr val="tx1"/>
                </a:solidFill>
                <a:latin typeface="Cambria" panose="02040503050406030204" pitchFamily="18" charset="0"/>
                <a:ea typeface="Cambria" panose="02040503050406030204" pitchFamily="18" charset="0"/>
                <a:cs typeface="DM Sans Medium" pitchFamily="34" charset="-120"/>
              </a:rPr>
              <a:t>El comercio informal: trabajadores </a:t>
            </a:r>
            <a:r>
              <a:rPr lang="es-BO" sz="1400" b="1" dirty="0" smtClean="0">
                <a:solidFill>
                  <a:schemeClr val="tx1"/>
                </a:solidFill>
                <a:latin typeface="Cambria" panose="02040503050406030204" pitchFamily="18" charset="0"/>
                <a:ea typeface="Cambria" panose="02040503050406030204" pitchFamily="18" charset="0"/>
                <a:cs typeface="DM Sans Medium" pitchFamily="34" charset="-120"/>
              </a:rPr>
              <a:t>con seguro de salud precario</a:t>
            </a:r>
            <a:endParaRPr lang="en-US" sz="1600"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7" name="Rectángulo 26"/>
          <p:cNvSpPr/>
          <p:nvPr/>
        </p:nvSpPr>
        <p:spPr>
          <a:xfrm>
            <a:off x="7390701" y="161377"/>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Marcador de fecha 8">
            <a:extLst>
              <a:ext uri="{FF2B5EF4-FFF2-40B4-BE49-F238E27FC236}">
                <a16:creationId xmlns:a16="http://schemas.microsoft.com/office/drawing/2014/main" id="{57064E74-FF6A-44F5-AC35-627F60C1BC9E}"/>
              </a:ext>
            </a:extLst>
          </p:cNvPr>
          <p:cNvSpPr txBox="1">
            <a:spLocks/>
          </p:cNvSpPr>
          <p:nvPr/>
        </p:nvSpPr>
        <p:spPr>
          <a:xfrm>
            <a:off x="5465503" y="3928581"/>
            <a:ext cx="3278717" cy="365305"/>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Fuente: Elaboración propia a partir de datos del CENSO de población y vivienda de 2024.</a:t>
            </a:r>
          </a:p>
        </p:txBody>
      </p:sp>
      <p:graphicFrame>
        <p:nvGraphicFramePr>
          <p:cNvPr id="18" name="Gráfico 17"/>
          <p:cNvGraphicFramePr>
            <a:graphicFrameLocks/>
          </p:cNvGraphicFramePr>
          <p:nvPr>
            <p:extLst>
              <p:ext uri="{D42A27DB-BD31-4B8C-83A1-F6EECF244321}">
                <p14:modId xmlns:p14="http://schemas.microsoft.com/office/powerpoint/2010/main" val="2913147782"/>
              </p:ext>
            </p:extLst>
          </p:nvPr>
        </p:nvGraphicFramePr>
        <p:xfrm>
          <a:off x="4918888" y="1554242"/>
          <a:ext cx="3825332" cy="2473666"/>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ángulo 18"/>
          <p:cNvSpPr/>
          <p:nvPr/>
        </p:nvSpPr>
        <p:spPr>
          <a:xfrm>
            <a:off x="4841596" y="1009251"/>
            <a:ext cx="3902624" cy="461665"/>
          </a:xfrm>
          <a:prstGeom prst="rect">
            <a:avLst/>
          </a:prstGeom>
        </p:spPr>
        <p:txBody>
          <a:bodyPr wrap="square">
            <a:spAutoFit/>
          </a:bodyPr>
          <a:lstStyle/>
          <a:p>
            <a:pPr algn="ctr"/>
            <a:r>
              <a:rPr lang="es-BO" sz="1200" b="1" dirty="0">
                <a:latin typeface="Cambria" panose="02040503050406030204" pitchFamily="18" charset="0"/>
                <a:ea typeface="Cambria" panose="02040503050406030204" pitchFamily="18" charset="0"/>
              </a:rPr>
              <a:t>Bolivia: </a:t>
            </a:r>
            <a:r>
              <a:rPr lang="es-BO" sz="1200" dirty="0">
                <a:latin typeface="Cambria" panose="02040503050406030204" pitchFamily="18" charset="0"/>
                <a:ea typeface="Cambria" panose="02040503050406030204" pitchFamily="18" charset="0"/>
              </a:rPr>
              <a:t>Número de personas ocupadas en el comercio y reparación de vehículos con 1 o más dificultades</a:t>
            </a:r>
            <a:endParaRPr lang="es-ES" sz="1200" dirty="0">
              <a:latin typeface="Cambria" panose="02040503050406030204" pitchFamily="18" charset="0"/>
              <a:ea typeface="Cambria" panose="02040503050406030204" pitchFamily="18" charset="0"/>
            </a:endParaRPr>
          </a:p>
        </p:txBody>
      </p:sp>
      <p:sp>
        <p:nvSpPr>
          <p:cNvPr id="20" name="Text 4"/>
          <p:cNvSpPr/>
          <p:nvPr/>
        </p:nvSpPr>
        <p:spPr>
          <a:xfrm>
            <a:off x="1927021" y="984368"/>
            <a:ext cx="1242640" cy="394767"/>
          </a:xfrm>
          <a:prstGeom prst="rect">
            <a:avLst/>
          </a:prstGeom>
          <a:noFill/>
          <a:ln/>
        </p:spPr>
        <p:txBody>
          <a:bodyPr wrap="none" lIns="0" tIns="0" rIns="0" bIns="0" rtlCol="0" anchor="t"/>
          <a:lstStyle/>
          <a:p>
            <a:pPr marL="0" indent="0" algn="ctr">
              <a:lnSpc>
                <a:spcPct val="83000"/>
              </a:lnSpc>
              <a:buNone/>
            </a:pPr>
            <a:r>
              <a:rPr lang="en-US" sz="3200" dirty="0">
                <a:latin typeface="Cambria" panose="02040503050406030204" pitchFamily="18" charset="0"/>
                <a:ea typeface="Cambria" panose="02040503050406030204" pitchFamily="18" charset="0"/>
                <a:cs typeface="DM Sans Medium" pitchFamily="34" charset="-120"/>
              </a:rPr>
              <a:t>93,25 %</a:t>
            </a:r>
            <a:endParaRPr lang="en-US" sz="3200" dirty="0">
              <a:latin typeface="Cambria" panose="02040503050406030204" pitchFamily="18" charset="0"/>
              <a:ea typeface="Cambria" panose="02040503050406030204" pitchFamily="18" charset="0"/>
            </a:endParaRPr>
          </a:p>
        </p:txBody>
      </p:sp>
      <p:sp>
        <p:nvSpPr>
          <p:cNvPr id="23" name="Text 5"/>
          <p:cNvSpPr/>
          <p:nvPr/>
        </p:nvSpPr>
        <p:spPr>
          <a:xfrm>
            <a:off x="823975" y="1466267"/>
            <a:ext cx="3302975" cy="242612"/>
          </a:xfrm>
          <a:prstGeom prst="rect">
            <a:avLst/>
          </a:prstGeom>
          <a:noFill/>
          <a:ln/>
        </p:spPr>
        <p:txBody>
          <a:bodyPr wrap="none" lIns="0" tIns="0" rIns="0" bIns="0" rtlCol="0" anchor="t"/>
          <a:lstStyle/>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De los ocupados en comercio y reparación </a:t>
            </a:r>
          </a:p>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de vehículos  es informal</a:t>
            </a:r>
            <a:endParaRPr lang="en-US" sz="1200" dirty="0">
              <a:latin typeface="Cambria" panose="02040503050406030204" pitchFamily="18" charset="0"/>
              <a:ea typeface="Cambria" panose="02040503050406030204" pitchFamily="18" charset="0"/>
            </a:endParaRPr>
          </a:p>
        </p:txBody>
      </p:sp>
      <p:sp>
        <p:nvSpPr>
          <p:cNvPr id="24" name="Text 6"/>
          <p:cNvSpPr/>
          <p:nvPr/>
        </p:nvSpPr>
        <p:spPr>
          <a:xfrm>
            <a:off x="1324236" y="1877414"/>
            <a:ext cx="2375743" cy="176361"/>
          </a:xfrm>
          <a:prstGeom prst="rect">
            <a:avLst/>
          </a:prstGeom>
          <a:noFill/>
          <a:ln/>
        </p:spPr>
        <p:txBody>
          <a:bodyPr wrap="none" lIns="0" tIns="0" rIns="0" bIns="0" rtlCol="0" anchor="t"/>
          <a:lstStyle/>
          <a:p>
            <a:pPr algn="ctr">
              <a:lnSpc>
                <a:spcPct val="104000"/>
              </a:lnSpc>
            </a:pPr>
            <a:r>
              <a:rPr lang="es-ES" sz="900" dirty="0">
                <a:latin typeface="Cambria" panose="02040503050406030204" pitchFamily="18" charset="0"/>
                <a:ea typeface="Cambria" panose="02040503050406030204" pitchFamily="18" charset="0"/>
              </a:rPr>
              <a:t>Elaboración a partir de la Encuesta Continua de Hogares de 2024</a:t>
            </a:r>
            <a:endParaRPr lang="en-US" sz="900" dirty="0">
              <a:latin typeface="Cambria" panose="02040503050406030204" pitchFamily="18" charset="0"/>
              <a:ea typeface="Cambria" panose="02040503050406030204" pitchFamily="18" charset="0"/>
            </a:endParaRPr>
          </a:p>
        </p:txBody>
      </p:sp>
      <p:sp>
        <p:nvSpPr>
          <p:cNvPr id="25" name="Text 4"/>
          <p:cNvSpPr/>
          <p:nvPr/>
        </p:nvSpPr>
        <p:spPr>
          <a:xfrm>
            <a:off x="211915" y="2644971"/>
            <a:ext cx="1242640" cy="240637"/>
          </a:xfrm>
          <a:prstGeom prst="rect">
            <a:avLst/>
          </a:prstGeom>
          <a:noFill/>
          <a:ln/>
        </p:spPr>
        <p:txBody>
          <a:bodyPr wrap="none" lIns="0" tIns="0" rIns="0" bIns="0" rtlCol="0" anchor="t"/>
          <a:lstStyle/>
          <a:p>
            <a:pPr marL="0" indent="0" algn="ctr">
              <a:lnSpc>
                <a:spcPct val="83000"/>
              </a:lnSpc>
              <a:buNone/>
            </a:pPr>
            <a:r>
              <a:rPr lang="en-US" sz="2000" dirty="0">
                <a:latin typeface="Cambria" panose="02040503050406030204" pitchFamily="18" charset="0"/>
                <a:ea typeface="Cambria" panose="02040503050406030204" pitchFamily="18" charset="0"/>
                <a:cs typeface="DM Sans Medium" pitchFamily="34" charset="-120"/>
              </a:rPr>
              <a:t>67,76 %</a:t>
            </a:r>
            <a:endParaRPr lang="en-US" sz="2000" dirty="0">
              <a:latin typeface="Cambria" panose="02040503050406030204" pitchFamily="18" charset="0"/>
              <a:ea typeface="Cambria" panose="02040503050406030204" pitchFamily="18" charset="0"/>
            </a:endParaRPr>
          </a:p>
        </p:txBody>
      </p:sp>
      <p:sp>
        <p:nvSpPr>
          <p:cNvPr id="29" name="Text 4"/>
          <p:cNvSpPr/>
          <p:nvPr/>
        </p:nvSpPr>
        <p:spPr>
          <a:xfrm>
            <a:off x="1854142" y="2644970"/>
            <a:ext cx="1242640" cy="240637"/>
          </a:xfrm>
          <a:prstGeom prst="rect">
            <a:avLst/>
          </a:prstGeom>
          <a:noFill/>
          <a:ln/>
        </p:spPr>
        <p:txBody>
          <a:bodyPr wrap="none" lIns="0" tIns="0" rIns="0" bIns="0" rtlCol="0" anchor="t"/>
          <a:lstStyle/>
          <a:p>
            <a:pPr marL="0" indent="0" algn="ctr">
              <a:lnSpc>
                <a:spcPct val="83000"/>
              </a:lnSpc>
              <a:buNone/>
            </a:pPr>
            <a:r>
              <a:rPr lang="en-US" sz="2000" dirty="0">
                <a:latin typeface="Cambria" panose="02040503050406030204" pitchFamily="18" charset="0"/>
                <a:ea typeface="Cambria" panose="02040503050406030204" pitchFamily="18" charset="0"/>
                <a:cs typeface="DM Sans Medium" pitchFamily="34" charset="-120"/>
              </a:rPr>
              <a:t>13,69 %</a:t>
            </a:r>
            <a:endParaRPr lang="en-US" sz="2000" dirty="0">
              <a:latin typeface="Cambria" panose="02040503050406030204" pitchFamily="18" charset="0"/>
              <a:ea typeface="Cambria" panose="02040503050406030204" pitchFamily="18" charset="0"/>
            </a:endParaRPr>
          </a:p>
        </p:txBody>
      </p:sp>
      <p:sp>
        <p:nvSpPr>
          <p:cNvPr id="30" name="Text 4"/>
          <p:cNvSpPr/>
          <p:nvPr/>
        </p:nvSpPr>
        <p:spPr>
          <a:xfrm>
            <a:off x="3419202" y="2644969"/>
            <a:ext cx="1242640" cy="240637"/>
          </a:xfrm>
          <a:prstGeom prst="rect">
            <a:avLst/>
          </a:prstGeom>
          <a:noFill/>
          <a:ln/>
        </p:spPr>
        <p:txBody>
          <a:bodyPr wrap="none" lIns="0" tIns="0" rIns="0" bIns="0" rtlCol="0" anchor="t"/>
          <a:lstStyle/>
          <a:p>
            <a:pPr marL="0" indent="0" algn="ctr">
              <a:lnSpc>
                <a:spcPct val="83000"/>
              </a:lnSpc>
              <a:buNone/>
            </a:pPr>
            <a:r>
              <a:rPr lang="en-US" sz="2000" dirty="0">
                <a:latin typeface="Cambria" panose="02040503050406030204" pitchFamily="18" charset="0"/>
                <a:ea typeface="Cambria" panose="02040503050406030204" pitchFamily="18" charset="0"/>
                <a:cs typeface="DM Sans Medium" pitchFamily="34" charset="-120"/>
              </a:rPr>
              <a:t>18,55 %</a:t>
            </a:r>
            <a:endParaRPr lang="en-US" sz="2000" dirty="0">
              <a:latin typeface="Cambria" panose="02040503050406030204" pitchFamily="18" charset="0"/>
              <a:ea typeface="Cambria" panose="02040503050406030204" pitchFamily="18" charset="0"/>
            </a:endParaRPr>
          </a:p>
        </p:txBody>
      </p:sp>
      <p:sp>
        <p:nvSpPr>
          <p:cNvPr id="31" name="Text 5"/>
          <p:cNvSpPr/>
          <p:nvPr/>
        </p:nvSpPr>
        <p:spPr>
          <a:xfrm>
            <a:off x="94237" y="3045765"/>
            <a:ext cx="1477996" cy="220695"/>
          </a:xfrm>
          <a:prstGeom prst="rect">
            <a:avLst/>
          </a:prstGeom>
          <a:noFill/>
          <a:ln/>
        </p:spPr>
        <p:txBody>
          <a:bodyPr wrap="none" lIns="0" tIns="0" rIns="0" bIns="0" rtlCol="0" anchor="t"/>
          <a:lstStyle/>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Está afiliados al SUS</a:t>
            </a:r>
            <a:endParaRPr lang="en-US" sz="1200" dirty="0">
              <a:latin typeface="Cambria" panose="02040503050406030204" pitchFamily="18" charset="0"/>
              <a:ea typeface="Cambria" panose="02040503050406030204" pitchFamily="18" charset="0"/>
            </a:endParaRPr>
          </a:p>
        </p:txBody>
      </p:sp>
      <p:sp>
        <p:nvSpPr>
          <p:cNvPr id="32" name="Text 5"/>
          <p:cNvSpPr/>
          <p:nvPr/>
        </p:nvSpPr>
        <p:spPr>
          <a:xfrm>
            <a:off x="1713427" y="3045764"/>
            <a:ext cx="1477996" cy="220695"/>
          </a:xfrm>
          <a:prstGeom prst="rect">
            <a:avLst/>
          </a:prstGeom>
          <a:noFill/>
          <a:ln/>
        </p:spPr>
        <p:txBody>
          <a:bodyPr wrap="none" lIns="0" tIns="0" rIns="0" bIns="0" rtlCol="0" anchor="t"/>
          <a:lstStyle/>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Está afiliados al algún </a:t>
            </a:r>
          </a:p>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seguro no subsidiado</a:t>
            </a:r>
            <a:endParaRPr lang="en-US" sz="1200" dirty="0">
              <a:latin typeface="Cambria" panose="02040503050406030204" pitchFamily="18" charset="0"/>
              <a:ea typeface="Cambria" panose="02040503050406030204" pitchFamily="18" charset="0"/>
            </a:endParaRPr>
          </a:p>
        </p:txBody>
      </p:sp>
      <p:sp>
        <p:nvSpPr>
          <p:cNvPr id="33" name="Text 5"/>
          <p:cNvSpPr/>
          <p:nvPr/>
        </p:nvSpPr>
        <p:spPr>
          <a:xfrm>
            <a:off x="3301524" y="3045763"/>
            <a:ext cx="1477996" cy="220695"/>
          </a:xfrm>
          <a:prstGeom prst="rect">
            <a:avLst/>
          </a:prstGeom>
          <a:noFill/>
          <a:ln/>
        </p:spPr>
        <p:txBody>
          <a:bodyPr wrap="none" lIns="0" tIns="0" rIns="0" bIns="0" rtlCol="0" anchor="t"/>
          <a:lstStyle/>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No tiene seguro </a:t>
            </a:r>
          </a:p>
          <a:p>
            <a:pPr algn="ctr">
              <a:lnSpc>
                <a:spcPct val="104000"/>
              </a:lnSpc>
            </a:pPr>
            <a:r>
              <a:rPr lang="es-BO" sz="1200" dirty="0">
                <a:latin typeface="Cambria" panose="02040503050406030204" pitchFamily="18" charset="0"/>
                <a:ea typeface="Cambria" panose="02040503050406030204" pitchFamily="18" charset="0"/>
                <a:cs typeface="DM Sans Medium" pitchFamily="34" charset="-120"/>
              </a:rPr>
              <a:t>de salud</a:t>
            </a:r>
            <a:endParaRPr lang="en-US" sz="1200" dirty="0">
              <a:latin typeface="Cambria" panose="02040503050406030204" pitchFamily="18" charset="0"/>
              <a:ea typeface="Cambria" panose="02040503050406030204" pitchFamily="18" charset="0"/>
            </a:endParaRPr>
          </a:p>
        </p:txBody>
      </p:sp>
      <p:sp>
        <p:nvSpPr>
          <p:cNvPr id="2" name="Rectángulo 1"/>
          <p:cNvSpPr/>
          <p:nvPr/>
        </p:nvSpPr>
        <p:spPr>
          <a:xfrm>
            <a:off x="343495" y="3733855"/>
            <a:ext cx="4572000" cy="646331"/>
          </a:xfrm>
          <a:prstGeom prst="rect">
            <a:avLst/>
          </a:prstGeom>
        </p:spPr>
        <p:txBody>
          <a:bodyPr>
            <a:spAutoFit/>
          </a:bodyPr>
          <a:lstStyle/>
          <a:p>
            <a:r>
              <a:rPr lang="es-ES" sz="1200" dirty="0">
                <a:latin typeface="Cambria" panose="02040503050406030204" pitchFamily="18" charset="0"/>
                <a:ea typeface="Cambria" panose="02040503050406030204" pitchFamily="18" charset="0"/>
              </a:rPr>
              <a:t>La OIT (2024) advierte que la informalidad implica trabajar sin acceso pleno a derechos laborales y frecuentemente con ingresos por debajo de estándares mínimos de protección social.</a:t>
            </a:r>
          </a:p>
        </p:txBody>
      </p:sp>
      <p:cxnSp>
        <p:nvCxnSpPr>
          <p:cNvPr id="34" name="Conector recto 33"/>
          <p:cNvCxnSpPr/>
          <p:nvPr/>
        </p:nvCxnSpPr>
        <p:spPr>
          <a:xfrm>
            <a:off x="284812" y="3846868"/>
            <a:ext cx="0" cy="454486"/>
          </a:xfrm>
          <a:prstGeom prst="line">
            <a:avLst/>
          </a:prstGeom>
          <a:ln>
            <a:solidFill>
              <a:srgbClr val="18899F"/>
            </a:solidFill>
          </a:ln>
        </p:spPr>
        <p:style>
          <a:lnRef idx="1">
            <a:schemeClr val="accent1"/>
          </a:lnRef>
          <a:fillRef idx="0">
            <a:schemeClr val="accent1"/>
          </a:fillRef>
          <a:effectRef idx="0">
            <a:schemeClr val="accent1"/>
          </a:effectRef>
          <a:fontRef idx="minor">
            <a:schemeClr val="tx1"/>
          </a:fontRef>
        </p:style>
      </p:cxnSp>
      <p:sp>
        <p:nvSpPr>
          <p:cNvPr id="26" name="Полилиния 51"/>
          <p:cNvSpPr/>
          <p:nvPr/>
        </p:nvSpPr>
        <p:spPr>
          <a:xfrm>
            <a:off x="8959643" y="1529870"/>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6"/>
          <p:cNvSpPr/>
          <p:nvPr/>
        </p:nvSpPr>
        <p:spPr>
          <a:xfrm>
            <a:off x="-64525" y="783688"/>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Полилиния 59"/>
          <p:cNvSpPr/>
          <p:nvPr/>
        </p:nvSpPr>
        <p:spPr>
          <a:xfrm>
            <a:off x="8999053" y="694131"/>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Полилиния 60"/>
          <p:cNvSpPr/>
          <p:nvPr/>
        </p:nvSpPr>
        <p:spPr>
          <a:xfrm>
            <a:off x="8925253" y="4057021"/>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38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900" fill="hold"/>
                                        <p:tgtEl>
                                          <p:spTgt spid="26"/>
                                        </p:tgtEl>
                                        <p:attrNameLst>
                                          <p:attrName>ppt_x</p:attrName>
                                        </p:attrNameLst>
                                      </p:cBhvr>
                                      <p:tavLst>
                                        <p:tav tm="0">
                                          <p:val>
                                            <p:strVal val="#ppt_x"/>
                                          </p:val>
                                        </p:tav>
                                        <p:tav tm="100000">
                                          <p:val>
                                            <p:strVal val="#ppt_x"/>
                                          </p:val>
                                        </p:tav>
                                      </p:tavLst>
                                    </p:anim>
                                    <p:anim calcmode="lin" valueType="num">
                                      <p:cBhvr additive="base">
                                        <p:cTn id="8" dur="900" fill="hold"/>
                                        <p:tgtEl>
                                          <p:spTgt spid="2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grpId="1" nodeType="withEffect">
                                  <p:stCondLst>
                                    <p:cond delay="500"/>
                                  </p:stCondLst>
                                  <p:childTnLst>
                                    <p:animScale>
                                      <p:cBhvr>
                                        <p:cTn id="10" dur="3000" fill="hold"/>
                                        <p:tgtEl>
                                          <p:spTgt spid="26"/>
                                        </p:tgtEl>
                                      </p:cBhvr>
                                      <p:by x="130000" y="130000"/>
                                    </p:animScale>
                                  </p:childTnLst>
                                </p:cTn>
                              </p:par>
                              <p:par>
                                <p:cTn id="11" presetID="49" presetClass="entr" presetSubtype="0" decel="100000" fill="hold" grpId="0" nodeType="withEffect">
                                  <p:stCondLst>
                                    <p:cond delay="2250"/>
                                  </p:stCondLst>
                                  <p:childTnLst>
                                    <p:set>
                                      <p:cBhvr>
                                        <p:cTn id="12" dur="1" fill="hold">
                                          <p:stCondLst>
                                            <p:cond delay="0"/>
                                          </p:stCondLst>
                                        </p:cTn>
                                        <p:tgtEl>
                                          <p:spTgt spid="28"/>
                                        </p:tgtEl>
                                        <p:attrNameLst>
                                          <p:attrName>style.visibility</p:attrName>
                                        </p:attrNameLst>
                                      </p:cBhvr>
                                      <p:to>
                                        <p:strVal val="visible"/>
                                      </p:to>
                                    </p:set>
                                    <p:anim calcmode="lin" valueType="num">
                                      <p:cBhvr>
                                        <p:cTn id="13" dur="900" fill="hold"/>
                                        <p:tgtEl>
                                          <p:spTgt spid="28"/>
                                        </p:tgtEl>
                                        <p:attrNameLst>
                                          <p:attrName>ppt_w</p:attrName>
                                        </p:attrNameLst>
                                      </p:cBhvr>
                                      <p:tavLst>
                                        <p:tav tm="0">
                                          <p:val>
                                            <p:fltVal val="0"/>
                                          </p:val>
                                        </p:tav>
                                        <p:tav tm="100000">
                                          <p:val>
                                            <p:strVal val="#ppt_w"/>
                                          </p:val>
                                        </p:tav>
                                      </p:tavLst>
                                    </p:anim>
                                    <p:anim calcmode="lin" valueType="num">
                                      <p:cBhvr>
                                        <p:cTn id="14" dur="900" fill="hold"/>
                                        <p:tgtEl>
                                          <p:spTgt spid="28"/>
                                        </p:tgtEl>
                                        <p:attrNameLst>
                                          <p:attrName>ppt_h</p:attrName>
                                        </p:attrNameLst>
                                      </p:cBhvr>
                                      <p:tavLst>
                                        <p:tav tm="0">
                                          <p:val>
                                            <p:fltVal val="0"/>
                                          </p:val>
                                        </p:tav>
                                        <p:tav tm="100000">
                                          <p:val>
                                            <p:strVal val="#ppt_h"/>
                                          </p:val>
                                        </p:tav>
                                      </p:tavLst>
                                    </p:anim>
                                    <p:anim calcmode="lin" valueType="num">
                                      <p:cBhvr>
                                        <p:cTn id="15" dur="900" fill="hold"/>
                                        <p:tgtEl>
                                          <p:spTgt spid="28"/>
                                        </p:tgtEl>
                                        <p:attrNameLst>
                                          <p:attrName>style.rotation</p:attrName>
                                        </p:attrNameLst>
                                      </p:cBhvr>
                                      <p:tavLst>
                                        <p:tav tm="0">
                                          <p:val>
                                            <p:fltVal val="360"/>
                                          </p:val>
                                        </p:tav>
                                        <p:tav tm="100000">
                                          <p:val>
                                            <p:fltVal val="0"/>
                                          </p:val>
                                        </p:tav>
                                      </p:tavLst>
                                    </p:anim>
                                    <p:animEffect transition="in" filter="fade">
                                      <p:cBhvr>
                                        <p:cTn id="16" dur="900"/>
                                        <p:tgtEl>
                                          <p:spTgt spid="28"/>
                                        </p:tgtEl>
                                      </p:cBhvr>
                                    </p:animEffect>
                                  </p:childTnLst>
                                </p:cTn>
                              </p:par>
                              <p:par>
                                <p:cTn id="17" presetID="49" presetClass="entr" presetSubtype="0" decel="100000" fill="hold" grpId="0" nodeType="withEffect">
                                  <p:stCondLst>
                                    <p:cond delay="25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900" fill="hold"/>
                                        <p:tgtEl>
                                          <p:spTgt spid="36"/>
                                        </p:tgtEl>
                                        <p:attrNameLst>
                                          <p:attrName>ppt_w</p:attrName>
                                        </p:attrNameLst>
                                      </p:cBhvr>
                                      <p:tavLst>
                                        <p:tav tm="0">
                                          <p:val>
                                            <p:fltVal val="0"/>
                                          </p:val>
                                        </p:tav>
                                        <p:tav tm="100000">
                                          <p:val>
                                            <p:strVal val="#ppt_w"/>
                                          </p:val>
                                        </p:tav>
                                      </p:tavLst>
                                    </p:anim>
                                    <p:anim calcmode="lin" valueType="num">
                                      <p:cBhvr>
                                        <p:cTn id="20" dur="900" fill="hold"/>
                                        <p:tgtEl>
                                          <p:spTgt spid="36"/>
                                        </p:tgtEl>
                                        <p:attrNameLst>
                                          <p:attrName>ppt_h</p:attrName>
                                        </p:attrNameLst>
                                      </p:cBhvr>
                                      <p:tavLst>
                                        <p:tav tm="0">
                                          <p:val>
                                            <p:fltVal val="0"/>
                                          </p:val>
                                        </p:tav>
                                        <p:tav tm="100000">
                                          <p:val>
                                            <p:strVal val="#ppt_h"/>
                                          </p:val>
                                        </p:tav>
                                      </p:tavLst>
                                    </p:anim>
                                    <p:anim calcmode="lin" valueType="num">
                                      <p:cBhvr>
                                        <p:cTn id="21" dur="900" fill="hold"/>
                                        <p:tgtEl>
                                          <p:spTgt spid="36"/>
                                        </p:tgtEl>
                                        <p:attrNameLst>
                                          <p:attrName>style.rotation</p:attrName>
                                        </p:attrNameLst>
                                      </p:cBhvr>
                                      <p:tavLst>
                                        <p:tav tm="0">
                                          <p:val>
                                            <p:fltVal val="360"/>
                                          </p:val>
                                        </p:tav>
                                        <p:tav tm="100000">
                                          <p:val>
                                            <p:fltVal val="0"/>
                                          </p:val>
                                        </p:tav>
                                      </p:tavLst>
                                    </p:anim>
                                    <p:animEffect transition="in" filter="fade">
                                      <p:cBhvr>
                                        <p:cTn id="22" dur="900"/>
                                        <p:tgtEl>
                                          <p:spTgt spid="36"/>
                                        </p:tgtEl>
                                      </p:cBhvr>
                                    </p:animEffect>
                                  </p:childTnLst>
                                </p:cTn>
                              </p:par>
                              <p:par>
                                <p:cTn id="23" presetID="49" presetClass="entr" presetSubtype="0" decel="100000" fill="hold" grpId="0" nodeType="withEffect">
                                  <p:stCondLst>
                                    <p:cond delay="3000"/>
                                  </p:stCondLst>
                                  <p:childTnLst>
                                    <p:set>
                                      <p:cBhvr>
                                        <p:cTn id="24" dur="1" fill="hold">
                                          <p:stCondLst>
                                            <p:cond delay="0"/>
                                          </p:stCondLst>
                                        </p:cTn>
                                        <p:tgtEl>
                                          <p:spTgt spid="35"/>
                                        </p:tgtEl>
                                        <p:attrNameLst>
                                          <p:attrName>style.visibility</p:attrName>
                                        </p:attrNameLst>
                                      </p:cBhvr>
                                      <p:to>
                                        <p:strVal val="visible"/>
                                      </p:to>
                                    </p:set>
                                    <p:anim calcmode="lin" valueType="num">
                                      <p:cBhvr>
                                        <p:cTn id="25" dur="900" fill="hold"/>
                                        <p:tgtEl>
                                          <p:spTgt spid="35"/>
                                        </p:tgtEl>
                                        <p:attrNameLst>
                                          <p:attrName>ppt_w</p:attrName>
                                        </p:attrNameLst>
                                      </p:cBhvr>
                                      <p:tavLst>
                                        <p:tav tm="0">
                                          <p:val>
                                            <p:fltVal val="0"/>
                                          </p:val>
                                        </p:tav>
                                        <p:tav tm="100000">
                                          <p:val>
                                            <p:strVal val="#ppt_w"/>
                                          </p:val>
                                        </p:tav>
                                      </p:tavLst>
                                    </p:anim>
                                    <p:anim calcmode="lin" valueType="num">
                                      <p:cBhvr>
                                        <p:cTn id="26" dur="900" fill="hold"/>
                                        <p:tgtEl>
                                          <p:spTgt spid="35"/>
                                        </p:tgtEl>
                                        <p:attrNameLst>
                                          <p:attrName>ppt_h</p:attrName>
                                        </p:attrNameLst>
                                      </p:cBhvr>
                                      <p:tavLst>
                                        <p:tav tm="0">
                                          <p:val>
                                            <p:fltVal val="0"/>
                                          </p:val>
                                        </p:tav>
                                        <p:tav tm="100000">
                                          <p:val>
                                            <p:strVal val="#ppt_h"/>
                                          </p:val>
                                        </p:tav>
                                      </p:tavLst>
                                    </p:anim>
                                    <p:anim calcmode="lin" valueType="num">
                                      <p:cBhvr>
                                        <p:cTn id="27" dur="900" fill="hold"/>
                                        <p:tgtEl>
                                          <p:spTgt spid="35"/>
                                        </p:tgtEl>
                                        <p:attrNameLst>
                                          <p:attrName>style.rotation</p:attrName>
                                        </p:attrNameLst>
                                      </p:cBhvr>
                                      <p:tavLst>
                                        <p:tav tm="0">
                                          <p:val>
                                            <p:fltVal val="360"/>
                                          </p:val>
                                        </p:tav>
                                        <p:tav tm="100000">
                                          <p:val>
                                            <p:fltVal val="0"/>
                                          </p:val>
                                        </p:tav>
                                      </p:tavLst>
                                    </p:anim>
                                    <p:animEffect transition="in" filter="fade">
                                      <p:cBhvr>
                                        <p:cTn id="28" dur="9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753299" y="184777"/>
            <a:ext cx="563740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4000"/>
              </a:lnSpc>
            </a:pPr>
            <a:r>
              <a:rPr lang="es-BO" sz="1400" b="1" dirty="0">
                <a:solidFill>
                  <a:schemeClr val="tx1"/>
                </a:solidFill>
                <a:latin typeface="Cambria" panose="02040503050406030204" pitchFamily="18" charset="0"/>
                <a:ea typeface="Cambria" panose="02040503050406030204" pitchFamily="18" charset="0"/>
                <a:cs typeface="DM Sans Medium" pitchFamily="34" charset="-120"/>
              </a:rPr>
              <a:t>El comercio informal: </a:t>
            </a:r>
            <a:r>
              <a:rPr lang="es-BO" sz="1400" b="1" dirty="0" smtClean="0">
                <a:solidFill>
                  <a:schemeClr val="tx1"/>
                </a:solidFill>
                <a:latin typeface="Cambria" panose="02040503050406030204" pitchFamily="18" charset="0"/>
                <a:ea typeface="Cambria" panose="02040503050406030204" pitchFamily="18" charset="0"/>
                <a:cs typeface="DM Sans Medium" pitchFamily="34" charset="-120"/>
              </a:rPr>
              <a:t>trabajos de alto riesgo</a:t>
            </a:r>
            <a:endParaRPr lang="en-US" sz="1600"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90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7" name="Rectángulo 26"/>
          <p:cNvSpPr/>
          <p:nvPr/>
        </p:nvSpPr>
        <p:spPr>
          <a:xfrm>
            <a:off x="7390701" y="161377"/>
            <a:ext cx="1753299"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Text 5"/>
          <p:cNvSpPr/>
          <p:nvPr/>
        </p:nvSpPr>
        <p:spPr>
          <a:xfrm>
            <a:off x="1262852" y="1076522"/>
            <a:ext cx="6618296" cy="317564"/>
          </a:xfrm>
          <a:prstGeom prst="rect">
            <a:avLst/>
          </a:prstGeom>
          <a:noFill/>
          <a:ln/>
        </p:spPr>
        <p:txBody>
          <a:bodyPr wrap="none" lIns="0" tIns="0" rIns="0" bIns="0" rtlCol="0" anchor="t"/>
          <a:lstStyle/>
          <a:p>
            <a:pPr algn="ctr">
              <a:lnSpc>
                <a:spcPct val="104000"/>
              </a:lnSpc>
            </a:pPr>
            <a:r>
              <a:rPr lang="es-BO" sz="1600" dirty="0">
                <a:latin typeface="Cambria" panose="02040503050406030204" pitchFamily="18" charset="0"/>
                <a:ea typeface="Cambria" panose="02040503050406030204" pitchFamily="18" charset="0"/>
              </a:rPr>
              <a:t>¿Los avances de las tecnologías y la IA podrán cubrir a estos trabajares ?</a:t>
            </a:r>
            <a:endParaRPr lang="en-US" sz="1600" dirty="0">
              <a:latin typeface="Cambria" panose="02040503050406030204" pitchFamily="18" charset="0"/>
              <a:ea typeface="Cambria" panose="02040503050406030204" pitchFamily="18" charset="0"/>
            </a:endParaRPr>
          </a:p>
        </p:txBody>
      </p:sp>
      <p:sp>
        <p:nvSpPr>
          <p:cNvPr id="28" name="Text 5"/>
          <p:cNvSpPr/>
          <p:nvPr/>
        </p:nvSpPr>
        <p:spPr>
          <a:xfrm>
            <a:off x="421524" y="1599902"/>
            <a:ext cx="1424066" cy="317564"/>
          </a:xfrm>
          <a:prstGeom prst="rect">
            <a:avLst/>
          </a:prstGeom>
          <a:noFill/>
          <a:ln/>
        </p:spPr>
        <p:txBody>
          <a:bodyPr wrap="none" lIns="0" tIns="0" rIns="0" bIns="0" rtlCol="0" anchor="t"/>
          <a:lstStyle/>
          <a:p>
            <a:pPr algn="ctr">
              <a:lnSpc>
                <a:spcPct val="104000"/>
              </a:lnSpc>
            </a:pPr>
            <a:r>
              <a:rPr lang="es-BO" sz="1600" dirty="0">
                <a:latin typeface="Cambria" panose="02040503050406030204" pitchFamily="18" charset="0"/>
                <a:ea typeface="Cambria" panose="02040503050406030204" pitchFamily="18" charset="0"/>
              </a:rPr>
              <a:t>Exoesqueletos</a:t>
            </a:r>
            <a:endParaRPr lang="en-US" sz="1600" dirty="0">
              <a:latin typeface="Cambria" panose="02040503050406030204" pitchFamily="18" charset="0"/>
              <a:ea typeface="Cambria" panose="02040503050406030204" pitchFamily="18" charset="0"/>
            </a:endParaRPr>
          </a:p>
        </p:txBody>
      </p:sp>
      <p:sp>
        <p:nvSpPr>
          <p:cNvPr id="35" name="Flecha derecha 34"/>
          <p:cNvSpPr/>
          <p:nvPr/>
        </p:nvSpPr>
        <p:spPr>
          <a:xfrm>
            <a:off x="789135" y="2103009"/>
            <a:ext cx="126309" cy="20312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194" name="Picture 2" descr="Exoesqueleto humano: Más de 1,828 ilustraciones y dibujos de stock con  licencia libres de regalías | Shutterstock"/>
          <p:cNvPicPr>
            <a:picLocks noChangeAspect="1" noChangeArrowheads="1"/>
          </p:cNvPicPr>
          <p:nvPr/>
        </p:nvPicPr>
        <p:blipFill rotWithShape="1">
          <a:blip r:embed="rId3">
            <a:extLst>
              <a:ext uri="{28A0092B-C50C-407E-A947-70E740481C1C}">
                <a14:useLocalDpi xmlns:a14="http://schemas.microsoft.com/office/drawing/2010/main" val="0"/>
              </a:ext>
            </a:extLst>
          </a:blip>
          <a:srcRect l="13959" t="17624" r="64099" b="22797"/>
          <a:stretch/>
        </p:blipFill>
        <p:spPr bwMode="auto">
          <a:xfrm>
            <a:off x="4075413" y="1507539"/>
            <a:ext cx="944455" cy="1380859"/>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5300828" y="1758684"/>
            <a:ext cx="3451554" cy="830997"/>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Los exoesqueletos de cuerpo completo pueden reducir hasta un </a:t>
            </a:r>
            <a:r>
              <a:rPr lang="es-ES" sz="1200" b="1" dirty="0">
                <a:latin typeface="Cambria" panose="02040503050406030204" pitchFamily="18" charset="0"/>
                <a:ea typeface="Cambria" panose="02040503050406030204" pitchFamily="18" charset="0"/>
              </a:rPr>
              <a:t>53% la actividad muscular de la espalda</a:t>
            </a:r>
            <a:r>
              <a:rPr lang="es-ES" sz="1200" dirty="0">
                <a:latin typeface="Cambria" panose="02040503050406030204" pitchFamily="18" charset="0"/>
                <a:ea typeface="Cambria" panose="02040503050406030204" pitchFamily="18" charset="0"/>
              </a:rPr>
              <a:t> y hasta un </a:t>
            </a:r>
            <a:r>
              <a:rPr lang="es-ES" sz="1200" b="1" dirty="0">
                <a:latin typeface="Cambria" panose="02040503050406030204" pitchFamily="18" charset="0"/>
                <a:ea typeface="Cambria" panose="02040503050406030204" pitchFamily="18" charset="0"/>
              </a:rPr>
              <a:t>63% la tensión en las piernas </a:t>
            </a:r>
            <a:r>
              <a:rPr lang="es-ES" sz="1200" dirty="0">
                <a:latin typeface="Cambria" panose="02040503050406030204" pitchFamily="18" charset="0"/>
                <a:ea typeface="Cambria" panose="02040503050406030204" pitchFamily="18" charset="0"/>
              </a:rPr>
              <a:t>(</a:t>
            </a:r>
            <a:r>
              <a:rPr lang="es-ES" sz="1200" dirty="0" err="1">
                <a:latin typeface="Cambria" panose="02040503050406030204" pitchFamily="18" charset="0"/>
                <a:ea typeface="Cambria" panose="02040503050406030204" pitchFamily="18" charset="0"/>
              </a:rPr>
              <a:t>Zelik</a:t>
            </a:r>
            <a:r>
              <a:rPr lang="es-ES" sz="1200" dirty="0">
                <a:latin typeface="Cambria" panose="02040503050406030204" pitchFamily="18" charset="0"/>
                <a:ea typeface="Cambria" panose="02040503050406030204" pitchFamily="18" charset="0"/>
              </a:rPr>
              <a:t> et al., 2022 y </a:t>
            </a:r>
            <a:r>
              <a:rPr lang="es-ES" sz="1200" dirty="0" err="1">
                <a:latin typeface="Cambria" panose="02040503050406030204" pitchFamily="18" charset="0"/>
                <a:ea typeface="Cambria" panose="02040503050406030204" pitchFamily="18" charset="0"/>
              </a:rPr>
              <a:t>Bär</a:t>
            </a:r>
            <a:r>
              <a:rPr lang="es-ES" sz="1200" dirty="0">
                <a:latin typeface="Cambria" panose="02040503050406030204" pitchFamily="18" charset="0"/>
                <a:ea typeface="Cambria" panose="02040503050406030204" pitchFamily="18" charset="0"/>
              </a:rPr>
              <a:t> et al., 2021).</a:t>
            </a:r>
          </a:p>
        </p:txBody>
      </p:sp>
      <p:sp>
        <p:nvSpPr>
          <p:cNvPr id="4" name="Rectángulo 3"/>
          <p:cNvSpPr/>
          <p:nvPr/>
        </p:nvSpPr>
        <p:spPr>
          <a:xfrm>
            <a:off x="1047400" y="1973736"/>
            <a:ext cx="3028013" cy="461665"/>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D</a:t>
            </a:r>
            <a:r>
              <a:rPr lang="es-ES" sz="1200" dirty="0" smtClean="0">
                <a:latin typeface="Cambria" panose="02040503050406030204" pitchFamily="18" charset="0"/>
                <a:ea typeface="Cambria" panose="02040503050406030204" pitchFamily="18" charset="0"/>
              </a:rPr>
              <a:t>ispositivos </a:t>
            </a:r>
            <a:r>
              <a:rPr lang="es-ES" sz="1200" dirty="0">
                <a:latin typeface="Cambria" panose="02040503050406030204" pitchFamily="18" charset="0"/>
                <a:ea typeface="Cambria" panose="02040503050406030204" pitchFamily="18" charset="0"/>
              </a:rPr>
              <a:t>robóticos que se colocan sobre el cuerpo para asistir </a:t>
            </a:r>
            <a:r>
              <a:rPr lang="es-ES" sz="1200" dirty="0" smtClean="0">
                <a:latin typeface="Cambria" panose="02040503050406030204" pitchFamily="18" charset="0"/>
                <a:ea typeface="Cambria" panose="02040503050406030204" pitchFamily="18" charset="0"/>
              </a:rPr>
              <a:t>movimientos.</a:t>
            </a:r>
            <a:endParaRPr lang="es-ES" sz="1200" dirty="0">
              <a:latin typeface="Cambria" panose="02040503050406030204" pitchFamily="18" charset="0"/>
              <a:ea typeface="Cambria" panose="02040503050406030204" pitchFamily="18" charset="0"/>
            </a:endParaRPr>
          </a:p>
        </p:txBody>
      </p:sp>
      <p:pic>
        <p:nvPicPr>
          <p:cNvPr id="6" name="Imagen 5"/>
          <p:cNvPicPr>
            <a:picLocks noChangeAspect="1"/>
          </p:cNvPicPr>
          <p:nvPr/>
        </p:nvPicPr>
        <p:blipFill rotWithShape="1">
          <a:blip r:embed="rId4">
            <a:extLst>
              <a:ext uri="{BEBA8EAE-BF5A-486C-A8C5-ECC9F3942E4B}">
                <a14:imgProps xmlns:a14="http://schemas.microsoft.com/office/drawing/2010/main">
                  <a14:imgLayer r:embed="rId5">
                    <a14:imgEffect>
                      <a14:saturation sat="33000"/>
                    </a14:imgEffect>
                  </a14:imgLayer>
                </a14:imgProps>
              </a:ext>
            </a:extLst>
          </a:blip>
          <a:srcRect t="8381" b="7571"/>
          <a:stretch/>
        </p:blipFill>
        <p:spPr>
          <a:xfrm>
            <a:off x="3321839" y="2967673"/>
            <a:ext cx="2451601" cy="1541436"/>
          </a:xfrm>
          <a:prstGeom prst="rect">
            <a:avLst/>
          </a:prstGeom>
        </p:spPr>
      </p:pic>
      <p:pic>
        <p:nvPicPr>
          <p:cNvPr id="7" name="Imagen 6"/>
          <p:cNvPicPr>
            <a:picLocks noChangeAspect="1"/>
          </p:cNvPicPr>
          <p:nvPr/>
        </p:nvPicPr>
        <p:blipFill rotWithShape="1">
          <a:blip r:embed="rId6">
            <a:extLst>
              <a:ext uri="{BEBA8EAE-BF5A-486C-A8C5-ECC9F3942E4B}">
                <a14:imgProps xmlns:a14="http://schemas.microsoft.com/office/drawing/2010/main">
                  <a14:imgLayer r:embed="rId7">
                    <a14:imgEffect>
                      <a14:saturation sat="33000"/>
                    </a14:imgEffect>
                  </a14:imgLayer>
                </a14:imgProps>
              </a:ext>
            </a:extLst>
          </a:blip>
          <a:srcRect l="33869" t="5396" r="26393" b="12372"/>
          <a:stretch/>
        </p:blipFill>
        <p:spPr>
          <a:xfrm>
            <a:off x="1108473" y="2566845"/>
            <a:ext cx="1604980" cy="2017287"/>
          </a:xfrm>
          <a:prstGeom prst="rect">
            <a:avLst/>
          </a:prstGeom>
        </p:spPr>
      </p:pic>
      <p:sp>
        <p:nvSpPr>
          <p:cNvPr id="17" name="Полилиния 51"/>
          <p:cNvSpPr/>
          <p:nvPr/>
        </p:nvSpPr>
        <p:spPr>
          <a:xfrm>
            <a:off x="8915057" y="2166906"/>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Полилиния 56"/>
          <p:cNvSpPr/>
          <p:nvPr/>
        </p:nvSpPr>
        <p:spPr>
          <a:xfrm>
            <a:off x="8478273" y="822944"/>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9"/>
          <p:cNvSpPr/>
          <p:nvPr/>
        </p:nvSpPr>
        <p:spPr>
          <a:xfrm>
            <a:off x="8990972" y="628192"/>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60"/>
          <p:cNvSpPr/>
          <p:nvPr/>
        </p:nvSpPr>
        <p:spPr>
          <a:xfrm>
            <a:off x="8917172" y="399108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Полилиния 51"/>
          <p:cNvSpPr/>
          <p:nvPr/>
        </p:nvSpPr>
        <p:spPr>
          <a:xfrm>
            <a:off x="-464946" y="1678502"/>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Полилиния 56"/>
          <p:cNvSpPr/>
          <p:nvPr/>
        </p:nvSpPr>
        <p:spPr>
          <a:xfrm>
            <a:off x="-938235" y="1037515"/>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Полилиния 59"/>
          <p:cNvSpPr/>
          <p:nvPr/>
        </p:nvSpPr>
        <p:spPr>
          <a:xfrm>
            <a:off x="-425536" y="842763"/>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Полилиния 60"/>
          <p:cNvSpPr/>
          <p:nvPr/>
        </p:nvSpPr>
        <p:spPr>
          <a:xfrm>
            <a:off x="-499336" y="4205653"/>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Imagen 1"/>
          <p:cNvPicPr>
            <a:picLocks noChangeAspect="1"/>
          </p:cNvPicPr>
          <p:nvPr/>
        </p:nvPicPr>
        <p:blipFill>
          <a:blip r:embed="rId8">
            <a:extLst>
              <a:ext uri="{BEBA8EAE-BF5A-486C-A8C5-ECC9F3942E4B}">
                <a14:imgProps xmlns:a14="http://schemas.microsoft.com/office/drawing/2010/main">
                  <a14:imgLayer r:embed="rId9">
                    <a14:imgEffect>
                      <a14:saturation sat="33000"/>
                    </a14:imgEffect>
                  </a14:imgLayer>
                </a14:imgProps>
              </a:ext>
            </a:extLst>
          </a:blip>
          <a:stretch>
            <a:fillRect/>
          </a:stretch>
        </p:blipFill>
        <p:spPr>
          <a:xfrm>
            <a:off x="6190795" y="2888398"/>
            <a:ext cx="2561587" cy="1704620"/>
          </a:xfrm>
          <a:prstGeom prst="rect">
            <a:avLst/>
          </a:prstGeom>
        </p:spPr>
      </p:pic>
    </p:spTree>
    <p:extLst>
      <p:ext uri="{BB962C8B-B14F-4D97-AF65-F5344CB8AC3E}">
        <p14:creationId xmlns:p14="http://schemas.microsoft.com/office/powerpoint/2010/main" val="205152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900" fill="hold"/>
                                        <p:tgtEl>
                                          <p:spTgt spid="17"/>
                                        </p:tgtEl>
                                        <p:attrNameLst>
                                          <p:attrName>ppt_x</p:attrName>
                                        </p:attrNameLst>
                                      </p:cBhvr>
                                      <p:tavLst>
                                        <p:tav tm="0">
                                          <p:val>
                                            <p:strVal val="#ppt_x"/>
                                          </p:val>
                                        </p:tav>
                                        <p:tav tm="100000">
                                          <p:val>
                                            <p:strVal val="#ppt_x"/>
                                          </p:val>
                                        </p:tav>
                                      </p:tavLst>
                                    </p:anim>
                                    <p:anim calcmode="lin" valueType="num">
                                      <p:cBhvr additive="base">
                                        <p:cTn id="8" dur="900" fill="hold"/>
                                        <p:tgtEl>
                                          <p:spTgt spid="17"/>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grpId="1" nodeType="withEffect">
                                  <p:stCondLst>
                                    <p:cond delay="500"/>
                                  </p:stCondLst>
                                  <p:childTnLst>
                                    <p:animScale>
                                      <p:cBhvr>
                                        <p:cTn id="10" dur="3000" fill="hold"/>
                                        <p:tgtEl>
                                          <p:spTgt spid="17"/>
                                        </p:tgtEl>
                                      </p:cBhvr>
                                      <p:by x="130000" y="130000"/>
                                    </p:animScale>
                                  </p:childTnLst>
                                </p:cTn>
                              </p:par>
                              <p:par>
                                <p:cTn id="11" presetID="49" presetClass="entr" presetSubtype="0" decel="100000" fill="hold" grpId="0" nodeType="withEffect">
                                  <p:stCondLst>
                                    <p:cond delay="2250"/>
                                  </p:stCondLst>
                                  <p:childTnLst>
                                    <p:set>
                                      <p:cBhvr>
                                        <p:cTn id="12" dur="1" fill="hold">
                                          <p:stCondLst>
                                            <p:cond delay="0"/>
                                          </p:stCondLst>
                                        </p:cTn>
                                        <p:tgtEl>
                                          <p:spTgt spid="18"/>
                                        </p:tgtEl>
                                        <p:attrNameLst>
                                          <p:attrName>style.visibility</p:attrName>
                                        </p:attrNameLst>
                                      </p:cBhvr>
                                      <p:to>
                                        <p:strVal val="visible"/>
                                      </p:to>
                                    </p:set>
                                    <p:anim calcmode="lin" valueType="num">
                                      <p:cBhvr>
                                        <p:cTn id="13" dur="900" fill="hold"/>
                                        <p:tgtEl>
                                          <p:spTgt spid="18"/>
                                        </p:tgtEl>
                                        <p:attrNameLst>
                                          <p:attrName>ppt_w</p:attrName>
                                        </p:attrNameLst>
                                      </p:cBhvr>
                                      <p:tavLst>
                                        <p:tav tm="0">
                                          <p:val>
                                            <p:fltVal val="0"/>
                                          </p:val>
                                        </p:tav>
                                        <p:tav tm="100000">
                                          <p:val>
                                            <p:strVal val="#ppt_w"/>
                                          </p:val>
                                        </p:tav>
                                      </p:tavLst>
                                    </p:anim>
                                    <p:anim calcmode="lin" valueType="num">
                                      <p:cBhvr>
                                        <p:cTn id="14" dur="900" fill="hold"/>
                                        <p:tgtEl>
                                          <p:spTgt spid="18"/>
                                        </p:tgtEl>
                                        <p:attrNameLst>
                                          <p:attrName>ppt_h</p:attrName>
                                        </p:attrNameLst>
                                      </p:cBhvr>
                                      <p:tavLst>
                                        <p:tav tm="0">
                                          <p:val>
                                            <p:fltVal val="0"/>
                                          </p:val>
                                        </p:tav>
                                        <p:tav tm="100000">
                                          <p:val>
                                            <p:strVal val="#ppt_h"/>
                                          </p:val>
                                        </p:tav>
                                      </p:tavLst>
                                    </p:anim>
                                    <p:anim calcmode="lin" valueType="num">
                                      <p:cBhvr>
                                        <p:cTn id="15" dur="900" fill="hold"/>
                                        <p:tgtEl>
                                          <p:spTgt spid="18"/>
                                        </p:tgtEl>
                                        <p:attrNameLst>
                                          <p:attrName>style.rotation</p:attrName>
                                        </p:attrNameLst>
                                      </p:cBhvr>
                                      <p:tavLst>
                                        <p:tav tm="0">
                                          <p:val>
                                            <p:fltVal val="360"/>
                                          </p:val>
                                        </p:tav>
                                        <p:tav tm="100000">
                                          <p:val>
                                            <p:fltVal val="0"/>
                                          </p:val>
                                        </p:tav>
                                      </p:tavLst>
                                    </p:anim>
                                    <p:animEffect transition="in" filter="fade">
                                      <p:cBhvr>
                                        <p:cTn id="16" dur="900"/>
                                        <p:tgtEl>
                                          <p:spTgt spid="18"/>
                                        </p:tgtEl>
                                      </p:cBhvr>
                                    </p:animEffect>
                                  </p:childTnLst>
                                </p:cTn>
                              </p:par>
                              <p:par>
                                <p:cTn id="17" presetID="49" presetClass="entr" presetSubtype="0" decel="100000" fill="hold" grpId="0" nodeType="withEffect">
                                  <p:stCondLst>
                                    <p:cond delay="2500"/>
                                  </p:stCondLst>
                                  <p:childTnLst>
                                    <p:set>
                                      <p:cBhvr>
                                        <p:cTn id="18" dur="1" fill="hold">
                                          <p:stCondLst>
                                            <p:cond delay="0"/>
                                          </p:stCondLst>
                                        </p:cTn>
                                        <p:tgtEl>
                                          <p:spTgt spid="20"/>
                                        </p:tgtEl>
                                        <p:attrNameLst>
                                          <p:attrName>style.visibility</p:attrName>
                                        </p:attrNameLst>
                                      </p:cBhvr>
                                      <p:to>
                                        <p:strVal val="visible"/>
                                      </p:to>
                                    </p:set>
                                    <p:anim calcmode="lin" valueType="num">
                                      <p:cBhvr>
                                        <p:cTn id="19" dur="900" fill="hold"/>
                                        <p:tgtEl>
                                          <p:spTgt spid="20"/>
                                        </p:tgtEl>
                                        <p:attrNameLst>
                                          <p:attrName>ppt_w</p:attrName>
                                        </p:attrNameLst>
                                      </p:cBhvr>
                                      <p:tavLst>
                                        <p:tav tm="0">
                                          <p:val>
                                            <p:fltVal val="0"/>
                                          </p:val>
                                        </p:tav>
                                        <p:tav tm="100000">
                                          <p:val>
                                            <p:strVal val="#ppt_w"/>
                                          </p:val>
                                        </p:tav>
                                      </p:tavLst>
                                    </p:anim>
                                    <p:anim calcmode="lin" valueType="num">
                                      <p:cBhvr>
                                        <p:cTn id="20" dur="900" fill="hold"/>
                                        <p:tgtEl>
                                          <p:spTgt spid="20"/>
                                        </p:tgtEl>
                                        <p:attrNameLst>
                                          <p:attrName>ppt_h</p:attrName>
                                        </p:attrNameLst>
                                      </p:cBhvr>
                                      <p:tavLst>
                                        <p:tav tm="0">
                                          <p:val>
                                            <p:fltVal val="0"/>
                                          </p:val>
                                        </p:tav>
                                        <p:tav tm="100000">
                                          <p:val>
                                            <p:strVal val="#ppt_h"/>
                                          </p:val>
                                        </p:tav>
                                      </p:tavLst>
                                    </p:anim>
                                    <p:anim calcmode="lin" valueType="num">
                                      <p:cBhvr>
                                        <p:cTn id="21" dur="900" fill="hold"/>
                                        <p:tgtEl>
                                          <p:spTgt spid="20"/>
                                        </p:tgtEl>
                                        <p:attrNameLst>
                                          <p:attrName>style.rotation</p:attrName>
                                        </p:attrNameLst>
                                      </p:cBhvr>
                                      <p:tavLst>
                                        <p:tav tm="0">
                                          <p:val>
                                            <p:fltVal val="360"/>
                                          </p:val>
                                        </p:tav>
                                        <p:tav tm="100000">
                                          <p:val>
                                            <p:fltVal val="0"/>
                                          </p:val>
                                        </p:tav>
                                      </p:tavLst>
                                    </p:anim>
                                    <p:animEffect transition="in" filter="fade">
                                      <p:cBhvr>
                                        <p:cTn id="22" dur="900"/>
                                        <p:tgtEl>
                                          <p:spTgt spid="20"/>
                                        </p:tgtEl>
                                      </p:cBhvr>
                                    </p:animEffect>
                                  </p:childTnLst>
                                </p:cTn>
                              </p:par>
                              <p:par>
                                <p:cTn id="23" presetID="49" presetClass="entr" presetSubtype="0" decel="100000" fill="hold" grpId="0" nodeType="withEffect">
                                  <p:stCondLst>
                                    <p:cond delay="30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900" fill="hold"/>
                                        <p:tgtEl>
                                          <p:spTgt spid="19"/>
                                        </p:tgtEl>
                                        <p:attrNameLst>
                                          <p:attrName>ppt_w</p:attrName>
                                        </p:attrNameLst>
                                      </p:cBhvr>
                                      <p:tavLst>
                                        <p:tav tm="0">
                                          <p:val>
                                            <p:fltVal val="0"/>
                                          </p:val>
                                        </p:tav>
                                        <p:tav tm="100000">
                                          <p:val>
                                            <p:strVal val="#ppt_w"/>
                                          </p:val>
                                        </p:tav>
                                      </p:tavLst>
                                    </p:anim>
                                    <p:anim calcmode="lin" valueType="num">
                                      <p:cBhvr>
                                        <p:cTn id="26" dur="900" fill="hold"/>
                                        <p:tgtEl>
                                          <p:spTgt spid="19"/>
                                        </p:tgtEl>
                                        <p:attrNameLst>
                                          <p:attrName>ppt_h</p:attrName>
                                        </p:attrNameLst>
                                      </p:cBhvr>
                                      <p:tavLst>
                                        <p:tav tm="0">
                                          <p:val>
                                            <p:fltVal val="0"/>
                                          </p:val>
                                        </p:tav>
                                        <p:tav tm="100000">
                                          <p:val>
                                            <p:strVal val="#ppt_h"/>
                                          </p:val>
                                        </p:tav>
                                      </p:tavLst>
                                    </p:anim>
                                    <p:anim calcmode="lin" valueType="num">
                                      <p:cBhvr>
                                        <p:cTn id="27" dur="900" fill="hold"/>
                                        <p:tgtEl>
                                          <p:spTgt spid="19"/>
                                        </p:tgtEl>
                                        <p:attrNameLst>
                                          <p:attrName>style.rotation</p:attrName>
                                        </p:attrNameLst>
                                      </p:cBhvr>
                                      <p:tavLst>
                                        <p:tav tm="0">
                                          <p:val>
                                            <p:fltVal val="360"/>
                                          </p:val>
                                        </p:tav>
                                        <p:tav tm="100000">
                                          <p:val>
                                            <p:fltVal val="0"/>
                                          </p:val>
                                        </p:tav>
                                      </p:tavLst>
                                    </p:anim>
                                    <p:animEffect transition="in" filter="fade">
                                      <p:cBhvr>
                                        <p:cTn id="28" dur="900"/>
                                        <p:tgtEl>
                                          <p:spTgt spid="19"/>
                                        </p:tgtEl>
                                      </p:cBhvr>
                                    </p:animEffect>
                                  </p:childTnLst>
                                </p:cTn>
                              </p:par>
                            </p:childTnLst>
                          </p:cTn>
                        </p:par>
                        <p:par>
                          <p:cTn id="29" fill="hold">
                            <p:stCondLst>
                              <p:cond delay="6500"/>
                            </p:stCondLst>
                            <p:childTnLst>
                              <p:par>
                                <p:cTn id="30" presetID="2" presetClass="entr" presetSubtype="1" decel="100000" fill="hold" grpId="0" nodeType="afterEffect">
                                  <p:stCondLst>
                                    <p:cond delay="4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900" fill="hold"/>
                                        <p:tgtEl>
                                          <p:spTgt spid="23"/>
                                        </p:tgtEl>
                                        <p:attrNameLst>
                                          <p:attrName>ppt_x</p:attrName>
                                        </p:attrNameLst>
                                      </p:cBhvr>
                                      <p:tavLst>
                                        <p:tav tm="0">
                                          <p:val>
                                            <p:strVal val="#ppt_x"/>
                                          </p:val>
                                        </p:tav>
                                        <p:tav tm="100000">
                                          <p:val>
                                            <p:strVal val="#ppt_x"/>
                                          </p:val>
                                        </p:tav>
                                      </p:tavLst>
                                    </p:anim>
                                    <p:anim calcmode="lin" valueType="num">
                                      <p:cBhvr additive="base">
                                        <p:cTn id="33" dur="900" fill="hold"/>
                                        <p:tgtEl>
                                          <p:spTgt spid="23"/>
                                        </p:tgtEl>
                                        <p:attrNameLst>
                                          <p:attrName>ppt_y</p:attrName>
                                        </p:attrNameLst>
                                      </p:cBhvr>
                                      <p:tavLst>
                                        <p:tav tm="0">
                                          <p:val>
                                            <p:strVal val="0-#ppt_h/2"/>
                                          </p:val>
                                        </p:tav>
                                        <p:tav tm="100000">
                                          <p:val>
                                            <p:strVal val="#ppt_y"/>
                                          </p:val>
                                        </p:tav>
                                      </p:tavLst>
                                    </p:anim>
                                  </p:childTnLst>
                                </p:cTn>
                              </p:par>
                              <p:par>
                                <p:cTn id="34" presetID="6" presetClass="emph" presetSubtype="0" repeatCount="indefinite" autoRev="1" fill="hold" grpId="1" nodeType="withEffect">
                                  <p:stCondLst>
                                    <p:cond delay="500"/>
                                  </p:stCondLst>
                                  <p:childTnLst>
                                    <p:animScale>
                                      <p:cBhvr>
                                        <p:cTn id="35" dur="3000" fill="hold"/>
                                        <p:tgtEl>
                                          <p:spTgt spid="23"/>
                                        </p:tgtEl>
                                      </p:cBhvr>
                                      <p:by x="130000" y="130000"/>
                                    </p:animScale>
                                  </p:childTnLst>
                                </p:cTn>
                              </p:par>
                              <p:par>
                                <p:cTn id="36" presetID="49" presetClass="entr" presetSubtype="0" decel="100000" fill="hold" grpId="0" nodeType="withEffect">
                                  <p:stCondLst>
                                    <p:cond delay="2250"/>
                                  </p:stCondLst>
                                  <p:childTnLst>
                                    <p:set>
                                      <p:cBhvr>
                                        <p:cTn id="37" dur="1" fill="hold">
                                          <p:stCondLst>
                                            <p:cond delay="0"/>
                                          </p:stCondLst>
                                        </p:cTn>
                                        <p:tgtEl>
                                          <p:spTgt spid="24"/>
                                        </p:tgtEl>
                                        <p:attrNameLst>
                                          <p:attrName>style.visibility</p:attrName>
                                        </p:attrNameLst>
                                      </p:cBhvr>
                                      <p:to>
                                        <p:strVal val="visible"/>
                                      </p:to>
                                    </p:set>
                                    <p:anim calcmode="lin" valueType="num">
                                      <p:cBhvr>
                                        <p:cTn id="38" dur="900" fill="hold"/>
                                        <p:tgtEl>
                                          <p:spTgt spid="24"/>
                                        </p:tgtEl>
                                        <p:attrNameLst>
                                          <p:attrName>ppt_w</p:attrName>
                                        </p:attrNameLst>
                                      </p:cBhvr>
                                      <p:tavLst>
                                        <p:tav tm="0">
                                          <p:val>
                                            <p:fltVal val="0"/>
                                          </p:val>
                                        </p:tav>
                                        <p:tav tm="100000">
                                          <p:val>
                                            <p:strVal val="#ppt_w"/>
                                          </p:val>
                                        </p:tav>
                                      </p:tavLst>
                                    </p:anim>
                                    <p:anim calcmode="lin" valueType="num">
                                      <p:cBhvr>
                                        <p:cTn id="39" dur="900" fill="hold"/>
                                        <p:tgtEl>
                                          <p:spTgt spid="24"/>
                                        </p:tgtEl>
                                        <p:attrNameLst>
                                          <p:attrName>ppt_h</p:attrName>
                                        </p:attrNameLst>
                                      </p:cBhvr>
                                      <p:tavLst>
                                        <p:tav tm="0">
                                          <p:val>
                                            <p:fltVal val="0"/>
                                          </p:val>
                                        </p:tav>
                                        <p:tav tm="100000">
                                          <p:val>
                                            <p:strVal val="#ppt_h"/>
                                          </p:val>
                                        </p:tav>
                                      </p:tavLst>
                                    </p:anim>
                                    <p:anim calcmode="lin" valueType="num">
                                      <p:cBhvr>
                                        <p:cTn id="40" dur="900" fill="hold"/>
                                        <p:tgtEl>
                                          <p:spTgt spid="24"/>
                                        </p:tgtEl>
                                        <p:attrNameLst>
                                          <p:attrName>style.rotation</p:attrName>
                                        </p:attrNameLst>
                                      </p:cBhvr>
                                      <p:tavLst>
                                        <p:tav tm="0">
                                          <p:val>
                                            <p:fltVal val="360"/>
                                          </p:val>
                                        </p:tav>
                                        <p:tav tm="100000">
                                          <p:val>
                                            <p:fltVal val="0"/>
                                          </p:val>
                                        </p:tav>
                                      </p:tavLst>
                                    </p:anim>
                                    <p:animEffect transition="in" filter="fade">
                                      <p:cBhvr>
                                        <p:cTn id="41" dur="900"/>
                                        <p:tgtEl>
                                          <p:spTgt spid="24"/>
                                        </p:tgtEl>
                                      </p:cBhvr>
                                    </p:animEffect>
                                  </p:childTnLst>
                                </p:cTn>
                              </p:par>
                              <p:par>
                                <p:cTn id="42" presetID="49" presetClass="entr" presetSubtype="0" decel="100000" fill="hold" grpId="0" nodeType="withEffect">
                                  <p:stCondLst>
                                    <p:cond delay="25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900" fill="hold"/>
                                        <p:tgtEl>
                                          <p:spTgt spid="29"/>
                                        </p:tgtEl>
                                        <p:attrNameLst>
                                          <p:attrName>ppt_w</p:attrName>
                                        </p:attrNameLst>
                                      </p:cBhvr>
                                      <p:tavLst>
                                        <p:tav tm="0">
                                          <p:val>
                                            <p:fltVal val="0"/>
                                          </p:val>
                                        </p:tav>
                                        <p:tav tm="100000">
                                          <p:val>
                                            <p:strVal val="#ppt_w"/>
                                          </p:val>
                                        </p:tav>
                                      </p:tavLst>
                                    </p:anim>
                                    <p:anim calcmode="lin" valueType="num">
                                      <p:cBhvr>
                                        <p:cTn id="45" dur="900" fill="hold"/>
                                        <p:tgtEl>
                                          <p:spTgt spid="29"/>
                                        </p:tgtEl>
                                        <p:attrNameLst>
                                          <p:attrName>ppt_h</p:attrName>
                                        </p:attrNameLst>
                                      </p:cBhvr>
                                      <p:tavLst>
                                        <p:tav tm="0">
                                          <p:val>
                                            <p:fltVal val="0"/>
                                          </p:val>
                                        </p:tav>
                                        <p:tav tm="100000">
                                          <p:val>
                                            <p:strVal val="#ppt_h"/>
                                          </p:val>
                                        </p:tav>
                                      </p:tavLst>
                                    </p:anim>
                                    <p:anim calcmode="lin" valueType="num">
                                      <p:cBhvr>
                                        <p:cTn id="46" dur="900" fill="hold"/>
                                        <p:tgtEl>
                                          <p:spTgt spid="29"/>
                                        </p:tgtEl>
                                        <p:attrNameLst>
                                          <p:attrName>style.rotation</p:attrName>
                                        </p:attrNameLst>
                                      </p:cBhvr>
                                      <p:tavLst>
                                        <p:tav tm="0">
                                          <p:val>
                                            <p:fltVal val="360"/>
                                          </p:val>
                                        </p:tav>
                                        <p:tav tm="100000">
                                          <p:val>
                                            <p:fltVal val="0"/>
                                          </p:val>
                                        </p:tav>
                                      </p:tavLst>
                                    </p:anim>
                                    <p:animEffect transition="in" filter="fade">
                                      <p:cBhvr>
                                        <p:cTn id="47" dur="900"/>
                                        <p:tgtEl>
                                          <p:spTgt spid="29"/>
                                        </p:tgtEl>
                                      </p:cBhvr>
                                    </p:animEffect>
                                  </p:childTnLst>
                                </p:cTn>
                              </p:par>
                              <p:par>
                                <p:cTn id="48" presetID="49" presetClass="entr" presetSubtype="0" decel="100000" fill="hold" grpId="0" nodeType="withEffect">
                                  <p:stCondLst>
                                    <p:cond delay="30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900" fill="hold"/>
                                        <p:tgtEl>
                                          <p:spTgt spid="25"/>
                                        </p:tgtEl>
                                        <p:attrNameLst>
                                          <p:attrName>ppt_w</p:attrName>
                                        </p:attrNameLst>
                                      </p:cBhvr>
                                      <p:tavLst>
                                        <p:tav tm="0">
                                          <p:val>
                                            <p:fltVal val="0"/>
                                          </p:val>
                                        </p:tav>
                                        <p:tav tm="100000">
                                          <p:val>
                                            <p:strVal val="#ppt_w"/>
                                          </p:val>
                                        </p:tav>
                                      </p:tavLst>
                                    </p:anim>
                                    <p:anim calcmode="lin" valueType="num">
                                      <p:cBhvr>
                                        <p:cTn id="51" dur="900" fill="hold"/>
                                        <p:tgtEl>
                                          <p:spTgt spid="25"/>
                                        </p:tgtEl>
                                        <p:attrNameLst>
                                          <p:attrName>ppt_h</p:attrName>
                                        </p:attrNameLst>
                                      </p:cBhvr>
                                      <p:tavLst>
                                        <p:tav tm="0">
                                          <p:val>
                                            <p:fltVal val="0"/>
                                          </p:val>
                                        </p:tav>
                                        <p:tav tm="100000">
                                          <p:val>
                                            <p:strVal val="#ppt_h"/>
                                          </p:val>
                                        </p:tav>
                                      </p:tavLst>
                                    </p:anim>
                                    <p:anim calcmode="lin" valueType="num">
                                      <p:cBhvr>
                                        <p:cTn id="52" dur="900" fill="hold"/>
                                        <p:tgtEl>
                                          <p:spTgt spid="25"/>
                                        </p:tgtEl>
                                        <p:attrNameLst>
                                          <p:attrName>style.rotation</p:attrName>
                                        </p:attrNameLst>
                                      </p:cBhvr>
                                      <p:tavLst>
                                        <p:tav tm="0">
                                          <p:val>
                                            <p:fltVal val="360"/>
                                          </p:val>
                                        </p:tav>
                                        <p:tav tm="100000">
                                          <p:val>
                                            <p:fltVal val="0"/>
                                          </p:val>
                                        </p:tav>
                                      </p:tavLst>
                                    </p:anim>
                                    <p:animEffect transition="in" filter="fade">
                                      <p:cBhvr>
                                        <p:cTn id="53" dur="9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9" grpId="0" animBg="1"/>
      <p:bldP spid="20" grpId="0" animBg="1"/>
      <p:bldP spid="23" grpId="0" animBg="1"/>
      <p:bldP spid="23" grpId="1" animBg="1"/>
      <p:bldP spid="24" grpId="0" animBg="1"/>
      <p:bldP spid="25"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2841504" y="202131"/>
            <a:ext cx="3471208"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¿Cómo podría ayudar la </a:t>
            </a:r>
            <a:r>
              <a:rPr lang="es-BO" b="1" dirty="0" smtClean="0">
                <a:solidFill>
                  <a:schemeClr val="tx1"/>
                </a:solidFill>
                <a:latin typeface="Cambria" panose="02040503050406030204" pitchFamily="18" charset="0"/>
                <a:ea typeface="Cambria" panose="02040503050406030204" pitchFamily="18" charset="0"/>
              </a:rPr>
              <a:t>IA a los mineros?</a:t>
            </a:r>
            <a:endParaRPr lang="es-ES" b="1" dirty="0">
              <a:solidFill>
                <a:schemeClr val="tx1"/>
              </a:solidFill>
              <a:latin typeface="Cambria" panose="02040503050406030204" pitchFamily="18" charset="0"/>
              <a:ea typeface="Cambria" panose="02040503050406030204" pitchFamily="18" charset="0"/>
            </a:endParaRPr>
          </a:p>
        </p:txBody>
      </p:sp>
      <p:sp>
        <p:nvSpPr>
          <p:cNvPr id="16" name="Rectángulo 15"/>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24" name="Shape 0"/>
          <p:cNvSpPr/>
          <p:nvPr/>
        </p:nvSpPr>
        <p:spPr>
          <a:xfrm>
            <a:off x="627579" y="766399"/>
            <a:ext cx="5184360" cy="266402"/>
          </a:xfrm>
          <a:prstGeom prst="roundRect">
            <a:avLst>
              <a:gd name="adj" fmla="val 6386"/>
            </a:avLst>
          </a:prstGeom>
          <a:solidFill>
            <a:srgbClr val="110745"/>
          </a:solidFill>
          <a:ln/>
        </p:spPr>
      </p:sp>
      <p:sp>
        <p:nvSpPr>
          <p:cNvPr id="25" name="Text 4"/>
          <p:cNvSpPr/>
          <p:nvPr/>
        </p:nvSpPr>
        <p:spPr>
          <a:xfrm>
            <a:off x="1100783" y="762646"/>
            <a:ext cx="4237952" cy="298165"/>
          </a:xfrm>
          <a:prstGeom prst="rect">
            <a:avLst/>
          </a:prstGeom>
          <a:noFill/>
          <a:ln/>
        </p:spPr>
        <p:txBody>
          <a:bodyPr wrap="none" lIns="0" tIns="0" rIns="0" bIns="0" rtlCol="0" anchor="t"/>
          <a:lstStyle/>
          <a:p>
            <a:pPr algn="ctr">
              <a:lnSpc>
                <a:spcPct val="104000"/>
              </a:lnSpc>
            </a:pPr>
            <a:r>
              <a:rPr lang="en-US" sz="1600" dirty="0" err="1">
                <a:solidFill>
                  <a:schemeClr val="bg1"/>
                </a:solidFill>
                <a:latin typeface="Cambria" panose="02040503050406030204" pitchFamily="18" charset="0"/>
                <a:ea typeface="Cambria" panose="02040503050406030204" pitchFamily="18" charset="0"/>
              </a:rPr>
              <a:t>Salud</a:t>
            </a:r>
            <a:r>
              <a:rPr lang="en-US" sz="1600" dirty="0">
                <a:solidFill>
                  <a:schemeClr val="bg1"/>
                </a:solidFill>
                <a:latin typeface="Cambria" panose="02040503050406030204" pitchFamily="18" charset="0"/>
                <a:ea typeface="Cambria" panose="02040503050406030204" pitchFamily="18" charset="0"/>
              </a:rPr>
              <a:t> y </a:t>
            </a:r>
            <a:r>
              <a:rPr lang="en-US" sz="1600" dirty="0" err="1">
                <a:solidFill>
                  <a:schemeClr val="bg1"/>
                </a:solidFill>
                <a:latin typeface="Cambria" panose="02040503050406030204" pitchFamily="18" charset="0"/>
                <a:ea typeface="Cambria" panose="02040503050406030204" pitchFamily="18" charset="0"/>
              </a:rPr>
              <a:t>seguridad</a:t>
            </a:r>
            <a:r>
              <a:rPr lang="en-US" sz="1600" dirty="0">
                <a:solidFill>
                  <a:schemeClr val="bg1"/>
                </a:solidFill>
                <a:latin typeface="Cambria" panose="02040503050406030204" pitchFamily="18" charset="0"/>
                <a:ea typeface="Cambria" panose="02040503050406030204" pitchFamily="18" charset="0"/>
              </a:rPr>
              <a:t> para </a:t>
            </a:r>
            <a:r>
              <a:rPr lang="en-US" sz="1600" dirty="0" err="1">
                <a:solidFill>
                  <a:schemeClr val="bg1"/>
                </a:solidFill>
                <a:latin typeface="Cambria" panose="02040503050406030204" pitchFamily="18" charset="0"/>
                <a:ea typeface="Cambria" panose="02040503050406030204" pitchFamily="18" charset="0"/>
              </a:rPr>
              <a:t>los</a:t>
            </a:r>
            <a:r>
              <a:rPr lang="en-US" sz="1600" dirty="0">
                <a:solidFill>
                  <a:schemeClr val="bg1"/>
                </a:solidFill>
                <a:latin typeface="Cambria" panose="02040503050406030204" pitchFamily="18" charset="0"/>
                <a:ea typeface="Cambria" panose="02040503050406030204" pitchFamily="18" charset="0"/>
              </a:rPr>
              <a:t> </a:t>
            </a:r>
            <a:r>
              <a:rPr lang="en-US" sz="1600" dirty="0" err="1">
                <a:solidFill>
                  <a:schemeClr val="bg1"/>
                </a:solidFill>
                <a:latin typeface="Cambria" panose="02040503050406030204" pitchFamily="18" charset="0"/>
                <a:ea typeface="Cambria" panose="02040503050406030204" pitchFamily="18" charset="0"/>
              </a:rPr>
              <a:t>Mineros</a:t>
            </a:r>
            <a:endParaRPr lang="en-US" sz="1600" dirty="0">
              <a:solidFill>
                <a:schemeClr val="bg1"/>
              </a:solidFill>
              <a:latin typeface="Cambria" panose="02040503050406030204" pitchFamily="18" charset="0"/>
              <a:ea typeface="Cambria" panose="02040503050406030204" pitchFamily="18" charset="0"/>
            </a:endParaRPr>
          </a:p>
        </p:txBody>
      </p:sp>
      <p:graphicFrame>
        <p:nvGraphicFramePr>
          <p:cNvPr id="13" name="Gráfico 12"/>
          <p:cNvGraphicFramePr>
            <a:graphicFrameLocks/>
          </p:cNvGraphicFramePr>
          <p:nvPr>
            <p:extLst>
              <p:ext uri="{D42A27DB-BD31-4B8C-83A1-F6EECF244321}">
                <p14:modId xmlns:p14="http://schemas.microsoft.com/office/powerpoint/2010/main" val="1624528477"/>
              </p:ext>
            </p:extLst>
          </p:nvPr>
        </p:nvGraphicFramePr>
        <p:xfrm>
          <a:off x="459004" y="1190727"/>
          <a:ext cx="2509664" cy="1945377"/>
        </p:xfrm>
        <a:graphic>
          <a:graphicData uri="http://schemas.openxmlformats.org/drawingml/2006/chart">
            <c:chart xmlns:c="http://schemas.openxmlformats.org/drawingml/2006/chart" xmlns:r="http://schemas.openxmlformats.org/officeDocument/2006/relationships" r:id="rId3"/>
          </a:graphicData>
        </a:graphic>
      </p:graphicFrame>
      <p:sp>
        <p:nvSpPr>
          <p:cNvPr id="27" name="Shape 7"/>
          <p:cNvSpPr/>
          <p:nvPr/>
        </p:nvSpPr>
        <p:spPr>
          <a:xfrm>
            <a:off x="5858097" y="2869392"/>
            <a:ext cx="2776249" cy="1293378"/>
          </a:xfrm>
          <a:prstGeom prst="roundRect">
            <a:avLst>
              <a:gd name="adj" fmla="val 5714"/>
            </a:avLst>
          </a:prstGeom>
          <a:solidFill>
            <a:schemeClr val="bg1">
              <a:lumMod val="95000"/>
            </a:schemeClr>
          </a:solidFill>
          <a:ln w="14288">
            <a:solidFill>
              <a:srgbClr val="65696B"/>
            </a:solidFill>
            <a:prstDash val="solid"/>
          </a:ln>
        </p:spPr>
      </p:sp>
      <p:sp>
        <p:nvSpPr>
          <p:cNvPr id="28" name="Shape 8"/>
          <p:cNvSpPr/>
          <p:nvPr/>
        </p:nvSpPr>
        <p:spPr>
          <a:xfrm>
            <a:off x="5847645" y="2882443"/>
            <a:ext cx="53314" cy="1248882"/>
          </a:xfrm>
          <a:prstGeom prst="roundRect">
            <a:avLst>
              <a:gd name="adj" fmla="val 30233"/>
            </a:avLst>
          </a:prstGeom>
          <a:solidFill>
            <a:srgbClr val="18899F"/>
          </a:solidFill>
          <a:ln/>
        </p:spPr>
      </p:sp>
      <p:sp>
        <p:nvSpPr>
          <p:cNvPr id="29" name="Text 9"/>
          <p:cNvSpPr/>
          <p:nvPr/>
        </p:nvSpPr>
        <p:spPr>
          <a:xfrm>
            <a:off x="6030366" y="2923023"/>
            <a:ext cx="1477640" cy="179933"/>
          </a:xfrm>
          <a:prstGeom prst="rect">
            <a:avLst/>
          </a:prstGeom>
          <a:noFill/>
          <a:ln/>
        </p:spPr>
        <p:txBody>
          <a:bodyPr wrap="none" lIns="0" tIns="0" rIns="0" bIns="0" rtlCol="0" anchor="t"/>
          <a:lstStyle/>
          <a:p>
            <a:pPr>
              <a:lnSpc>
                <a:spcPct val="104000"/>
              </a:lnSpc>
            </a:pPr>
            <a:r>
              <a:rPr lang="es-ES" sz="1400" dirty="0">
                <a:latin typeface="Cambria" panose="02040503050406030204" pitchFamily="18" charset="0"/>
                <a:ea typeface="Cambria" panose="02040503050406030204" pitchFamily="18" charset="0"/>
              </a:rPr>
              <a:t>Silicosis en mineros</a:t>
            </a:r>
            <a:endParaRPr lang="en-US" sz="1400" dirty="0">
              <a:latin typeface="Cambria" panose="02040503050406030204" pitchFamily="18" charset="0"/>
              <a:ea typeface="Cambria" panose="02040503050406030204" pitchFamily="18" charset="0"/>
            </a:endParaRPr>
          </a:p>
        </p:txBody>
      </p:sp>
      <p:sp>
        <p:nvSpPr>
          <p:cNvPr id="30" name="Text 10"/>
          <p:cNvSpPr/>
          <p:nvPr/>
        </p:nvSpPr>
        <p:spPr>
          <a:xfrm>
            <a:off x="6030366" y="3193773"/>
            <a:ext cx="2556169" cy="937552"/>
          </a:xfrm>
          <a:prstGeom prst="rect">
            <a:avLst/>
          </a:prstGeom>
          <a:noFill/>
          <a:ln/>
        </p:spPr>
        <p:txBody>
          <a:bodyPr wrap="square" lIns="0" tIns="0" rIns="0" bIns="0" rtlCol="0" anchor="t">
            <a:noAutofit/>
          </a:bodyPr>
          <a:lstStyle/>
          <a:p>
            <a:pPr>
              <a:lnSpc>
                <a:spcPct val="121000"/>
              </a:lnSpc>
            </a:pPr>
            <a:r>
              <a:rPr lang="es-ES" sz="1000" dirty="0">
                <a:latin typeface="Cambria" panose="02040503050406030204" pitchFamily="18" charset="0"/>
                <a:ea typeface="Cambria" panose="02040503050406030204" pitchFamily="18" charset="0"/>
              </a:rPr>
              <a:t>Se estima que alrededor del 85% de los mineros presenta algún grado de silicosis y cada año se diagnostican aproximadamente 650 nuevos casos (Instituto Nacional de Salud Ocupacional, 2024).</a:t>
            </a:r>
            <a:endParaRPr lang="en-US" sz="1000" dirty="0">
              <a:latin typeface="Cambria" panose="02040503050406030204" pitchFamily="18" charset="0"/>
              <a:ea typeface="Cambria" panose="02040503050406030204" pitchFamily="18" charset="0"/>
            </a:endParaRPr>
          </a:p>
        </p:txBody>
      </p:sp>
      <p:sp>
        <p:nvSpPr>
          <p:cNvPr id="31" name="Shape 11"/>
          <p:cNvSpPr/>
          <p:nvPr/>
        </p:nvSpPr>
        <p:spPr>
          <a:xfrm>
            <a:off x="5864649" y="1274385"/>
            <a:ext cx="2769697" cy="1229673"/>
          </a:xfrm>
          <a:prstGeom prst="roundRect">
            <a:avLst>
              <a:gd name="adj" fmla="val 6637"/>
            </a:avLst>
          </a:prstGeom>
          <a:solidFill>
            <a:schemeClr val="bg1">
              <a:lumMod val="95000"/>
            </a:schemeClr>
          </a:solidFill>
          <a:ln w="14288">
            <a:solidFill>
              <a:srgbClr val="65696B"/>
            </a:solidFill>
            <a:prstDash val="solid"/>
          </a:ln>
        </p:spPr>
      </p:sp>
      <p:sp>
        <p:nvSpPr>
          <p:cNvPr id="32" name="Shape 12"/>
          <p:cNvSpPr/>
          <p:nvPr/>
        </p:nvSpPr>
        <p:spPr>
          <a:xfrm>
            <a:off x="5850362" y="1274386"/>
            <a:ext cx="57149" cy="1229672"/>
          </a:xfrm>
          <a:prstGeom prst="roundRect">
            <a:avLst>
              <a:gd name="adj" fmla="val 30233"/>
            </a:avLst>
          </a:prstGeom>
          <a:solidFill>
            <a:srgbClr val="18899F"/>
          </a:solidFill>
          <a:ln/>
        </p:spPr>
      </p:sp>
      <p:sp>
        <p:nvSpPr>
          <p:cNvPr id="33" name="Text 13"/>
          <p:cNvSpPr/>
          <p:nvPr/>
        </p:nvSpPr>
        <p:spPr>
          <a:xfrm>
            <a:off x="6036918" y="1403792"/>
            <a:ext cx="1533897" cy="179933"/>
          </a:xfrm>
          <a:prstGeom prst="rect">
            <a:avLst/>
          </a:prstGeom>
          <a:noFill/>
          <a:ln/>
        </p:spPr>
        <p:txBody>
          <a:bodyPr wrap="none" lIns="0" tIns="0" rIns="0" bIns="0" rtlCol="0" anchor="t"/>
          <a:lstStyle/>
          <a:p>
            <a:pPr>
              <a:lnSpc>
                <a:spcPct val="104000"/>
              </a:lnSpc>
            </a:pPr>
            <a:r>
              <a:rPr lang="es-ES" sz="1400" dirty="0">
                <a:latin typeface="Cambria" panose="02040503050406030204" pitchFamily="18" charset="0"/>
                <a:ea typeface="Cambria" panose="02040503050406030204" pitchFamily="18" charset="0"/>
              </a:rPr>
              <a:t>Minería en el Mundo</a:t>
            </a:r>
            <a:endParaRPr lang="en-US" sz="1400" dirty="0">
              <a:latin typeface="Cambria" panose="02040503050406030204" pitchFamily="18" charset="0"/>
              <a:ea typeface="Cambria" panose="02040503050406030204" pitchFamily="18" charset="0"/>
            </a:endParaRPr>
          </a:p>
        </p:txBody>
      </p:sp>
      <p:sp>
        <p:nvSpPr>
          <p:cNvPr id="34" name="Text 14"/>
          <p:cNvSpPr/>
          <p:nvPr/>
        </p:nvSpPr>
        <p:spPr>
          <a:xfrm>
            <a:off x="6036918" y="1698581"/>
            <a:ext cx="2426792" cy="500955"/>
          </a:xfrm>
          <a:prstGeom prst="rect">
            <a:avLst/>
          </a:prstGeom>
          <a:noFill/>
          <a:ln/>
        </p:spPr>
        <p:txBody>
          <a:bodyPr wrap="square" lIns="0" tIns="0" rIns="0" bIns="0" rtlCol="0" anchor="t">
            <a:noAutofit/>
          </a:bodyPr>
          <a:lstStyle/>
          <a:p>
            <a:pPr>
              <a:lnSpc>
                <a:spcPct val="121000"/>
              </a:lnSpc>
            </a:pPr>
            <a:r>
              <a:rPr lang="es-ES" sz="1000" dirty="0">
                <a:latin typeface="Cambria" panose="02040503050406030204" pitchFamily="18" charset="0"/>
                <a:ea typeface="Cambria" panose="02040503050406030204" pitchFamily="18" charset="0"/>
              </a:rPr>
              <a:t>La minería representa solo el 1% del empleo mundial, concentra cerca del 8% de las muertes laborales (OIT, 2025).</a:t>
            </a:r>
            <a:endParaRPr lang="en-US" sz="1000" dirty="0">
              <a:latin typeface="Cambria" panose="02040503050406030204" pitchFamily="18" charset="0"/>
              <a:ea typeface="Cambria" panose="02040503050406030204" pitchFamily="18" charset="0"/>
            </a:endParaRPr>
          </a:p>
        </p:txBody>
      </p:sp>
      <p:sp>
        <p:nvSpPr>
          <p:cNvPr id="2" name="Rectángulo 1"/>
          <p:cNvSpPr/>
          <p:nvPr/>
        </p:nvSpPr>
        <p:spPr>
          <a:xfrm>
            <a:off x="627579" y="3437153"/>
            <a:ext cx="2720965" cy="830997"/>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El artículo 136 de la Ley de Pensiones N.º 065 establece que las cooperativas mineras deben incorporarse al Sistema Integral de Pensiones.</a:t>
            </a:r>
          </a:p>
        </p:txBody>
      </p:sp>
      <p:sp>
        <p:nvSpPr>
          <p:cNvPr id="4" name="Flecha derecha 3"/>
          <p:cNvSpPr/>
          <p:nvPr/>
        </p:nvSpPr>
        <p:spPr>
          <a:xfrm>
            <a:off x="3025187" y="1858749"/>
            <a:ext cx="328705" cy="502372"/>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Flecha derecha 34"/>
          <p:cNvSpPr/>
          <p:nvPr/>
        </p:nvSpPr>
        <p:spPr>
          <a:xfrm rot="5400000">
            <a:off x="1764486" y="3008180"/>
            <a:ext cx="328705" cy="502372"/>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Rectángulo 35"/>
          <p:cNvSpPr/>
          <p:nvPr/>
        </p:nvSpPr>
        <p:spPr>
          <a:xfrm>
            <a:off x="3362831" y="1529569"/>
            <a:ext cx="2331182" cy="1200329"/>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Del total de cotizantes, aproximadamente </a:t>
            </a:r>
            <a:r>
              <a:rPr lang="es-ES" sz="1200" dirty="0" smtClean="0">
                <a:latin typeface="Cambria" panose="02040503050406030204" pitchFamily="18" charset="0"/>
                <a:ea typeface="Cambria" panose="02040503050406030204" pitchFamily="18" charset="0"/>
              </a:rPr>
              <a:t>38% </a:t>
            </a:r>
            <a:r>
              <a:rPr lang="es-ES" sz="1200" dirty="0">
                <a:latin typeface="Cambria" panose="02040503050406030204" pitchFamily="18" charset="0"/>
                <a:ea typeface="Cambria" panose="02040503050406030204" pitchFamily="18" charset="0"/>
              </a:rPr>
              <a:t>cuentan con un seguro de corto plazo contributivo y </a:t>
            </a:r>
            <a:r>
              <a:rPr lang="es-ES" sz="1200" dirty="0" smtClean="0">
                <a:latin typeface="Cambria" panose="02040503050406030204" pitchFamily="18" charset="0"/>
                <a:ea typeface="Cambria" panose="02040503050406030204" pitchFamily="18" charset="0"/>
              </a:rPr>
              <a:t>47% están </a:t>
            </a:r>
            <a:r>
              <a:rPr lang="es-ES" sz="1200" dirty="0">
                <a:latin typeface="Cambria" panose="02040503050406030204" pitchFamily="18" charset="0"/>
                <a:ea typeface="Cambria" panose="02040503050406030204" pitchFamily="18" charset="0"/>
              </a:rPr>
              <a:t>afiliados al </a:t>
            </a:r>
            <a:r>
              <a:rPr lang="es-ES" sz="1200" dirty="0" smtClean="0">
                <a:latin typeface="Cambria" panose="02040503050406030204" pitchFamily="18" charset="0"/>
                <a:ea typeface="Cambria" panose="02040503050406030204" pitchFamily="18" charset="0"/>
              </a:rPr>
              <a:t>SUS (15% no tiene seguro).</a:t>
            </a:r>
            <a:endParaRPr lang="es-ES" sz="1200" dirty="0">
              <a:latin typeface="Cambria" panose="02040503050406030204" pitchFamily="18" charset="0"/>
              <a:ea typeface="Cambria" panose="02040503050406030204" pitchFamily="18" charset="0"/>
            </a:endParaRPr>
          </a:p>
        </p:txBody>
      </p:sp>
      <p:sp>
        <p:nvSpPr>
          <p:cNvPr id="7" name="Rectángulo 6"/>
          <p:cNvSpPr/>
          <p:nvPr/>
        </p:nvSpPr>
        <p:spPr>
          <a:xfrm>
            <a:off x="0" y="4436414"/>
            <a:ext cx="8311059" cy="307777"/>
          </a:xfrm>
          <a:prstGeom prst="rect">
            <a:avLst/>
          </a:prstGeom>
        </p:spPr>
        <p:txBody>
          <a:bodyPr wrap="square">
            <a:spAutoFit/>
          </a:bodyPr>
          <a:lstStyle/>
          <a:p>
            <a:r>
              <a:rPr lang="es-ES" sz="1400" dirty="0">
                <a:latin typeface="Cambria" panose="02040503050406030204" pitchFamily="18" charset="0"/>
                <a:ea typeface="Cambria" panose="02040503050406030204" pitchFamily="18" charset="0"/>
              </a:rPr>
              <a:t>La minería es una parte importante de la economía boliviana y representa alrededor del 6% de su PIB</a:t>
            </a:r>
            <a:r>
              <a:rPr lang="es-ES" dirty="0">
                <a:latin typeface="Cambria" panose="02040503050406030204" pitchFamily="18" charset="0"/>
                <a:ea typeface="Cambria" panose="02040503050406030204" pitchFamily="18" charset="0"/>
              </a:rPr>
              <a:t>.</a:t>
            </a:r>
          </a:p>
        </p:txBody>
      </p:sp>
      <p:sp>
        <p:nvSpPr>
          <p:cNvPr id="39" name="Полилиния 56">
            <a:extLst>
              <a:ext uri="{FF2B5EF4-FFF2-40B4-BE49-F238E27FC236}">
                <a16:creationId xmlns:a16="http://schemas.microsoft.com/office/drawing/2014/main" id="{0DB1D973-53A6-44DD-9C6B-A5446DAD0DE1}"/>
              </a:ext>
            </a:extLst>
          </p:cNvPr>
          <p:cNvSpPr/>
          <p:nvPr/>
        </p:nvSpPr>
        <p:spPr>
          <a:xfrm>
            <a:off x="8863071" y="677075"/>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Полилиния 57">
            <a:extLst>
              <a:ext uri="{FF2B5EF4-FFF2-40B4-BE49-F238E27FC236}">
                <a16:creationId xmlns:a16="http://schemas.microsoft.com/office/drawing/2014/main" id="{B9721C82-E9B7-41EC-84A2-52839681A49F}"/>
              </a:ext>
            </a:extLst>
          </p:cNvPr>
          <p:cNvSpPr/>
          <p:nvPr/>
        </p:nvSpPr>
        <p:spPr>
          <a:xfrm>
            <a:off x="-129668" y="1338740"/>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 name="Imagen 2"/>
          <p:cNvPicPr>
            <a:picLocks noChangeAspect="1"/>
          </p:cNvPicPr>
          <p:nvPr/>
        </p:nvPicPr>
        <p:blipFill rotWithShape="1">
          <a:blip r:embed="rId4">
            <a:extLst>
              <a:ext uri="{BEBA8EAE-BF5A-486C-A8C5-ECC9F3942E4B}">
                <a14:imgProps xmlns:a14="http://schemas.microsoft.com/office/drawing/2010/main">
                  <a14:imgLayer r:embed="rId5">
                    <a14:imgEffect>
                      <a14:backgroundRemoval t="12667" b="88444" l="25000" r="73625"/>
                    </a14:imgEffect>
                  </a14:imgLayer>
                </a14:imgProps>
              </a:ext>
            </a:extLst>
          </a:blip>
          <a:srcRect l="25281" t="12180" r="26260" b="11454"/>
          <a:stretch/>
        </p:blipFill>
        <p:spPr>
          <a:xfrm>
            <a:off x="3821467" y="2882443"/>
            <a:ext cx="1501064" cy="1330582"/>
          </a:xfrm>
          <a:prstGeom prst="rect">
            <a:avLst/>
          </a:prstGeom>
        </p:spPr>
      </p:pic>
    </p:spTree>
    <p:extLst>
      <p:ext uri="{BB962C8B-B14F-4D97-AF65-F5344CB8AC3E}">
        <p14:creationId xmlns:p14="http://schemas.microsoft.com/office/powerpoint/2010/main" val="85819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1750"/>
                                  </p:stCondLst>
                                  <p:childTnLst>
                                    <p:set>
                                      <p:cBhvr>
                                        <p:cTn id="6" dur="1" fill="hold">
                                          <p:stCondLst>
                                            <p:cond delay="0"/>
                                          </p:stCondLst>
                                        </p:cTn>
                                        <p:tgtEl>
                                          <p:spTgt spid="41"/>
                                        </p:tgtEl>
                                        <p:attrNameLst>
                                          <p:attrName>style.visibility</p:attrName>
                                        </p:attrNameLst>
                                      </p:cBhvr>
                                      <p:to>
                                        <p:strVal val="visible"/>
                                      </p:to>
                                    </p:set>
                                    <p:anim calcmode="lin" valueType="num">
                                      <p:cBhvr>
                                        <p:cTn id="7" dur="900" fill="hold"/>
                                        <p:tgtEl>
                                          <p:spTgt spid="41"/>
                                        </p:tgtEl>
                                        <p:attrNameLst>
                                          <p:attrName>ppt_w</p:attrName>
                                        </p:attrNameLst>
                                      </p:cBhvr>
                                      <p:tavLst>
                                        <p:tav tm="0">
                                          <p:val>
                                            <p:fltVal val="0"/>
                                          </p:val>
                                        </p:tav>
                                        <p:tav tm="100000">
                                          <p:val>
                                            <p:strVal val="#ppt_w"/>
                                          </p:val>
                                        </p:tav>
                                      </p:tavLst>
                                    </p:anim>
                                    <p:anim calcmode="lin" valueType="num">
                                      <p:cBhvr>
                                        <p:cTn id="8" dur="900" fill="hold"/>
                                        <p:tgtEl>
                                          <p:spTgt spid="41"/>
                                        </p:tgtEl>
                                        <p:attrNameLst>
                                          <p:attrName>ppt_h</p:attrName>
                                        </p:attrNameLst>
                                      </p:cBhvr>
                                      <p:tavLst>
                                        <p:tav tm="0">
                                          <p:val>
                                            <p:fltVal val="0"/>
                                          </p:val>
                                        </p:tav>
                                        <p:tav tm="100000">
                                          <p:val>
                                            <p:strVal val="#ppt_h"/>
                                          </p:val>
                                        </p:tav>
                                      </p:tavLst>
                                    </p:anim>
                                    <p:anim calcmode="lin" valueType="num">
                                      <p:cBhvr>
                                        <p:cTn id="9" dur="900" fill="hold"/>
                                        <p:tgtEl>
                                          <p:spTgt spid="41"/>
                                        </p:tgtEl>
                                        <p:attrNameLst>
                                          <p:attrName>style.rotation</p:attrName>
                                        </p:attrNameLst>
                                      </p:cBhvr>
                                      <p:tavLst>
                                        <p:tav tm="0">
                                          <p:val>
                                            <p:fltVal val="360"/>
                                          </p:val>
                                        </p:tav>
                                        <p:tav tm="100000">
                                          <p:val>
                                            <p:fltVal val="0"/>
                                          </p:val>
                                        </p:tav>
                                      </p:tavLst>
                                    </p:anim>
                                    <p:animEffect transition="in" filter="fade">
                                      <p:cBhvr>
                                        <p:cTn id="10" dur="900"/>
                                        <p:tgtEl>
                                          <p:spTgt spid="41"/>
                                        </p:tgtEl>
                                      </p:cBhvr>
                                    </p:animEffect>
                                  </p:childTnLst>
                                </p:cTn>
                              </p:par>
                              <p:par>
                                <p:cTn id="11" presetID="49" presetClass="entr" presetSubtype="0" decel="100000" fill="hold" grpId="0" nodeType="withEffect">
                                  <p:stCondLst>
                                    <p:cond delay="2250"/>
                                  </p:stCondLst>
                                  <p:childTnLst>
                                    <p:set>
                                      <p:cBhvr>
                                        <p:cTn id="12" dur="1" fill="hold">
                                          <p:stCondLst>
                                            <p:cond delay="0"/>
                                          </p:stCondLst>
                                        </p:cTn>
                                        <p:tgtEl>
                                          <p:spTgt spid="39"/>
                                        </p:tgtEl>
                                        <p:attrNameLst>
                                          <p:attrName>style.visibility</p:attrName>
                                        </p:attrNameLst>
                                      </p:cBhvr>
                                      <p:to>
                                        <p:strVal val="visible"/>
                                      </p:to>
                                    </p:set>
                                    <p:anim calcmode="lin" valueType="num">
                                      <p:cBhvr>
                                        <p:cTn id="13" dur="900" fill="hold"/>
                                        <p:tgtEl>
                                          <p:spTgt spid="39"/>
                                        </p:tgtEl>
                                        <p:attrNameLst>
                                          <p:attrName>ppt_w</p:attrName>
                                        </p:attrNameLst>
                                      </p:cBhvr>
                                      <p:tavLst>
                                        <p:tav tm="0">
                                          <p:val>
                                            <p:fltVal val="0"/>
                                          </p:val>
                                        </p:tav>
                                        <p:tav tm="100000">
                                          <p:val>
                                            <p:strVal val="#ppt_w"/>
                                          </p:val>
                                        </p:tav>
                                      </p:tavLst>
                                    </p:anim>
                                    <p:anim calcmode="lin" valueType="num">
                                      <p:cBhvr>
                                        <p:cTn id="14" dur="900" fill="hold"/>
                                        <p:tgtEl>
                                          <p:spTgt spid="39"/>
                                        </p:tgtEl>
                                        <p:attrNameLst>
                                          <p:attrName>ppt_h</p:attrName>
                                        </p:attrNameLst>
                                      </p:cBhvr>
                                      <p:tavLst>
                                        <p:tav tm="0">
                                          <p:val>
                                            <p:fltVal val="0"/>
                                          </p:val>
                                        </p:tav>
                                        <p:tav tm="100000">
                                          <p:val>
                                            <p:strVal val="#ppt_h"/>
                                          </p:val>
                                        </p:tav>
                                      </p:tavLst>
                                    </p:anim>
                                    <p:anim calcmode="lin" valueType="num">
                                      <p:cBhvr>
                                        <p:cTn id="15" dur="900" fill="hold"/>
                                        <p:tgtEl>
                                          <p:spTgt spid="39"/>
                                        </p:tgtEl>
                                        <p:attrNameLst>
                                          <p:attrName>style.rotation</p:attrName>
                                        </p:attrNameLst>
                                      </p:cBhvr>
                                      <p:tavLst>
                                        <p:tav tm="0">
                                          <p:val>
                                            <p:fltVal val="360"/>
                                          </p:val>
                                        </p:tav>
                                        <p:tav tm="100000">
                                          <p:val>
                                            <p:fltVal val="0"/>
                                          </p:val>
                                        </p:tav>
                                      </p:tavLst>
                                    </p:anim>
                                    <p:animEffect transition="in" filter="fade">
                                      <p:cBhvr>
                                        <p:cTn id="16" dur="9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6251209" y="171871"/>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0"/>
            <a:ext cx="2892790"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39" name="Shape 7"/>
          <p:cNvSpPr/>
          <p:nvPr/>
        </p:nvSpPr>
        <p:spPr>
          <a:xfrm>
            <a:off x="248669" y="896911"/>
            <a:ext cx="5313433" cy="782177"/>
          </a:xfrm>
          <a:prstGeom prst="roundRect">
            <a:avLst>
              <a:gd name="adj" fmla="val 5714"/>
            </a:avLst>
          </a:prstGeom>
          <a:solidFill>
            <a:schemeClr val="bg1">
              <a:lumMod val="95000"/>
            </a:schemeClr>
          </a:solidFill>
          <a:ln w="14288">
            <a:solidFill>
              <a:srgbClr val="65696B"/>
            </a:solidFill>
            <a:prstDash val="solid"/>
          </a:ln>
        </p:spPr>
      </p:sp>
      <p:sp>
        <p:nvSpPr>
          <p:cNvPr id="41" name="Shape 8"/>
          <p:cNvSpPr/>
          <p:nvPr/>
        </p:nvSpPr>
        <p:spPr>
          <a:xfrm>
            <a:off x="248055" y="981160"/>
            <a:ext cx="45719" cy="709375"/>
          </a:xfrm>
          <a:prstGeom prst="roundRect">
            <a:avLst>
              <a:gd name="adj" fmla="val 30233"/>
            </a:avLst>
          </a:prstGeom>
          <a:solidFill>
            <a:srgbClr val="18899F"/>
          </a:solidFill>
          <a:ln/>
        </p:spPr>
      </p:sp>
      <p:sp>
        <p:nvSpPr>
          <p:cNvPr id="45" name="Text 10"/>
          <p:cNvSpPr/>
          <p:nvPr/>
        </p:nvSpPr>
        <p:spPr>
          <a:xfrm>
            <a:off x="349852" y="992982"/>
            <a:ext cx="5156172" cy="712155"/>
          </a:xfrm>
          <a:prstGeom prst="rect">
            <a:avLst/>
          </a:prstGeom>
          <a:noFill/>
          <a:ln/>
        </p:spPr>
        <p:txBody>
          <a:bodyPr wrap="square" lIns="0" tIns="0" rIns="0" bIns="0" rtlCol="0" anchor="t">
            <a:noAutofit/>
          </a:bodyPr>
          <a:lstStyle/>
          <a:p>
            <a:pPr>
              <a:lnSpc>
                <a:spcPct val="121000"/>
              </a:lnSpc>
            </a:pPr>
            <a:r>
              <a:rPr lang="es-ES" sz="1050" dirty="0">
                <a:latin typeface="Cambria" panose="02040503050406030204" pitchFamily="18" charset="0"/>
                <a:ea typeface="Cambria" panose="02040503050406030204" pitchFamily="18" charset="0"/>
              </a:rPr>
              <a:t>-    </a:t>
            </a:r>
            <a:r>
              <a:rPr lang="es-ES" sz="1100" dirty="0">
                <a:latin typeface="Cambria" panose="02040503050406030204" pitchFamily="18" charset="0"/>
                <a:ea typeface="Cambria" panose="02040503050406030204" pitchFamily="18" charset="0"/>
              </a:rPr>
              <a:t>A mayo de 2026, 65 trabajadores mineros fallecidos en labores de interior mina en el departamento de Potosí.</a:t>
            </a:r>
          </a:p>
          <a:p>
            <a:pPr marL="171450" indent="-171450">
              <a:lnSpc>
                <a:spcPct val="121000"/>
              </a:lnSpc>
              <a:buFontTx/>
              <a:buChar char="-"/>
            </a:pPr>
            <a:r>
              <a:rPr lang="es-BO" sz="1100" dirty="0">
                <a:latin typeface="Cambria" panose="02040503050406030204" pitchFamily="18" charset="0"/>
                <a:ea typeface="Cambria" panose="02040503050406030204" pitchFamily="18" charset="0"/>
              </a:rPr>
              <a:t>22 de mayo, derrumbe en </a:t>
            </a:r>
            <a:r>
              <a:rPr lang="es-BO" sz="1100" dirty="0" err="1">
                <a:latin typeface="Cambria" panose="02040503050406030204" pitchFamily="18" charset="0"/>
                <a:ea typeface="Cambria" panose="02040503050406030204" pitchFamily="18" charset="0"/>
              </a:rPr>
              <a:t>Tamampaya</a:t>
            </a:r>
            <a:r>
              <a:rPr lang="es-BO" sz="1100" dirty="0">
                <a:latin typeface="Cambria" panose="02040503050406030204" pitchFamily="18" charset="0"/>
                <a:ea typeface="Cambria" panose="02040503050406030204" pitchFamily="18" charset="0"/>
              </a:rPr>
              <a:t>, La Paz, dejando 1 personas fallecida. </a:t>
            </a:r>
            <a:endParaRPr lang="en-US" sz="1100" dirty="0">
              <a:latin typeface="Cambria" panose="02040503050406030204" pitchFamily="18" charset="0"/>
              <a:ea typeface="Cambria" panose="02040503050406030204" pitchFamily="18" charset="0"/>
            </a:endParaRPr>
          </a:p>
        </p:txBody>
      </p:sp>
      <p:sp>
        <p:nvSpPr>
          <p:cNvPr id="46" name="Shape 7"/>
          <p:cNvSpPr/>
          <p:nvPr/>
        </p:nvSpPr>
        <p:spPr>
          <a:xfrm>
            <a:off x="5940439" y="877305"/>
            <a:ext cx="2758279" cy="1240323"/>
          </a:xfrm>
          <a:prstGeom prst="roundRect">
            <a:avLst>
              <a:gd name="adj" fmla="val 5714"/>
            </a:avLst>
          </a:prstGeom>
          <a:solidFill>
            <a:schemeClr val="bg1">
              <a:lumMod val="95000"/>
            </a:schemeClr>
          </a:solidFill>
          <a:ln w="14288">
            <a:solidFill>
              <a:srgbClr val="65696B"/>
            </a:solidFill>
            <a:prstDash val="solid"/>
          </a:ln>
        </p:spPr>
      </p:sp>
      <p:sp>
        <p:nvSpPr>
          <p:cNvPr id="47" name="Shape 8"/>
          <p:cNvSpPr/>
          <p:nvPr/>
        </p:nvSpPr>
        <p:spPr>
          <a:xfrm>
            <a:off x="5900464" y="935883"/>
            <a:ext cx="72873" cy="1130979"/>
          </a:xfrm>
          <a:prstGeom prst="roundRect">
            <a:avLst>
              <a:gd name="adj" fmla="val 30233"/>
            </a:avLst>
          </a:prstGeom>
          <a:solidFill>
            <a:srgbClr val="18899F"/>
          </a:solidFill>
          <a:ln/>
        </p:spPr>
      </p:sp>
      <p:sp>
        <p:nvSpPr>
          <p:cNvPr id="50" name="Text 10"/>
          <p:cNvSpPr/>
          <p:nvPr/>
        </p:nvSpPr>
        <p:spPr>
          <a:xfrm>
            <a:off x="6091903" y="1006005"/>
            <a:ext cx="2488248" cy="1060857"/>
          </a:xfrm>
          <a:prstGeom prst="rect">
            <a:avLst/>
          </a:prstGeom>
          <a:noFill/>
          <a:ln/>
        </p:spPr>
        <p:txBody>
          <a:bodyPr wrap="square" lIns="0" tIns="0" rIns="0" bIns="0" rtlCol="0" anchor="t">
            <a:noAutofit/>
          </a:bodyPr>
          <a:lstStyle/>
          <a:p>
            <a:pPr algn="just">
              <a:lnSpc>
                <a:spcPct val="121000"/>
              </a:lnSpc>
            </a:pPr>
            <a:r>
              <a:rPr lang="es-ES" sz="1100" dirty="0">
                <a:latin typeface="Cambria" panose="02040503050406030204" pitchFamily="18" charset="0"/>
                <a:ea typeface="Cambria" panose="02040503050406030204" pitchFamily="18" charset="0"/>
              </a:rPr>
              <a:t>En 2025, hay 123 mineros fallecidos en el interior de minas del Departamento de Potosí, además de </a:t>
            </a:r>
            <a:r>
              <a:rPr lang="es-ES" sz="1100" b="1" dirty="0">
                <a:latin typeface="Cambria" panose="02040503050406030204" pitchFamily="18" charset="0"/>
                <a:ea typeface="Cambria" panose="02040503050406030204" pitchFamily="18" charset="0"/>
              </a:rPr>
              <a:t>seis</a:t>
            </a:r>
            <a:r>
              <a:rPr lang="es-ES" sz="1100" dirty="0">
                <a:latin typeface="Cambria" panose="02040503050406030204" pitchFamily="18" charset="0"/>
                <a:ea typeface="Cambria" panose="02040503050406030204" pitchFamily="18" charset="0"/>
              </a:rPr>
              <a:t> menores de </a:t>
            </a:r>
            <a:r>
              <a:rPr lang="es-ES" sz="1100" dirty="0" smtClean="0">
                <a:latin typeface="Cambria" panose="02040503050406030204" pitchFamily="18" charset="0"/>
                <a:ea typeface="Cambria" panose="02040503050406030204" pitchFamily="18" charset="0"/>
              </a:rPr>
              <a:t>entre 15 a 17 años, </a:t>
            </a:r>
            <a:r>
              <a:rPr lang="es-ES" sz="1100" dirty="0">
                <a:latin typeface="Cambria" panose="02040503050406030204" pitchFamily="18" charset="0"/>
                <a:ea typeface="Cambria" panose="02040503050406030204" pitchFamily="18" charset="0"/>
              </a:rPr>
              <a:t>quienes perdieron la vida mientras </a:t>
            </a:r>
            <a:r>
              <a:rPr lang="es-ES" sz="1100" dirty="0" smtClean="0">
                <a:latin typeface="Cambria" panose="02040503050406030204" pitchFamily="18" charset="0"/>
                <a:ea typeface="Cambria" panose="02040503050406030204" pitchFamily="18" charset="0"/>
              </a:rPr>
              <a:t>realizaban </a:t>
            </a:r>
            <a:r>
              <a:rPr lang="es-ES" sz="1100" dirty="0">
                <a:latin typeface="Cambria" panose="02040503050406030204" pitchFamily="18" charset="0"/>
                <a:ea typeface="Cambria" panose="02040503050406030204" pitchFamily="18" charset="0"/>
              </a:rPr>
              <a:t>labores mineras.</a:t>
            </a:r>
            <a:endParaRPr lang="en-US" sz="1100" dirty="0">
              <a:latin typeface="Cambria" panose="02040503050406030204" pitchFamily="18" charset="0"/>
              <a:ea typeface="Cambria" panose="02040503050406030204" pitchFamily="18" charset="0"/>
            </a:endParaRPr>
          </a:p>
        </p:txBody>
      </p:sp>
      <p:sp>
        <p:nvSpPr>
          <p:cNvPr id="52" name="Text 3"/>
          <p:cNvSpPr/>
          <p:nvPr/>
        </p:nvSpPr>
        <p:spPr>
          <a:xfrm>
            <a:off x="246524" y="2080894"/>
            <a:ext cx="4953817" cy="305757"/>
          </a:xfrm>
          <a:prstGeom prst="rect">
            <a:avLst/>
          </a:prstGeom>
          <a:noFill/>
          <a:ln/>
        </p:spPr>
        <p:txBody>
          <a:bodyPr wrap="none" lIns="0" tIns="0" rIns="0" bIns="0" rtlCol="0" anchor="t"/>
          <a:lstStyle/>
          <a:p>
            <a:pPr>
              <a:lnSpc>
                <a:spcPct val="83000"/>
              </a:lnSpc>
            </a:pPr>
            <a:r>
              <a:rPr lang="en-US" sz="1500" dirty="0">
                <a:latin typeface="Cambria" panose="02040503050406030204" pitchFamily="18" charset="0"/>
                <a:ea typeface="Cambria" panose="02040503050406030204" pitchFamily="18" charset="0"/>
                <a:cs typeface="DM Sans Medium" pitchFamily="34" charset="-120"/>
              </a:rPr>
              <a:t>¿</a:t>
            </a:r>
            <a:r>
              <a:rPr lang="en-US" sz="1500" dirty="0" err="1">
                <a:latin typeface="Cambria" panose="02040503050406030204" pitchFamily="18" charset="0"/>
                <a:ea typeface="Cambria" panose="02040503050406030204" pitchFamily="18" charset="0"/>
                <a:cs typeface="DM Sans Medium" pitchFamily="34" charset="-120"/>
              </a:rPr>
              <a:t>Qué</a:t>
            </a:r>
            <a:r>
              <a:rPr lang="en-US" sz="1500" dirty="0">
                <a:latin typeface="Cambria" panose="02040503050406030204" pitchFamily="18" charset="0"/>
                <a:ea typeface="Cambria" panose="02040503050406030204" pitchFamily="18" charset="0"/>
                <a:cs typeface="DM Sans Medium" pitchFamily="34" charset="-120"/>
              </a:rPr>
              <a:t> </a:t>
            </a:r>
            <a:r>
              <a:rPr lang="en-US" sz="1500" dirty="0" err="1">
                <a:latin typeface="Cambria" panose="02040503050406030204" pitchFamily="18" charset="0"/>
                <a:ea typeface="Cambria" panose="02040503050406030204" pitchFamily="18" charset="0"/>
                <a:cs typeface="DM Sans Medium" pitchFamily="34" charset="-120"/>
              </a:rPr>
              <a:t>puede</a:t>
            </a:r>
            <a:r>
              <a:rPr lang="en-US" sz="1500" dirty="0">
                <a:latin typeface="Cambria" panose="02040503050406030204" pitchFamily="18" charset="0"/>
                <a:ea typeface="Cambria" panose="02040503050406030204" pitchFamily="18" charset="0"/>
                <a:cs typeface="DM Sans Medium" pitchFamily="34" charset="-120"/>
              </a:rPr>
              <a:t> </a:t>
            </a:r>
            <a:r>
              <a:rPr lang="en-US" sz="1500" dirty="0" err="1">
                <a:latin typeface="Cambria" panose="02040503050406030204" pitchFamily="18" charset="0"/>
                <a:ea typeface="Cambria" panose="02040503050406030204" pitchFamily="18" charset="0"/>
                <a:cs typeface="DM Sans Medium" pitchFamily="34" charset="-120"/>
              </a:rPr>
              <a:t>hacer</a:t>
            </a:r>
            <a:r>
              <a:rPr lang="en-US" sz="1500" dirty="0">
                <a:latin typeface="Cambria" panose="02040503050406030204" pitchFamily="18" charset="0"/>
                <a:ea typeface="Cambria" panose="02040503050406030204" pitchFamily="18" charset="0"/>
                <a:cs typeface="DM Sans Medium" pitchFamily="34" charset="-120"/>
              </a:rPr>
              <a:t> la IA ante </a:t>
            </a:r>
            <a:r>
              <a:rPr lang="en-US" sz="1500" dirty="0" err="1">
                <a:latin typeface="Cambria" panose="02040503050406030204" pitchFamily="18" charset="0"/>
                <a:ea typeface="Cambria" panose="02040503050406030204" pitchFamily="18" charset="0"/>
                <a:cs typeface="DM Sans Medium" pitchFamily="34" charset="-120"/>
              </a:rPr>
              <a:t>este</a:t>
            </a:r>
            <a:r>
              <a:rPr lang="en-US" sz="1500" dirty="0">
                <a:latin typeface="Cambria" panose="02040503050406030204" pitchFamily="18" charset="0"/>
                <a:ea typeface="Cambria" panose="02040503050406030204" pitchFamily="18" charset="0"/>
                <a:cs typeface="DM Sans Medium" pitchFamily="34" charset="-120"/>
              </a:rPr>
              <a:t> </a:t>
            </a:r>
            <a:r>
              <a:rPr lang="en-US" sz="1500" dirty="0" err="1">
                <a:latin typeface="Cambria" panose="02040503050406030204" pitchFamily="18" charset="0"/>
                <a:ea typeface="Cambria" panose="02040503050406030204" pitchFamily="18" charset="0"/>
                <a:cs typeface="DM Sans Medium" pitchFamily="34" charset="-120"/>
              </a:rPr>
              <a:t>escenario</a:t>
            </a:r>
            <a:r>
              <a:rPr lang="en-US" sz="1500" dirty="0">
                <a:latin typeface="Cambria" panose="02040503050406030204" pitchFamily="18" charset="0"/>
                <a:ea typeface="Cambria" panose="02040503050406030204" pitchFamily="18" charset="0"/>
                <a:cs typeface="DM Sans Medium" pitchFamily="34" charset="-120"/>
              </a:rPr>
              <a:t>?</a:t>
            </a:r>
            <a:endParaRPr lang="en-US" sz="1500" dirty="0">
              <a:latin typeface="Cambria" panose="02040503050406030204" pitchFamily="18" charset="0"/>
              <a:ea typeface="Cambria" panose="02040503050406030204" pitchFamily="18" charset="0"/>
            </a:endParaRPr>
          </a:p>
        </p:txBody>
      </p:sp>
      <p:sp>
        <p:nvSpPr>
          <p:cNvPr id="8" name="Rectángulo 7"/>
          <p:cNvSpPr/>
          <p:nvPr/>
        </p:nvSpPr>
        <p:spPr>
          <a:xfrm>
            <a:off x="5105011" y="2560207"/>
            <a:ext cx="3790724" cy="646331"/>
          </a:xfrm>
          <a:prstGeom prst="rect">
            <a:avLst/>
          </a:prstGeom>
        </p:spPr>
        <p:txBody>
          <a:bodyPr wrap="square">
            <a:spAutoFit/>
          </a:bodyPr>
          <a:lstStyle/>
          <a:p>
            <a:pPr algn="just"/>
            <a:r>
              <a:rPr lang="es-ES" sz="1200" dirty="0" smtClean="0">
                <a:latin typeface="Cambria" panose="02040503050406030204" pitchFamily="18" charset="0"/>
                <a:ea typeface="Cambria" panose="02040503050406030204" pitchFamily="18" charset="0"/>
              </a:rPr>
              <a:t>En Chile, la </a:t>
            </a:r>
            <a:r>
              <a:rPr lang="es-ES" sz="1200" dirty="0">
                <a:latin typeface="Cambria" panose="02040503050406030204" pitchFamily="18" charset="0"/>
                <a:ea typeface="Cambria" panose="02040503050406030204" pitchFamily="18" charset="0"/>
              </a:rPr>
              <a:t>efectividad de detección </a:t>
            </a:r>
            <a:r>
              <a:rPr lang="es-ES" sz="1200" dirty="0" smtClean="0">
                <a:latin typeface="Cambria" panose="02040503050406030204" pitchFamily="18" charset="0"/>
                <a:ea typeface="Cambria" panose="02040503050406030204" pitchFamily="18" charset="0"/>
              </a:rPr>
              <a:t>temprana de </a:t>
            </a:r>
            <a:r>
              <a:rPr lang="es-ES" sz="1200" dirty="0">
                <a:latin typeface="Cambria" panose="02040503050406030204" pitchFamily="18" charset="0"/>
                <a:ea typeface="Cambria" panose="02040503050406030204" pitchFamily="18" charset="0"/>
              </a:rPr>
              <a:t>inestabilidades pasó del 43% al 82%, además de reducir significativamente los falsos positivos.</a:t>
            </a:r>
          </a:p>
        </p:txBody>
      </p:sp>
      <p:sp>
        <p:nvSpPr>
          <p:cNvPr id="10" name="Rectángulo 9"/>
          <p:cNvSpPr/>
          <p:nvPr/>
        </p:nvSpPr>
        <p:spPr>
          <a:xfrm>
            <a:off x="865588" y="2620122"/>
            <a:ext cx="2351593" cy="5374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solidFill>
                  <a:schemeClr val="tx1"/>
                </a:solidFill>
                <a:latin typeface="Cambria" panose="02040503050406030204" pitchFamily="18" charset="0"/>
                <a:ea typeface="Cambria" panose="02040503050406030204" pitchFamily="18" charset="0"/>
              </a:rPr>
              <a:t>Redes neuronales y monitoreo inteligente con IA para anticipar </a:t>
            </a:r>
            <a:r>
              <a:rPr lang="es-ES" sz="1200" dirty="0" smtClean="0">
                <a:solidFill>
                  <a:schemeClr val="tx1"/>
                </a:solidFill>
                <a:latin typeface="Cambria" panose="02040503050406030204" pitchFamily="18" charset="0"/>
                <a:ea typeface="Cambria" panose="02040503050406030204" pitchFamily="18" charset="0"/>
              </a:rPr>
              <a:t>derrumbes.</a:t>
            </a:r>
            <a:endParaRPr lang="es-ES" sz="1200" dirty="0">
              <a:solidFill>
                <a:schemeClr val="tx1"/>
              </a:solidFill>
              <a:latin typeface="Cambria" panose="02040503050406030204" pitchFamily="18" charset="0"/>
              <a:ea typeface="Cambria" panose="02040503050406030204" pitchFamily="18" charset="0"/>
            </a:endParaRPr>
          </a:p>
        </p:txBody>
      </p:sp>
      <p:sp>
        <p:nvSpPr>
          <p:cNvPr id="17" name="Elipse 16"/>
          <p:cNvSpPr/>
          <p:nvPr/>
        </p:nvSpPr>
        <p:spPr>
          <a:xfrm>
            <a:off x="236409" y="2663973"/>
            <a:ext cx="543965" cy="536417"/>
          </a:xfrm>
          <a:prstGeom prst="ellipse">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3" name="Rectángulo 52"/>
          <p:cNvSpPr/>
          <p:nvPr/>
        </p:nvSpPr>
        <p:spPr>
          <a:xfrm>
            <a:off x="282280" y="2687505"/>
            <a:ext cx="452222" cy="470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bg1"/>
                </a:solidFill>
                <a:latin typeface="Cambria" panose="02040503050406030204" pitchFamily="18" charset="0"/>
                <a:ea typeface="Cambria" panose="02040503050406030204" pitchFamily="18" charset="0"/>
              </a:rPr>
              <a:t>1</a:t>
            </a:r>
            <a:endParaRPr lang="es-ES" sz="2000" dirty="0">
              <a:solidFill>
                <a:schemeClr val="bg1"/>
              </a:solidFill>
            </a:endParaRPr>
          </a:p>
        </p:txBody>
      </p:sp>
      <p:sp>
        <p:nvSpPr>
          <p:cNvPr id="56" name="Elipse 55"/>
          <p:cNvSpPr/>
          <p:nvPr/>
        </p:nvSpPr>
        <p:spPr>
          <a:xfrm>
            <a:off x="220690" y="3713669"/>
            <a:ext cx="543965" cy="536417"/>
          </a:xfrm>
          <a:prstGeom prst="ellipse">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7" name="Rectángulo 56"/>
          <p:cNvSpPr/>
          <p:nvPr/>
        </p:nvSpPr>
        <p:spPr>
          <a:xfrm>
            <a:off x="266561" y="3737201"/>
            <a:ext cx="452222" cy="470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bg1"/>
                </a:solidFill>
                <a:latin typeface="Cambria" panose="02040503050406030204" pitchFamily="18" charset="0"/>
                <a:ea typeface="Cambria" panose="02040503050406030204" pitchFamily="18" charset="0"/>
              </a:rPr>
              <a:t>2</a:t>
            </a:r>
            <a:endParaRPr lang="es-ES" sz="2000" dirty="0">
              <a:solidFill>
                <a:schemeClr val="bg1"/>
              </a:solidFill>
            </a:endParaRPr>
          </a:p>
        </p:txBody>
      </p:sp>
      <p:pic>
        <p:nvPicPr>
          <p:cNvPr id="2050" name="Picture 2" descr="Minas logo: Más de 160 mil ilustraciones y dibujos de stock con licencia  libres de regalías | Shutterstoc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7" t="4183" r="797" b="23250"/>
          <a:stretch/>
        </p:blipFill>
        <p:spPr bwMode="auto">
          <a:xfrm>
            <a:off x="3684390" y="2483569"/>
            <a:ext cx="945475" cy="738885"/>
          </a:xfrm>
          <a:prstGeom prst="rect">
            <a:avLst/>
          </a:prstGeom>
          <a:noFill/>
          <a:extLst>
            <a:ext uri="{909E8E84-426E-40DD-AFC4-6F175D3DCCD1}">
              <a14:hiddenFill xmlns:a14="http://schemas.microsoft.com/office/drawing/2010/main">
                <a:solidFill>
                  <a:srgbClr val="FFFFFF"/>
                </a:solidFill>
              </a14:hiddenFill>
            </a:ext>
          </a:extLst>
        </p:spPr>
      </p:pic>
      <p:sp>
        <p:nvSpPr>
          <p:cNvPr id="61" name="Flecha derecha 60"/>
          <p:cNvSpPr/>
          <p:nvPr/>
        </p:nvSpPr>
        <p:spPr>
          <a:xfrm>
            <a:off x="3302395" y="2724865"/>
            <a:ext cx="219303" cy="32801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mbria" panose="02040503050406030204" pitchFamily="18" charset="0"/>
              <a:ea typeface="Cambria" panose="02040503050406030204" pitchFamily="18" charset="0"/>
            </a:endParaRPr>
          </a:p>
        </p:txBody>
      </p:sp>
      <p:sp>
        <p:nvSpPr>
          <p:cNvPr id="62" name="Flecha derecha 61"/>
          <p:cNvSpPr/>
          <p:nvPr/>
        </p:nvSpPr>
        <p:spPr>
          <a:xfrm>
            <a:off x="4800494" y="2726831"/>
            <a:ext cx="219303" cy="32801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mbria" panose="02040503050406030204" pitchFamily="18" charset="0"/>
              <a:ea typeface="Cambria" panose="02040503050406030204" pitchFamily="18" charset="0"/>
            </a:endParaRPr>
          </a:p>
        </p:txBody>
      </p:sp>
      <p:sp>
        <p:nvSpPr>
          <p:cNvPr id="63" name="Rectángulo 62"/>
          <p:cNvSpPr/>
          <p:nvPr/>
        </p:nvSpPr>
        <p:spPr>
          <a:xfrm>
            <a:off x="1023646" y="3751044"/>
            <a:ext cx="1914505" cy="461665"/>
          </a:xfrm>
          <a:prstGeom prst="rect">
            <a:avLst/>
          </a:prstGeom>
        </p:spPr>
        <p:txBody>
          <a:bodyPr wrap="square">
            <a:spAutoFit/>
          </a:bodyPr>
          <a:lstStyle/>
          <a:p>
            <a:pPr algn="ctr"/>
            <a:r>
              <a:rPr lang="es-ES" sz="1200" dirty="0">
                <a:latin typeface="Cambria" panose="02040503050406030204" pitchFamily="18" charset="0"/>
                <a:ea typeface="Cambria" panose="02040503050406030204" pitchFamily="18" charset="0"/>
              </a:rPr>
              <a:t>Vigilancia de la salud en tiempo </a:t>
            </a:r>
            <a:r>
              <a:rPr lang="es-ES" sz="1200" dirty="0" smtClean="0">
                <a:latin typeface="Cambria" panose="02040503050406030204" pitchFamily="18" charset="0"/>
                <a:ea typeface="Cambria" panose="02040503050406030204" pitchFamily="18" charset="0"/>
              </a:rPr>
              <a:t>real.</a:t>
            </a:r>
            <a:endParaRPr lang="es-ES" sz="1200" dirty="0">
              <a:latin typeface="Cambria" panose="02040503050406030204" pitchFamily="18" charset="0"/>
              <a:ea typeface="Cambria" panose="02040503050406030204" pitchFamily="18" charset="0"/>
            </a:endParaRPr>
          </a:p>
        </p:txBody>
      </p:sp>
      <p:sp>
        <p:nvSpPr>
          <p:cNvPr id="64" name="Flecha derecha 63"/>
          <p:cNvSpPr/>
          <p:nvPr/>
        </p:nvSpPr>
        <p:spPr>
          <a:xfrm>
            <a:off x="3302395" y="3848371"/>
            <a:ext cx="219303" cy="32801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mbria" panose="02040503050406030204" pitchFamily="18" charset="0"/>
              <a:ea typeface="Cambria" panose="02040503050406030204" pitchFamily="18" charset="0"/>
            </a:endParaRPr>
          </a:p>
        </p:txBody>
      </p:sp>
      <p:sp>
        <p:nvSpPr>
          <p:cNvPr id="66" name="Flecha derecha 65"/>
          <p:cNvSpPr/>
          <p:nvPr/>
        </p:nvSpPr>
        <p:spPr>
          <a:xfrm>
            <a:off x="4800494" y="3846292"/>
            <a:ext cx="219303" cy="328011"/>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Cambria" panose="02040503050406030204" pitchFamily="18" charset="0"/>
              <a:ea typeface="Cambria" panose="02040503050406030204" pitchFamily="18" charset="0"/>
            </a:endParaRPr>
          </a:p>
        </p:txBody>
      </p:sp>
      <p:pic>
        <p:nvPicPr>
          <p:cNvPr id="20" name="Imagen 19"/>
          <p:cNvPicPr>
            <a:picLocks noChangeAspect="1"/>
          </p:cNvPicPr>
          <p:nvPr/>
        </p:nvPicPr>
        <p:blipFill rotWithShape="1">
          <a:blip r:embed="rId4"/>
          <a:srcRect l="2146" t="6940" r="81706" b="67506"/>
          <a:stretch/>
        </p:blipFill>
        <p:spPr>
          <a:xfrm>
            <a:off x="3831392" y="3663535"/>
            <a:ext cx="659407" cy="617445"/>
          </a:xfrm>
          <a:prstGeom prst="rect">
            <a:avLst/>
          </a:prstGeom>
        </p:spPr>
      </p:pic>
      <p:sp>
        <p:nvSpPr>
          <p:cNvPr id="69" name="Rectángulo 68"/>
          <p:cNvSpPr/>
          <p:nvPr/>
        </p:nvSpPr>
        <p:spPr>
          <a:xfrm>
            <a:off x="5105011" y="3638117"/>
            <a:ext cx="3790724" cy="646331"/>
          </a:xfrm>
          <a:prstGeom prst="rect">
            <a:avLst/>
          </a:prstGeom>
        </p:spPr>
        <p:txBody>
          <a:bodyPr wrap="square">
            <a:spAutoFit/>
          </a:bodyPr>
          <a:lstStyle/>
          <a:p>
            <a:pPr algn="just"/>
            <a:r>
              <a:rPr lang="es-ES" sz="1200" dirty="0">
                <a:latin typeface="Cambria" panose="02040503050406030204" pitchFamily="18" charset="0"/>
                <a:ea typeface="Cambria" panose="02040503050406030204" pitchFamily="18" charset="0"/>
              </a:rPr>
              <a:t>Los dispositivos equipados con sensores avanzados monitorean métricas de salud vitales y condiciones </a:t>
            </a:r>
            <a:r>
              <a:rPr lang="es-ES" sz="1200" dirty="0" smtClean="0">
                <a:latin typeface="Cambria" panose="02040503050406030204" pitchFamily="18" charset="0"/>
                <a:ea typeface="Cambria" panose="02040503050406030204" pitchFamily="18" charset="0"/>
              </a:rPr>
              <a:t>ambientales (Chile, Australia y Canadá). </a:t>
            </a:r>
            <a:endParaRPr lang="es-ES" sz="1200" dirty="0">
              <a:latin typeface="Cambria" panose="02040503050406030204" pitchFamily="18" charset="0"/>
              <a:ea typeface="Cambria" panose="02040503050406030204" pitchFamily="18" charset="0"/>
            </a:endParaRPr>
          </a:p>
        </p:txBody>
      </p:sp>
      <p:sp>
        <p:nvSpPr>
          <p:cNvPr id="29" name="Rectángulo 28"/>
          <p:cNvSpPr/>
          <p:nvPr/>
        </p:nvSpPr>
        <p:spPr>
          <a:xfrm>
            <a:off x="2841504" y="202131"/>
            <a:ext cx="3471208"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BO" b="1" dirty="0">
                <a:solidFill>
                  <a:schemeClr val="tx1"/>
                </a:solidFill>
                <a:latin typeface="Cambria" panose="02040503050406030204" pitchFamily="18" charset="0"/>
                <a:ea typeface="Cambria" panose="02040503050406030204" pitchFamily="18" charset="0"/>
              </a:rPr>
              <a:t>¿Cómo podría ayudar la </a:t>
            </a:r>
            <a:r>
              <a:rPr lang="es-BO" b="1" dirty="0" smtClean="0">
                <a:solidFill>
                  <a:schemeClr val="tx1"/>
                </a:solidFill>
                <a:latin typeface="Cambria" panose="02040503050406030204" pitchFamily="18" charset="0"/>
                <a:ea typeface="Cambria" panose="02040503050406030204" pitchFamily="18" charset="0"/>
              </a:rPr>
              <a:t>IA a los mineros?</a:t>
            </a:r>
            <a:endParaRPr lang="es-ES"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856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185390"/>
            <a:ext cx="9144000" cy="81935"/>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30999"/>
            <a:ext cx="9144000" cy="81936"/>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18" name="Полилиния 54">
            <a:extLst>
              <a:ext uri="{FF2B5EF4-FFF2-40B4-BE49-F238E27FC236}">
                <a16:creationId xmlns:a16="http://schemas.microsoft.com/office/drawing/2014/main" id="{6FC35D4C-3E5B-4EBB-A3A8-2B01B59B3B09}"/>
              </a:ext>
            </a:extLst>
          </p:cNvPr>
          <p:cNvSpPr/>
          <p:nvPr/>
        </p:nvSpPr>
        <p:spPr>
          <a:xfrm>
            <a:off x="-432563" y="714225"/>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593556" y="30683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788112" y="47921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451070" y="1322556"/>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8">
            <a:extLst>
              <a:ext uri="{FF2B5EF4-FFF2-40B4-BE49-F238E27FC236}">
                <a16:creationId xmlns:a16="http://schemas.microsoft.com/office/drawing/2014/main" id="{EB6FC79A-CFE5-434E-8D0B-EB8F79D81DCC}"/>
              </a:ext>
            </a:extLst>
          </p:cNvPr>
          <p:cNvSpPr/>
          <p:nvPr/>
        </p:nvSpPr>
        <p:spPr>
          <a:xfrm>
            <a:off x="6955722" y="478042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Полилиния 61">
            <a:extLst>
              <a:ext uri="{FF2B5EF4-FFF2-40B4-BE49-F238E27FC236}">
                <a16:creationId xmlns:a16="http://schemas.microsoft.com/office/drawing/2014/main" id="{9DA04DC5-3D40-4168-A8F2-E66A018963F8}"/>
              </a:ext>
            </a:extLst>
          </p:cNvPr>
          <p:cNvSpPr/>
          <p:nvPr/>
        </p:nvSpPr>
        <p:spPr>
          <a:xfrm>
            <a:off x="-120386" y="1993576"/>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Полилиния 61">
            <a:extLst>
              <a:ext uri="{FF2B5EF4-FFF2-40B4-BE49-F238E27FC236}">
                <a16:creationId xmlns:a16="http://schemas.microsoft.com/office/drawing/2014/main" id="{C9D337CB-B03C-4639-AE9E-ECE6CDEC1578}"/>
              </a:ext>
            </a:extLst>
          </p:cNvPr>
          <p:cNvSpPr/>
          <p:nvPr/>
        </p:nvSpPr>
        <p:spPr>
          <a:xfrm>
            <a:off x="207365" y="3268545"/>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uadroTexto 24">
            <a:extLst>
              <a:ext uri="{FF2B5EF4-FFF2-40B4-BE49-F238E27FC236}">
                <a16:creationId xmlns:a16="http://schemas.microsoft.com/office/drawing/2014/main" id="{0CA8D38C-3B06-475B-BD4F-EA3D0D1E8101}"/>
              </a:ext>
            </a:extLst>
          </p:cNvPr>
          <p:cNvSpPr txBox="1"/>
          <p:nvPr/>
        </p:nvSpPr>
        <p:spPr>
          <a:xfrm>
            <a:off x="1085299" y="1993576"/>
            <a:ext cx="6973402" cy="584775"/>
          </a:xfrm>
          <a:prstGeom prst="rect">
            <a:avLst/>
          </a:prstGeom>
          <a:noFill/>
        </p:spPr>
        <p:txBody>
          <a:bodyPr wrap="square">
            <a:spAutoFit/>
          </a:bodyPr>
          <a:lstStyle/>
          <a:p>
            <a:pPr algn="ctr"/>
            <a:r>
              <a:rPr lang="es-ES" sz="3200" dirty="0" smtClean="0">
                <a:solidFill>
                  <a:srgbClr val="0E5462"/>
                </a:solidFill>
                <a:latin typeface="Cambria" panose="02040503050406030204" pitchFamily="18" charset="0"/>
                <a:ea typeface="Cambria" panose="02040503050406030204" pitchFamily="18" charset="0"/>
              </a:rPr>
              <a:t>BOLIVIA </a:t>
            </a:r>
            <a:r>
              <a:rPr lang="es-ES" sz="3200" dirty="0">
                <a:solidFill>
                  <a:srgbClr val="0E5462"/>
                </a:solidFill>
                <a:latin typeface="Cambria" panose="02040503050406030204" pitchFamily="18" charset="0"/>
                <a:ea typeface="Cambria" panose="02040503050406030204" pitchFamily="18" charset="0"/>
              </a:rPr>
              <a:t>Y</a:t>
            </a:r>
            <a:r>
              <a:rPr lang="es-ES" sz="3200" dirty="0" smtClean="0">
                <a:solidFill>
                  <a:srgbClr val="0E5462"/>
                </a:solidFill>
                <a:latin typeface="Cambria" panose="02040503050406030204" pitchFamily="18" charset="0"/>
                <a:ea typeface="Cambria" panose="02040503050406030204" pitchFamily="18" charset="0"/>
              </a:rPr>
              <a:t> LAS NUEVAS TEGNOLOGÍAS </a:t>
            </a:r>
            <a:endParaRPr lang="es-CL" sz="3200" dirty="0">
              <a:solidFill>
                <a:srgbClr val="0E546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9244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900" fill="hold"/>
                                        <p:tgtEl>
                                          <p:spTgt spid="28"/>
                                        </p:tgtEl>
                                        <p:attrNameLst>
                                          <p:attrName>ppt_w</p:attrName>
                                        </p:attrNameLst>
                                      </p:cBhvr>
                                      <p:tavLst>
                                        <p:tav tm="0">
                                          <p:val>
                                            <p:fltVal val="0"/>
                                          </p:val>
                                        </p:tav>
                                        <p:tav tm="100000">
                                          <p:val>
                                            <p:strVal val="#ppt_w"/>
                                          </p:val>
                                        </p:tav>
                                      </p:tavLst>
                                    </p:anim>
                                    <p:anim calcmode="lin" valueType="num">
                                      <p:cBhvr>
                                        <p:cTn id="26" dur="900" fill="hold"/>
                                        <p:tgtEl>
                                          <p:spTgt spid="28"/>
                                        </p:tgtEl>
                                        <p:attrNameLst>
                                          <p:attrName>ppt_h</p:attrName>
                                        </p:attrNameLst>
                                      </p:cBhvr>
                                      <p:tavLst>
                                        <p:tav tm="0">
                                          <p:val>
                                            <p:fltVal val="0"/>
                                          </p:val>
                                        </p:tav>
                                        <p:tav tm="100000">
                                          <p:val>
                                            <p:strVal val="#ppt_h"/>
                                          </p:val>
                                        </p:tav>
                                      </p:tavLst>
                                    </p:anim>
                                    <p:anim calcmode="lin" valueType="num">
                                      <p:cBhvr>
                                        <p:cTn id="27" dur="900" fill="hold"/>
                                        <p:tgtEl>
                                          <p:spTgt spid="28"/>
                                        </p:tgtEl>
                                        <p:attrNameLst>
                                          <p:attrName>style.rotation</p:attrName>
                                        </p:attrNameLst>
                                      </p:cBhvr>
                                      <p:tavLst>
                                        <p:tav tm="0">
                                          <p:val>
                                            <p:fltVal val="360"/>
                                          </p:val>
                                        </p:tav>
                                        <p:tav tm="100000">
                                          <p:val>
                                            <p:fltVal val="0"/>
                                          </p:val>
                                        </p:tav>
                                      </p:tavLst>
                                    </p:anim>
                                    <p:animEffect transition="in" filter="fade">
                                      <p:cBhvr>
                                        <p:cTn id="28" dur="900"/>
                                        <p:tgtEl>
                                          <p:spTgt spid="28"/>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49" presetClass="entr" presetSubtype="0" decel="100000" fill="hold" grpId="0" nodeType="withEffect">
                                  <p:stCondLst>
                                    <p:cond delay="27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900" fill="hold"/>
                                        <p:tgtEl>
                                          <p:spTgt spid="29"/>
                                        </p:tgtEl>
                                        <p:attrNameLst>
                                          <p:attrName>ppt_w</p:attrName>
                                        </p:attrNameLst>
                                      </p:cBhvr>
                                      <p:tavLst>
                                        <p:tav tm="0">
                                          <p:val>
                                            <p:fltVal val="0"/>
                                          </p:val>
                                        </p:tav>
                                        <p:tav tm="100000">
                                          <p:val>
                                            <p:strVal val="#ppt_w"/>
                                          </p:val>
                                        </p:tav>
                                      </p:tavLst>
                                    </p:anim>
                                    <p:anim calcmode="lin" valueType="num">
                                      <p:cBhvr>
                                        <p:cTn id="38" dur="900" fill="hold"/>
                                        <p:tgtEl>
                                          <p:spTgt spid="29"/>
                                        </p:tgtEl>
                                        <p:attrNameLst>
                                          <p:attrName>ppt_h</p:attrName>
                                        </p:attrNameLst>
                                      </p:cBhvr>
                                      <p:tavLst>
                                        <p:tav tm="0">
                                          <p:val>
                                            <p:fltVal val="0"/>
                                          </p:val>
                                        </p:tav>
                                        <p:tav tm="100000">
                                          <p:val>
                                            <p:strVal val="#ppt_h"/>
                                          </p:val>
                                        </p:tav>
                                      </p:tavLst>
                                    </p:anim>
                                    <p:anim calcmode="lin" valueType="num">
                                      <p:cBhvr>
                                        <p:cTn id="39" dur="900" fill="hold"/>
                                        <p:tgtEl>
                                          <p:spTgt spid="29"/>
                                        </p:tgtEl>
                                        <p:attrNameLst>
                                          <p:attrName>style.rotation</p:attrName>
                                        </p:attrNameLst>
                                      </p:cBhvr>
                                      <p:tavLst>
                                        <p:tav tm="0">
                                          <p:val>
                                            <p:fltVal val="360"/>
                                          </p:val>
                                        </p:tav>
                                        <p:tav tm="100000">
                                          <p:val>
                                            <p:fltVal val="0"/>
                                          </p:val>
                                        </p:tav>
                                      </p:tavLst>
                                    </p:anim>
                                    <p:animEffect transition="in" filter="fade">
                                      <p:cBhvr>
                                        <p:cTn id="40" dur="900"/>
                                        <p:tgtEl>
                                          <p:spTgt spid="29"/>
                                        </p:tgtEl>
                                      </p:cBhvr>
                                    </p:animEffect>
                                  </p:childTnLst>
                                </p:cTn>
                              </p:par>
                              <p:par>
                                <p:cTn id="41" presetID="49" presetClass="entr" presetSubtype="0" decel="100000" fill="hold" grpId="0" nodeType="withEffect">
                                  <p:stCondLst>
                                    <p:cond delay="2750"/>
                                  </p:stCondLst>
                                  <p:childTnLst>
                                    <p:set>
                                      <p:cBhvr>
                                        <p:cTn id="42" dur="1" fill="hold">
                                          <p:stCondLst>
                                            <p:cond delay="0"/>
                                          </p:stCondLst>
                                        </p:cTn>
                                        <p:tgtEl>
                                          <p:spTgt spid="15"/>
                                        </p:tgtEl>
                                        <p:attrNameLst>
                                          <p:attrName>style.visibility</p:attrName>
                                        </p:attrNameLst>
                                      </p:cBhvr>
                                      <p:to>
                                        <p:strVal val="visible"/>
                                      </p:to>
                                    </p:set>
                                    <p:anim calcmode="lin" valueType="num">
                                      <p:cBhvr>
                                        <p:cTn id="43" dur="900" fill="hold"/>
                                        <p:tgtEl>
                                          <p:spTgt spid="15"/>
                                        </p:tgtEl>
                                        <p:attrNameLst>
                                          <p:attrName>ppt_w</p:attrName>
                                        </p:attrNameLst>
                                      </p:cBhvr>
                                      <p:tavLst>
                                        <p:tav tm="0">
                                          <p:val>
                                            <p:fltVal val="0"/>
                                          </p:val>
                                        </p:tav>
                                        <p:tav tm="100000">
                                          <p:val>
                                            <p:strVal val="#ppt_w"/>
                                          </p:val>
                                        </p:tav>
                                      </p:tavLst>
                                    </p:anim>
                                    <p:anim calcmode="lin" valueType="num">
                                      <p:cBhvr>
                                        <p:cTn id="44" dur="900" fill="hold"/>
                                        <p:tgtEl>
                                          <p:spTgt spid="15"/>
                                        </p:tgtEl>
                                        <p:attrNameLst>
                                          <p:attrName>ppt_h</p:attrName>
                                        </p:attrNameLst>
                                      </p:cBhvr>
                                      <p:tavLst>
                                        <p:tav tm="0">
                                          <p:val>
                                            <p:fltVal val="0"/>
                                          </p:val>
                                        </p:tav>
                                        <p:tav tm="100000">
                                          <p:val>
                                            <p:strVal val="#ppt_h"/>
                                          </p:val>
                                        </p:tav>
                                      </p:tavLst>
                                    </p:anim>
                                    <p:anim calcmode="lin" valueType="num">
                                      <p:cBhvr>
                                        <p:cTn id="45" dur="900" fill="hold"/>
                                        <p:tgtEl>
                                          <p:spTgt spid="15"/>
                                        </p:tgtEl>
                                        <p:attrNameLst>
                                          <p:attrName>style.rotation</p:attrName>
                                        </p:attrNameLst>
                                      </p:cBhvr>
                                      <p:tavLst>
                                        <p:tav tm="0">
                                          <p:val>
                                            <p:fltVal val="360"/>
                                          </p:val>
                                        </p:tav>
                                        <p:tav tm="100000">
                                          <p:val>
                                            <p:fltVal val="0"/>
                                          </p:val>
                                        </p:tav>
                                      </p:tavLst>
                                    </p:anim>
                                    <p:animEffect transition="in" filter="fade">
                                      <p:cBhvr>
                                        <p:cTn id="46" dur="9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28" grpId="0" animBg="1"/>
      <p:bldP spid="29"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484457"/>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p:cNvSpPr/>
          <p:nvPr/>
        </p:nvSpPr>
        <p:spPr>
          <a:xfrm>
            <a:off x="1616153" y="188993"/>
            <a:ext cx="5911692" cy="274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ambria" panose="02040503050406030204" pitchFamily="18" charset="0"/>
                <a:ea typeface="Cambria" panose="02040503050406030204" pitchFamily="18" charset="0"/>
              </a:rPr>
              <a:t>La IA: una oportunidad para la creación de empleo en Bolivia</a:t>
            </a:r>
          </a:p>
        </p:txBody>
      </p:sp>
      <p:sp>
        <p:nvSpPr>
          <p:cNvPr id="16" name="Rectángulo 15"/>
          <p:cNvSpPr/>
          <p:nvPr/>
        </p:nvSpPr>
        <p:spPr>
          <a:xfrm>
            <a:off x="1" y="171870"/>
            <a:ext cx="1589416"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5" name="Rectángulo 4"/>
          <p:cNvSpPr/>
          <p:nvPr/>
        </p:nvSpPr>
        <p:spPr>
          <a:xfrm>
            <a:off x="660796" y="842803"/>
            <a:ext cx="7822406" cy="923330"/>
          </a:xfrm>
          <a:prstGeom prst="rect">
            <a:avLst/>
          </a:prstGeom>
        </p:spPr>
        <p:txBody>
          <a:bodyPr wrap="square">
            <a:spAutoFit/>
          </a:bodyPr>
          <a:lstStyle/>
          <a:p>
            <a:pPr algn="just"/>
            <a:r>
              <a:rPr lang="es-ES" sz="1300" dirty="0">
                <a:latin typeface="Cambria" panose="02040503050406030204" pitchFamily="18" charset="0"/>
                <a:ea typeface="Cambria" panose="02040503050406030204" pitchFamily="18" charset="0"/>
              </a:rPr>
              <a:t>Es preciso tener en cuenta la creciente demanda de energía y los costos ambientales de la IA. Se prevé que los centros de datos impulsados por la IA, que consumen mucha más energía que las aplicaciones típicas en la nube, </a:t>
            </a:r>
            <a:r>
              <a:rPr lang="es-ES" sz="1300" b="1" dirty="0">
                <a:latin typeface="Cambria" panose="02040503050406030204" pitchFamily="18" charset="0"/>
                <a:ea typeface="Cambria" panose="02040503050406030204" pitchFamily="18" charset="0"/>
              </a:rPr>
              <a:t>aumenten las emisiones mundiales de carbono y el consumo de agua</a:t>
            </a:r>
            <a:r>
              <a:rPr lang="es-ES" sz="1300" dirty="0">
                <a:latin typeface="Cambria" panose="02040503050406030204" pitchFamily="18" charset="0"/>
                <a:ea typeface="Cambria" panose="02040503050406030204" pitchFamily="18" charset="0"/>
              </a:rPr>
              <a:t>, lo que subraya la necesidad de aplicar prácticas sostenibles en su funcionamiento (Goldman Sachs 2024).</a:t>
            </a:r>
          </a:p>
        </p:txBody>
      </p:sp>
      <p:pic>
        <p:nvPicPr>
          <p:cNvPr id="8" name="Imagen 7"/>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Effect>
                      <a14:sharpenSoften amount="50000"/>
                    </a14:imgEffect>
                    <a14:imgEffect>
                      <a14:saturation sat="66000"/>
                    </a14:imgEffect>
                  </a14:imgLayer>
                </a14:imgProps>
              </a:ext>
            </a:extLst>
          </a:blip>
          <a:stretch>
            <a:fillRect/>
          </a:stretch>
        </p:blipFill>
        <p:spPr>
          <a:xfrm>
            <a:off x="5210129" y="1893745"/>
            <a:ext cx="2646065" cy="2646065"/>
          </a:xfrm>
          <a:prstGeom prst="rect">
            <a:avLst/>
          </a:prstGeom>
        </p:spPr>
      </p:pic>
      <p:sp>
        <p:nvSpPr>
          <p:cNvPr id="23" name="Rectángulo 22"/>
          <p:cNvSpPr/>
          <p:nvPr/>
        </p:nvSpPr>
        <p:spPr>
          <a:xfrm>
            <a:off x="1589417" y="2127907"/>
            <a:ext cx="3145315" cy="830997"/>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La ubicación geográfica y las condiciones ambientales de la cordillera y el altiplano bolivianos constituyen una ventaja competitiva para el desarrollo tecnológico.</a:t>
            </a:r>
          </a:p>
        </p:txBody>
      </p:sp>
      <p:sp>
        <p:nvSpPr>
          <p:cNvPr id="10" name="Rectángulo 9"/>
          <p:cNvSpPr/>
          <p:nvPr/>
        </p:nvSpPr>
        <p:spPr>
          <a:xfrm>
            <a:off x="1589417" y="3044862"/>
            <a:ext cx="3230555" cy="830997"/>
          </a:xfrm>
          <a:prstGeom prst="rect">
            <a:avLst/>
          </a:prstGeom>
        </p:spPr>
        <p:txBody>
          <a:bodyPr wrap="square">
            <a:spAutoFit/>
          </a:bodyPr>
          <a:lstStyle/>
          <a:p>
            <a:r>
              <a:rPr lang="es-ES" sz="1200" dirty="0">
                <a:latin typeface="Cambria" panose="02040503050406030204" pitchFamily="18" charset="0"/>
                <a:ea typeface="Cambria" panose="02040503050406030204" pitchFamily="18" charset="0"/>
              </a:rPr>
              <a:t>Un centro de datos </a:t>
            </a:r>
            <a:r>
              <a:rPr lang="es-ES" sz="1200" dirty="0" err="1">
                <a:latin typeface="Cambria" panose="02040503050406030204" pitchFamily="18" charset="0"/>
                <a:ea typeface="Cambria" panose="02040503050406030204" pitchFamily="18" charset="0"/>
              </a:rPr>
              <a:t>hiperescalar</a:t>
            </a:r>
            <a:r>
              <a:rPr lang="es-ES" sz="1200" dirty="0">
                <a:latin typeface="Cambria" panose="02040503050406030204" pitchFamily="18" charset="0"/>
                <a:ea typeface="Cambria" panose="02040503050406030204" pitchFamily="18" charset="0"/>
              </a:rPr>
              <a:t> puede consumir alrededor de 528.000 galones de agua al día, equivalentes a unos 2 millones de litros diarios, para refrigerar sus servidores.</a:t>
            </a:r>
          </a:p>
        </p:txBody>
      </p:sp>
      <p:sp>
        <p:nvSpPr>
          <p:cNvPr id="24" name="Shape 6"/>
          <p:cNvSpPr/>
          <p:nvPr/>
        </p:nvSpPr>
        <p:spPr>
          <a:xfrm>
            <a:off x="1589417" y="2232117"/>
            <a:ext cx="45719" cy="611822"/>
          </a:xfrm>
          <a:prstGeom prst="roundRect">
            <a:avLst>
              <a:gd name="adj" fmla="val 36628"/>
            </a:avLst>
          </a:prstGeom>
          <a:solidFill>
            <a:srgbClr val="18899F"/>
          </a:solidFill>
          <a:ln/>
        </p:spPr>
      </p:sp>
      <p:sp>
        <p:nvSpPr>
          <p:cNvPr id="25" name="Shape 6"/>
          <p:cNvSpPr/>
          <p:nvPr/>
        </p:nvSpPr>
        <p:spPr>
          <a:xfrm>
            <a:off x="1589869" y="3164558"/>
            <a:ext cx="45719" cy="583228"/>
          </a:xfrm>
          <a:prstGeom prst="roundRect">
            <a:avLst>
              <a:gd name="adj" fmla="val 36628"/>
            </a:avLst>
          </a:prstGeom>
          <a:solidFill>
            <a:srgbClr val="18899F"/>
          </a:solidFill>
          <a:ln/>
        </p:spPr>
      </p:sp>
      <p:sp>
        <p:nvSpPr>
          <p:cNvPr id="26" name="Rectángulo 25"/>
          <p:cNvSpPr/>
          <p:nvPr/>
        </p:nvSpPr>
        <p:spPr>
          <a:xfrm>
            <a:off x="7554581" y="168446"/>
            <a:ext cx="1589416" cy="319395"/>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Полилиния 54">
            <a:extLst>
              <a:ext uri="{FF2B5EF4-FFF2-40B4-BE49-F238E27FC236}">
                <a16:creationId xmlns:a16="http://schemas.microsoft.com/office/drawing/2014/main" id="{6FC35D4C-3E5B-4EBB-A3A8-2B01B59B3B09}"/>
              </a:ext>
            </a:extLst>
          </p:cNvPr>
          <p:cNvSpPr/>
          <p:nvPr/>
        </p:nvSpPr>
        <p:spPr>
          <a:xfrm>
            <a:off x="-667940" y="631286"/>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Полилиния 55">
            <a:extLst>
              <a:ext uri="{FF2B5EF4-FFF2-40B4-BE49-F238E27FC236}">
                <a16:creationId xmlns:a16="http://schemas.microsoft.com/office/drawing/2014/main" id="{0AFA15EA-6EA1-4258-B8FF-8A526FCB1757}"/>
              </a:ext>
            </a:extLst>
          </p:cNvPr>
          <p:cNvSpPr/>
          <p:nvPr/>
        </p:nvSpPr>
        <p:spPr>
          <a:xfrm>
            <a:off x="8585536" y="3722170"/>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Полилиния 56">
            <a:extLst>
              <a:ext uri="{FF2B5EF4-FFF2-40B4-BE49-F238E27FC236}">
                <a16:creationId xmlns:a16="http://schemas.microsoft.com/office/drawing/2014/main" id="{0DB1D973-53A6-44DD-9C6B-A5446DAD0DE1}"/>
              </a:ext>
            </a:extLst>
          </p:cNvPr>
          <p:cNvSpPr/>
          <p:nvPr/>
        </p:nvSpPr>
        <p:spPr>
          <a:xfrm>
            <a:off x="8863071" y="677075"/>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7">
            <a:extLst>
              <a:ext uri="{FF2B5EF4-FFF2-40B4-BE49-F238E27FC236}">
                <a16:creationId xmlns:a16="http://schemas.microsoft.com/office/drawing/2014/main" id="{B9721C82-E9B7-41EC-84A2-52839681A49F}"/>
              </a:ext>
            </a:extLst>
          </p:cNvPr>
          <p:cNvSpPr/>
          <p:nvPr/>
        </p:nvSpPr>
        <p:spPr>
          <a:xfrm>
            <a:off x="8694550" y="144800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7">
            <a:extLst>
              <a:ext uri="{FF2B5EF4-FFF2-40B4-BE49-F238E27FC236}">
                <a16:creationId xmlns:a16="http://schemas.microsoft.com/office/drawing/2014/main" id="{B9721C82-E9B7-41EC-84A2-52839681A49F}"/>
              </a:ext>
            </a:extLst>
          </p:cNvPr>
          <p:cNvSpPr/>
          <p:nvPr/>
        </p:nvSpPr>
        <p:spPr>
          <a:xfrm>
            <a:off x="28665" y="216732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5">
            <a:extLst>
              <a:ext uri="{FF2B5EF4-FFF2-40B4-BE49-F238E27FC236}">
                <a16:creationId xmlns:a16="http://schemas.microsoft.com/office/drawing/2014/main" id="{0AFA15EA-6EA1-4258-B8FF-8A526FCB1757}"/>
              </a:ext>
            </a:extLst>
          </p:cNvPr>
          <p:cNvSpPr/>
          <p:nvPr/>
        </p:nvSpPr>
        <p:spPr>
          <a:xfrm>
            <a:off x="-284360" y="3216777"/>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846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900" fill="hold"/>
                                        <p:tgtEl>
                                          <p:spTgt spid="17"/>
                                        </p:tgtEl>
                                        <p:attrNameLst>
                                          <p:attrName>ppt_x</p:attrName>
                                        </p:attrNameLst>
                                      </p:cBhvr>
                                      <p:tavLst>
                                        <p:tav tm="0">
                                          <p:val>
                                            <p:strVal val="#ppt_x"/>
                                          </p:val>
                                        </p:tav>
                                        <p:tav tm="100000">
                                          <p:val>
                                            <p:strVal val="#ppt_x"/>
                                          </p:val>
                                        </p:tav>
                                      </p:tavLst>
                                    </p:anim>
                                    <p:anim calcmode="lin" valueType="num">
                                      <p:cBhvr additive="base">
                                        <p:cTn id="8" dur="900" fill="hold"/>
                                        <p:tgtEl>
                                          <p:spTgt spid="17"/>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7"/>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900" fill="hold"/>
                                        <p:tgtEl>
                                          <p:spTgt spid="14"/>
                                        </p:tgtEl>
                                        <p:attrNameLst>
                                          <p:attrName>ppt_x</p:attrName>
                                        </p:attrNameLst>
                                      </p:cBhvr>
                                      <p:tavLst>
                                        <p:tav tm="0">
                                          <p:val>
                                            <p:strVal val="0-#ppt_w/2"/>
                                          </p:val>
                                        </p:tav>
                                        <p:tav tm="100000">
                                          <p:val>
                                            <p:strVal val="#ppt_x"/>
                                          </p:val>
                                        </p:tav>
                                      </p:tavLst>
                                    </p:anim>
                                    <p:anim calcmode="lin" valueType="num">
                                      <p:cBhvr additive="base">
                                        <p:cTn id="14" dur="900" fill="hold"/>
                                        <p:tgtEl>
                                          <p:spTgt spid="14"/>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4"/>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19"/>
                                        </p:tgtEl>
                                        <p:attrNameLst>
                                          <p:attrName>style.visibility</p:attrName>
                                        </p:attrNameLst>
                                      </p:cBhvr>
                                      <p:to>
                                        <p:strVal val="visible"/>
                                      </p:to>
                                    </p:set>
                                    <p:anim calcmode="lin" valueType="num">
                                      <p:cBhvr>
                                        <p:cTn id="19" dur="900" fill="hold"/>
                                        <p:tgtEl>
                                          <p:spTgt spid="19"/>
                                        </p:tgtEl>
                                        <p:attrNameLst>
                                          <p:attrName>ppt_w</p:attrName>
                                        </p:attrNameLst>
                                      </p:cBhvr>
                                      <p:tavLst>
                                        <p:tav tm="0">
                                          <p:val>
                                            <p:fltVal val="0"/>
                                          </p:val>
                                        </p:tav>
                                        <p:tav tm="100000">
                                          <p:val>
                                            <p:strVal val="#ppt_w"/>
                                          </p:val>
                                        </p:tav>
                                      </p:tavLst>
                                    </p:anim>
                                    <p:anim calcmode="lin" valueType="num">
                                      <p:cBhvr>
                                        <p:cTn id="20" dur="900" fill="hold"/>
                                        <p:tgtEl>
                                          <p:spTgt spid="19"/>
                                        </p:tgtEl>
                                        <p:attrNameLst>
                                          <p:attrName>ppt_h</p:attrName>
                                        </p:attrNameLst>
                                      </p:cBhvr>
                                      <p:tavLst>
                                        <p:tav tm="0">
                                          <p:val>
                                            <p:fltVal val="0"/>
                                          </p:val>
                                        </p:tav>
                                        <p:tav tm="100000">
                                          <p:val>
                                            <p:strVal val="#ppt_h"/>
                                          </p:val>
                                        </p:tav>
                                      </p:tavLst>
                                    </p:anim>
                                    <p:anim calcmode="lin" valueType="num">
                                      <p:cBhvr>
                                        <p:cTn id="21" dur="900" fill="hold"/>
                                        <p:tgtEl>
                                          <p:spTgt spid="19"/>
                                        </p:tgtEl>
                                        <p:attrNameLst>
                                          <p:attrName>style.rotation</p:attrName>
                                        </p:attrNameLst>
                                      </p:cBhvr>
                                      <p:tavLst>
                                        <p:tav tm="0">
                                          <p:val>
                                            <p:fltVal val="360"/>
                                          </p:val>
                                        </p:tav>
                                        <p:tav tm="100000">
                                          <p:val>
                                            <p:fltVal val="0"/>
                                          </p:val>
                                        </p:tav>
                                      </p:tavLst>
                                    </p:anim>
                                    <p:animEffect transition="in" filter="fade">
                                      <p:cBhvr>
                                        <p:cTn id="22" dur="900"/>
                                        <p:tgtEl>
                                          <p:spTgt spid="19"/>
                                        </p:tgtEl>
                                      </p:cBhvr>
                                    </p:animEffect>
                                  </p:childTnLst>
                                </p:cTn>
                              </p:par>
                              <p:par>
                                <p:cTn id="23" presetID="49" presetClass="entr" presetSubtype="0" decel="100000" fill="hold" grpId="0" nodeType="withEffect">
                                  <p:stCondLst>
                                    <p:cond delay="2250"/>
                                  </p:stCondLst>
                                  <p:childTnLst>
                                    <p:set>
                                      <p:cBhvr>
                                        <p:cTn id="24" dur="1" fill="hold">
                                          <p:stCondLst>
                                            <p:cond delay="0"/>
                                          </p:stCondLst>
                                        </p:cTn>
                                        <p:tgtEl>
                                          <p:spTgt spid="18"/>
                                        </p:tgtEl>
                                        <p:attrNameLst>
                                          <p:attrName>style.visibility</p:attrName>
                                        </p:attrNameLst>
                                      </p:cBhvr>
                                      <p:to>
                                        <p:strVal val="visible"/>
                                      </p:to>
                                    </p:set>
                                    <p:anim calcmode="lin" valueType="num">
                                      <p:cBhvr>
                                        <p:cTn id="25" dur="900" fill="hold"/>
                                        <p:tgtEl>
                                          <p:spTgt spid="18"/>
                                        </p:tgtEl>
                                        <p:attrNameLst>
                                          <p:attrName>ppt_w</p:attrName>
                                        </p:attrNameLst>
                                      </p:cBhvr>
                                      <p:tavLst>
                                        <p:tav tm="0">
                                          <p:val>
                                            <p:fltVal val="0"/>
                                          </p:val>
                                        </p:tav>
                                        <p:tav tm="100000">
                                          <p:val>
                                            <p:strVal val="#ppt_w"/>
                                          </p:val>
                                        </p:tav>
                                      </p:tavLst>
                                    </p:anim>
                                    <p:anim calcmode="lin" valueType="num">
                                      <p:cBhvr>
                                        <p:cTn id="26" dur="900" fill="hold"/>
                                        <p:tgtEl>
                                          <p:spTgt spid="18"/>
                                        </p:tgtEl>
                                        <p:attrNameLst>
                                          <p:attrName>ppt_h</p:attrName>
                                        </p:attrNameLst>
                                      </p:cBhvr>
                                      <p:tavLst>
                                        <p:tav tm="0">
                                          <p:val>
                                            <p:fltVal val="0"/>
                                          </p:val>
                                        </p:tav>
                                        <p:tav tm="100000">
                                          <p:val>
                                            <p:strVal val="#ppt_h"/>
                                          </p:val>
                                        </p:tav>
                                      </p:tavLst>
                                    </p:anim>
                                    <p:anim calcmode="lin" valueType="num">
                                      <p:cBhvr>
                                        <p:cTn id="27" dur="900" fill="hold"/>
                                        <p:tgtEl>
                                          <p:spTgt spid="18"/>
                                        </p:tgtEl>
                                        <p:attrNameLst>
                                          <p:attrName>style.rotation</p:attrName>
                                        </p:attrNameLst>
                                      </p:cBhvr>
                                      <p:tavLst>
                                        <p:tav tm="0">
                                          <p:val>
                                            <p:fltVal val="360"/>
                                          </p:val>
                                        </p:tav>
                                        <p:tav tm="100000">
                                          <p:val>
                                            <p:fltVal val="0"/>
                                          </p:val>
                                        </p:tav>
                                      </p:tavLst>
                                    </p:anim>
                                    <p:animEffect transition="in" filter="fade">
                                      <p:cBhvr>
                                        <p:cTn id="28" dur="900"/>
                                        <p:tgtEl>
                                          <p:spTgt spid="18"/>
                                        </p:tgtEl>
                                      </p:cBhvr>
                                    </p:animEffect>
                                  </p:childTnLst>
                                </p:cTn>
                              </p:par>
                              <p:par>
                                <p:cTn id="29" presetID="49" presetClass="entr" presetSubtype="0" decel="100000" fill="hold" grpId="0" nodeType="withEffect">
                                  <p:stCondLst>
                                    <p:cond delay="17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2" presetClass="entr" presetSubtype="4" decel="100000" fill="hold" grpId="0" nodeType="withEffect">
                                  <p:stCondLst>
                                    <p:cond delay="125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900" fill="hold"/>
                                        <p:tgtEl>
                                          <p:spTgt spid="27"/>
                                        </p:tgtEl>
                                        <p:attrNameLst>
                                          <p:attrName>ppt_x</p:attrName>
                                        </p:attrNameLst>
                                      </p:cBhvr>
                                      <p:tavLst>
                                        <p:tav tm="0">
                                          <p:val>
                                            <p:strVal val="#ppt_x"/>
                                          </p:val>
                                        </p:tav>
                                        <p:tav tm="100000">
                                          <p:val>
                                            <p:strVal val="#ppt_x"/>
                                          </p:val>
                                        </p:tav>
                                      </p:tavLst>
                                    </p:anim>
                                    <p:anim calcmode="lin" valueType="num">
                                      <p:cBhvr additive="base">
                                        <p:cTn id="38" dur="900" fill="hold"/>
                                        <p:tgtEl>
                                          <p:spTgt spid="27"/>
                                        </p:tgtEl>
                                        <p:attrNameLst>
                                          <p:attrName>ppt_y</p:attrName>
                                        </p:attrNameLst>
                                      </p:cBhvr>
                                      <p:tavLst>
                                        <p:tav tm="0">
                                          <p:val>
                                            <p:strVal val="1+#ppt_h/2"/>
                                          </p:val>
                                        </p:tav>
                                        <p:tav tm="100000">
                                          <p:val>
                                            <p:strVal val="#ppt_y"/>
                                          </p:val>
                                        </p:tav>
                                      </p:tavLst>
                                    </p:anim>
                                  </p:childTnLst>
                                </p:cTn>
                              </p:par>
                              <p:par>
                                <p:cTn id="39" presetID="6" presetClass="emph" presetSubtype="0" repeatCount="indefinite" autoRev="1" fill="hold" grpId="1" nodeType="withEffect">
                                  <p:stCondLst>
                                    <p:cond delay="1250"/>
                                  </p:stCondLst>
                                  <p:childTnLst>
                                    <p:animScale>
                                      <p:cBhvr>
                                        <p:cTn id="40" dur="3000" fill="hold"/>
                                        <p:tgtEl>
                                          <p:spTgt spid="27"/>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7" grpId="0" animBg="1"/>
      <p:bldP spid="17" grpId="1" animBg="1"/>
      <p:bldP spid="18" grpId="0" animBg="1"/>
      <p:bldP spid="19" grpId="0" animBg="1"/>
      <p:bldP spid="20" grpId="0" animBg="1"/>
      <p:bldP spid="27" grpId="0" animBg="1"/>
      <p:bldP spid="27"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185390"/>
            <a:ext cx="9144000" cy="81935"/>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30999"/>
            <a:ext cx="9144000" cy="81936"/>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18" name="Полилиния 54">
            <a:extLst>
              <a:ext uri="{FF2B5EF4-FFF2-40B4-BE49-F238E27FC236}">
                <a16:creationId xmlns:a16="http://schemas.microsoft.com/office/drawing/2014/main" id="{6FC35D4C-3E5B-4EBB-A3A8-2B01B59B3B09}"/>
              </a:ext>
            </a:extLst>
          </p:cNvPr>
          <p:cNvSpPr/>
          <p:nvPr/>
        </p:nvSpPr>
        <p:spPr>
          <a:xfrm>
            <a:off x="-432563" y="714225"/>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593556" y="30683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788112" y="47921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451070" y="1322556"/>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8">
            <a:extLst>
              <a:ext uri="{FF2B5EF4-FFF2-40B4-BE49-F238E27FC236}">
                <a16:creationId xmlns:a16="http://schemas.microsoft.com/office/drawing/2014/main" id="{EB6FC79A-CFE5-434E-8D0B-EB8F79D81DCC}"/>
              </a:ext>
            </a:extLst>
          </p:cNvPr>
          <p:cNvSpPr/>
          <p:nvPr/>
        </p:nvSpPr>
        <p:spPr>
          <a:xfrm>
            <a:off x="6955722" y="478042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Полилиния 61">
            <a:extLst>
              <a:ext uri="{FF2B5EF4-FFF2-40B4-BE49-F238E27FC236}">
                <a16:creationId xmlns:a16="http://schemas.microsoft.com/office/drawing/2014/main" id="{9DA04DC5-3D40-4168-A8F2-E66A018963F8}"/>
              </a:ext>
            </a:extLst>
          </p:cNvPr>
          <p:cNvSpPr/>
          <p:nvPr/>
        </p:nvSpPr>
        <p:spPr>
          <a:xfrm>
            <a:off x="-120386" y="1993576"/>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Полилиния 61">
            <a:extLst>
              <a:ext uri="{FF2B5EF4-FFF2-40B4-BE49-F238E27FC236}">
                <a16:creationId xmlns:a16="http://schemas.microsoft.com/office/drawing/2014/main" id="{C9D337CB-B03C-4639-AE9E-ECE6CDEC1578}"/>
              </a:ext>
            </a:extLst>
          </p:cNvPr>
          <p:cNvSpPr/>
          <p:nvPr/>
        </p:nvSpPr>
        <p:spPr>
          <a:xfrm>
            <a:off x="207365" y="3268545"/>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CuadroTexto 16">
            <a:extLst>
              <a:ext uri="{FF2B5EF4-FFF2-40B4-BE49-F238E27FC236}">
                <a16:creationId xmlns:a16="http://schemas.microsoft.com/office/drawing/2014/main" id="{0CA8D38C-3B06-475B-BD4F-EA3D0D1E8101}"/>
              </a:ext>
            </a:extLst>
          </p:cNvPr>
          <p:cNvSpPr txBox="1"/>
          <p:nvPr/>
        </p:nvSpPr>
        <p:spPr>
          <a:xfrm>
            <a:off x="2222730" y="764908"/>
            <a:ext cx="4732992" cy="1077218"/>
          </a:xfrm>
          <a:prstGeom prst="rect">
            <a:avLst/>
          </a:prstGeom>
          <a:noFill/>
        </p:spPr>
        <p:txBody>
          <a:bodyPr wrap="square">
            <a:spAutoFit/>
          </a:bodyPr>
          <a:lstStyle/>
          <a:p>
            <a:pPr algn="ctr"/>
            <a:r>
              <a:rPr lang="es-ES" sz="3200" dirty="0">
                <a:solidFill>
                  <a:srgbClr val="0E5462"/>
                </a:solidFill>
                <a:latin typeface="Cambria" panose="02040503050406030204" pitchFamily="18" charset="0"/>
                <a:ea typeface="Cambria" panose="02040503050406030204" pitchFamily="18" charset="0"/>
              </a:rPr>
              <a:t>1RO. PRODUCIR MÁS        Y MEJOR</a:t>
            </a:r>
            <a:endParaRPr lang="es-CL" sz="3200" dirty="0">
              <a:solidFill>
                <a:srgbClr val="0E5462"/>
              </a:solidFill>
              <a:latin typeface="Cambria" panose="02040503050406030204" pitchFamily="18" charset="0"/>
              <a:ea typeface="Cambria" panose="02040503050406030204" pitchFamily="18" charset="0"/>
            </a:endParaRPr>
          </a:p>
        </p:txBody>
      </p:sp>
      <p:sp>
        <p:nvSpPr>
          <p:cNvPr id="23" name="CuadroTexto 22">
            <a:extLst>
              <a:ext uri="{FF2B5EF4-FFF2-40B4-BE49-F238E27FC236}">
                <a16:creationId xmlns:a16="http://schemas.microsoft.com/office/drawing/2014/main" id="{5A9D2325-B445-45BD-9508-60691B2B84A1}"/>
              </a:ext>
            </a:extLst>
          </p:cNvPr>
          <p:cNvSpPr txBox="1"/>
          <p:nvPr/>
        </p:nvSpPr>
        <p:spPr>
          <a:xfrm>
            <a:off x="899423" y="2928095"/>
            <a:ext cx="2643040" cy="892552"/>
          </a:xfrm>
          <a:prstGeom prst="rect">
            <a:avLst/>
          </a:prstGeom>
          <a:noFill/>
        </p:spPr>
        <p:txBody>
          <a:bodyPr wrap="square">
            <a:spAutoFit/>
          </a:bodyPr>
          <a:lstStyle/>
          <a:p>
            <a:pPr algn="just"/>
            <a:r>
              <a:rPr lang="es-ES" sz="1300" dirty="0">
                <a:latin typeface="Cambria" panose="02040503050406030204" pitchFamily="18" charset="0"/>
                <a:ea typeface="Cambria" panose="02040503050406030204" pitchFamily="18" charset="0"/>
              </a:rPr>
              <a:t>El PIB de Bolivia registró una contracción acumulada de 1,58% en 2025, reflejando un escenario de desaceleración económica. </a:t>
            </a:r>
            <a:endParaRPr lang="es-CL" sz="1300" dirty="0">
              <a:latin typeface="Cambria" panose="02040503050406030204" pitchFamily="18" charset="0"/>
              <a:ea typeface="Cambria" panose="02040503050406030204" pitchFamily="18" charset="0"/>
            </a:endParaRPr>
          </a:p>
        </p:txBody>
      </p:sp>
      <p:sp>
        <p:nvSpPr>
          <p:cNvPr id="24" name="Text 6">
            <a:extLst>
              <a:ext uri="{FF2B5EF4-FFF2-40B4-BE49-F238E27FC236}">
                <a16:creationId xmlns:a16="http://schemas.microsoft.com/office/drawing/2014/main" id="{C985C811-F6B3-4823-A64F-E23D4B9102FF}"/>
              </a:ext>
            </a:extLst>
          </p:cNvPr>
          <p:cNvSpPr/>
          <p:nvPr/>
        </p:nvSpPr>
        <p:spPr>
          <a:xfrm>
            <a:off x="1571534" y="2507957"/>
            <a:ext cx="1298817" cy="347328"/>
          </a:xfrm>
          <a:prstGeom prst="rect">
            <a:avLst/>
          </a:prstGeom>
          <a:noFill/>
          <a:ln/>
        </p:spPr>
        <p:txBody>
          <a:bodyPr wrap="none" lIns="0" tIns="0" rIns="0" bIns="0" rtlCol="0" anchor="t"/>
          <a:lstStyle/>
          <a:p>
            <a:pPr marL="0" indent="0" algn="ctr">
              <a:lnSpc>
                <a:spcPct val="83000"/>
              </a:lnSpc>
              <a:buNone/>
            </a:pPr>
            <a:r>
              <a:rPr lang="en-US" sz="2800" dirty="0">
                <a:solidFill>
                  <a:srgbClr val="FF0000"/>
                </a:solidFill>
                <a:latin typeface="Cambria" panose="02040503050406030204" pitchFamily="18" charset="0"/>
                <a:ea typeface="Cambria" panose="02040503050406030204" pitchFamily="18" charset="0"/>
                <a:cs typeface="DM Sans Medium" pitchFamily="34" charset="-120"/>
              </a:rPr>
              <a:t>- 1,58%</a:t>
            </a:r>
            <a:endParaRPr lang="en-US" sz="2800" dirty="0">
              <a:solidFill>
                <a:srgbClr val="FF0000"/>
              </a:solidFill>
              <a:latin typeface="Cambria" panose="02040503050406030204" pitchFamily="18" charset="0"/>
              <a:ea typeface="Cambria" panose="02040503050406030204" pitchFamily="18" charset="0"/>
            </a:endParaRPr>
          </a:p>
        </p:txBody>
      </p:sp>
      <p:sp>
        <p:nvSpPr>
          <p:cNvPr id="26" name="Text 6">
            <a:extLst>
              <a:ext uri="{FF2B5EF4-FFF2-40B4-BE49-F238E27FC236}">
                <a16:creationId xmlns:a16="http://schemas.microsoft.com/office/drawing/2014/main" id="{18EBE791-90EF-4C15-AB41-495C62CBDF05}"/>
              </a:ext>
            </a:extLst>
          </p:cNvPr>
          <p:cNvSpPr/>
          <p:nvPr/>
        </p:nvSpPr>
        <p:spPr>
          <a:xfrm>
            <a:off x="7254173" y="2693523"/>
            <a:ext cx="844619" cy="467841"/>
          </a:xfrm>
          <a:prstGeom prst="rect">
            <a:avLst/>
          </a:prstGeom>
          <a:noFill/>
          <a:ln/>
        </p:spPr>
        <p:txBody>
          <a:bodyPr wrap="none" lIns="0" tIns="0" rIns="0" bIns="0" rtlCol="0" anchor="t"/>
          <a:lstStyle/>
          <a:p>
            <a:pPr marL="0" indent="0" algn="ctr">
              <a:lnSpc>
                <a:spcPct val="83000"/>
              </a:lnSpc>
              <a:buNone/>
            </a:pPr>
            <a:r>
              <a:rPr lang="en-US" sz="2800" dirty="0">
                <a:solidFill>
                  <a:srgbClr val="FF0000"/>
                </a:solidFill>
                <a:latin typeface="Cambria" panose="02040503050406030204" pitchFamily="18" charset="0"/>
                <a:ea typeface="Cambria" panose="02040503050406030204" pitchFamily="18" charset="0"/>
                <a:cs typeface="DM Sans Medium" pitchFamily="34" charset="-120"/>
              </a:rPr>
              <a:t>-3,2%</a:t>
            </a:r>
            <a:endParaRPr lang="en-US" sz="2800" dirty="0">
              <a:solidFill>
                <a:srgbClr val="FF0000"/>
              </a:solidFill>
              <a:latin typeface="Cambria" panose="02040503050406030204" pitchFamily="18" charset="0"/>
              <a:ea typeface="Cambria" panose="02040503050406030204" pitchFamily="18" charset="0"/>
            </a:endParaRPr>
          </a:p>
        </p:txBody>
      </p:sp>
      <p:sp>
        <p:nvSpPr>
          <p:cNvPr id="30" name="Text 6">
            <a:extLst>
              <a:ext uri="{FF2B5EF4-FFF2-40B4-BE49-F238E27FC236}">
                <a16:creationId xmlns:a16="http://schemas.microsoft.com/office/drawing/2014/main" id="{E96A9991-5619-42EF-9C66-4DB40CEBE49E}"/>
              </a:ext>
            </a:extLst>
          </p:cNvPr>
          <p:cNvSpPr/>
          <p:nvPr/>
        </p:nvSpPr>
        <p:spPr>
          <a:xfrm>
            <a:off x="7092296" y="3484116"/>
            <a:ext cx="1193556" cy="467841"/>
          </a:xfrm>
          <a:prstGeom prst="rect">
            <a:avLst/>
          </a:prstGeom>
          <a:noFill/>
          <a:ln/>
        </p:spPr>
        <p:txBody>
          <a:bodyPr wrap="none" lIns="0" tIns="0" rIns="0" bIns="0" rtlCol="0" anchor="t"/>
          <a:lstStyle/>
          <a:p>
            <a:pPr marL="0" indent="0" algn="ctr">
              <a:lnSpc>
                <a:spcPct val="83000"/>
              </a:lnSpc>
              <a:buNone/>
            </a:pPr>
            <a:r>
              <a:rPr lang="en-US" sz="2800" dirty="0">
                <a:solidFill>
                  <a:srgbClr val="FF0000"/>
                </a:solidFill>
                <a:latin typeface="Cambria" panose="02040503050406030204" pitchFamily="18" charset="0"/>
                <a:ea typeface="Cambria" panose="02040503050406030204" pitchFamily="18" charset="0"/>
                <a:cs typeface="DM Sans Medium" pitchFamily="34" charset="-120"/>
              </a:rPr>
              <a:t>-3,3%</a:t>
            </a:r>
            <a:endParaRPr lang="en-US" sz="2800" dirty="0">
              <a:solidFill>
                <a:srgbClr val="FF0000"/>
              </a:solidFill>
              <a:latin typeface="Cambria" panose="02040503050406030204" pitchFamily="18" charset="0"/>
              <a:ea typeface="Cambria" panose="02040503050406030204" pitchFamily="18" charset="0"/>
            </a:endParaRPr>
          </a:p>
        </p:txBody>
      </p:sp>
      <p:sp>
        <p:nvSpPr>
          <p:cNvPr id="31" name="CuadroTexto 30">
            <a:extLst>
              <a:ext uri="{FF2B5EF4-FFF2-40B4-BE49-F238E27FC236}">
                <a16:creationId xmlns:a16="http://schemas.microsoft.com/office/drawing/2014/main" id="{BF929ACA-E69E-4AD9-AC46-AF360F540FEE}"/>
              </a:ext>
            </a:extLst>
          </p:cNvPr>
          <p:cNvSpPr txBox="1"/>
          <p:nvPr/>
        </p:nvSpPr>
        <p:spPr>
          <a:xfrm>
            <a:off x="4196897" y="2918213"/>
            <a:ext cx="2533475" cy="923330"/>
          </a:xfrm>
          <a:prstGeom prst="rect">
            <a:avLst/>
          </a:prstGeom>
          <a:noFill/>
        </p:spPr>
        <p:txBody>
          <a:bodyPr wrap="square">
            <a:spAutoFit/>
          </a:bodyPr>
          <a:lstStyle/>
          <a:p>
            <a:pPr algn="just"/>
            <a:r>
              <a:rPr lang="es-ES" sz="1300" dirty="0">
                <a:latin typeface="Cambria" panose="02040503050406030204" pitchFamily="18" charset="0"/>
                <a:ea typeface="Cambria" panose="02040503050406030204" pitchFamily="18" charset="0"/>
              </a:rPr>
              <a:t>Las proyecciones para 2026 sugieren una profundización de la desaceleración económica observada en 2025.</a:t>
            </a:r>
            <a:endParaRPr lang="es-CL" sz="1300" dirty="0">
              <a:latin typeface="Cambria" panose="02040503050406030204" pitchFamily="18" charset="0"/>
              <a:ea typeface="Cambria" panose="02040503050406030204" pitchFamily="18" charset="0"/>
            </a:endParaRPr>
          </a:p>
        </p:txBody>
      </p:sp>
      <p:sp>
        <p:nvSpPr>
          <p:cNvPr id="32" name="CuadroTexto 31">
            <a:extLst>
              <a:ext uri="{FF2B5EF4-FFF2-40B4-BE49-F238E27FC236}">
                <a16:creationId xmlns:a16="http://schemas.microsoft.com/office/drawing/2014/main" id="{FB609E51-CC82-4AAE-97BF-0E9DA2FC8124}"/>
              </a:ext>
            </a:extLst>
          </p:cNvPr>
          <p:cNvSpPr txBox="1"/>
          <p:nvPr/>
        </p:nvSpPr>
        <p:spPr>
          <a:xfrm>
            <a:off x="7092296" y="3009146"/>
            <a:ext cx="1423706" cy="261610"/>
          </a:xfrm>
          <a:prstGeom prst="rect">
            <a:avLst/>
          </a:prstGeom>
          <a:noFill/>
        </p:spPr>
        <p:txBody>
          <a:bodyPr wrap="square">
            <a:spAutoFit/>
          </a:bodyPr>
          <a:lstStyle/>
          <a:p>
            <a:pPr algn="just"/>
            <a:r>
              <a:rPr lang="es-ES" sz="1050" dirty="0">
                <a:latin typeface="Cambria" panose="02040503050406030204" pitchFamily="18" charset="0"/>
                <a:ea typeface="Cambria" panose="02040503050406030204" pitchFamily="18" charset="0"/>
              </a:rPr>
              <a:t>(Banco Mundial)</a:t>
            </a:r>
            <a:endParaRPr lang="es-CL" sz="1050" dirty="0">
              <a:latin typeface="Cambria" panose="02040503050406030204" pitchFamily="18" charset="0"/>
              <a:ea typeface="Cambria" panose="02040503050406030204" pitchFamily="18" charset="0"/>
            </a:endParaRPr>
          </a:p>
        </p:txBody>
      </p:sp>
      <p:sp>
        <p:nvSpPr>
          <p:cNvPr id="33" name="CuadroTexto 32">
            <a:extLst>
              <a:ext uri="{FF2B5EF4-FFF2-40B4-BE49-F238E27FC236}">
                <a16:creationId xmlns:a16="http://schemas.microsoft.com/office/drawing/2014/main" id="{CEC7783E-9F03-4984-B364-8F5032868B27}"/>
              </a:ext>
            </a:extLst>
          </p:cNvPr>
          <p:cNvSpPr txBox="1"/>
          <p:nvPr/>
        </p:nvSpPr>
        <p:spPr>
          <a:xfrm>
            <a:off x="7493832" y="3780873"/>
            <a:ext cx="857247" cy="246221"/>
          </a:xfrm>
          <a:prstGeom prst="rect">
            <a:avLst/>
          </a:prstGeom>
          <a:noFill/>
        </p:spPr>
        <p:txBody>
          <a:bodyPr wrap="square">
            <a:spAutoFit/>
          </a:bodyPr>
          <a:lstStyle/>
          <a:p>
            <a:pPr algn="just"/>
            <a:r>
              <a:rPr lang="es-ES" sz="1000" dirty="0">
                <a:latin typeface="Cambria" panose="02040503050406030204" pitchFamily="18" charset="0"/>
                <a:ea typeface="Cambria" panose="02040503050406030204" pitchFamily="18" charset="0"/>
              </a:rPr>
              <a:t>(FMI)</a:t>
            </a:r>
            <a:endParaRPr lang="es-CL" sz="1000" dirty="0">
              <a:latin typeface="Cambria" panose="02040503050406030204" pitchFamily="18" charset="0"/>
              <a:ea typeface="Cambria" panose="02040503050406030204" pitchFamily="18" charset="0"/>
            </a:endParaRPr>
          </a:p>
        </p:txBody>
      </p:sp>
      <p:sp>
        <p:nvSpPr>
          <p:cNvPr id="5" name="Cerrar llave 4">
            <a:extLst>
              <a:ext uri="{FF2B5EF4-FFF2-40B4-BE49-F238E27FC236}">
                <a16:creationId xmlns:a16="http://schemas.microsoft.com/office/drawing/2014/main" id="{06D4A197-2BC2-4573-B85D-3ACC58461D19}"/>
              </a:ext>
            </a:extLst>
          </p:cNvPr>
          <p:cNvSpPr/>
          <p:nvPr/>
        </p:nvSpPr>
        <p:spPr>
          <a:xfrm flipH="1">
            <a:off x="6871576" y="2591781"/>
            <a:ext cx="221742" cy="1479460"/>
          </a:xfrm>
          <a:prstGeom prst="rightBrace">
            <a:avLst/>
          </a:prstGeom>
          <a:ln>
            <a:solidFill>
              <a:srgbClr val="0E5462"/>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CL"/>
          </a:p>
        </p:txBody>
      </p:sp>
      <p:sp>
        <p:nvSpPr>
          <p:cNvPr id="34" name="CuadroTexto 33">
            <a:extLst>
              <a:ext uri="{FF2B5EF4-FFF2-40B4-BE49-F238E27FC236}">
                <a16:creationId xmlns:a16="http://schemas.microsoft.com/office/drawing/2014/main" id="{209FD354-9DD1-4CAF-A304-AB4925BA5F20}"/>
              </a:ext>
            </a:extLst>
          </p:cNvPr>
          <p:cNvSpPr txBox="1"/>
          <p:nvPr/>
        </p:nvSpPr>
        <p:spPr>
          <a:xfrm>
            <a:off x="427797" y="4057679"/>
            <a:ext cx="4506374" cy="692497"/>
          </a:xfrm>
          <a:prstGeom prst="rect">
            <a:avLst/>
          </a:prstGeom>
          <a:noFill/>
        </p:spPr>
        <p:txBody>
          <a:bodyPr wrap="square">
            <a:spAutoFit/>
          </a:bodyPr>
          <a:lstStyle/>
          <a:p>
            <a:pPr algn="just"/>
            <a:r>
              <a:rPr lang="es-ES" sz="1300" dirty="0">
                <a:latin typeface="Cambria" panose="02040503050406030204" pitchFamily="18" charset="0"/>
                <a:ea typeface="Cambria" panose="02040503050406030204" pitchFamily="18" charset="0"/>
              </a:rPr>
              <a:t>La tasa de desempleo aumentó de </a:t>
            </a:r>
            <a:r>
              <a:rPr lang="es-ES" sz="1300" b="1" dirty="0">
                <a:latin typeface="Cambria" panose="02040503050406030204" pitchFamily="18" charset="0"/>
                <a:ea typeface="Cambria" panose="02040503050406030204" pitchFamily="18" charset="0"/>
              </a:rPr>
              <a:t>1,7% </a:t>
            </a:r>
            <a:r>
              <a:rPr lang="es-ES" sz="1300" dirty="0">
                <a:latin typeface="Cambria" panose="02040503050406030204" pitchFamily="18" charset="0"/>
                <a:ea typeface="Cambria" panose="02040503050406030204" pitchFamily="18" charset="0"/>
              </a:rPr>
              <a:t>en el cuarto trimestre de 2025 a </a:t>
            </a:r>
            <a:r>
              <a:rPr lang="es-ES" sz="1300" b="1" dirty="0">
                <a:latin typeface="Cambria" panose="02040503050406030204" pitchFamily="18" charset="0"/>
                <a:ea typeface="Cambria" panose="02040503050406030204" pitchFamily="18" charset="0"/>
              </a:rPr>
              <a:t>2,5%</a:t>
            </a:r>
            <a:r>
              <a:rPr lang="es-ES" sz="1300" dirty="0">
                <a:latin typeface="Cambria" panose="02040503050406030204" pitchFamily="18" charset="0"/>
                <a:ea typeface="Cambria" panose="02040503050406030204" pitchFamily="18" charset="0"/>
              </a:rPr>
              <a:t> en el primer trimestre de 2026</a:t>
            </a:r>
            <a:r>
              <a:rPr lang="es-ES" sz="1300" dirty="0" smtClean="0">
                <a:latin typeface="Cambria" panose="02040503050406030204" pitchFamily="18" charset="0"/>
                <a:ea typeface="Cambria" panose="02040503050406030204" pitchFamily="18" charset="0"/>
              </a:rPr>
              <a:t>. El desempleado se refugia en la informalidad.</a:t>
            </a:r>
            <a:endParaRPr lang="es-CL" sz="1300" dirty="0">
              <a:latin typeface="Cambria" panose="02040503050406030204" pitchFamily="18" charset="0"/>
              <a:ea typeface="Cambria" panose="02040503050406030204" pitchFamily="18" charset="0"/>
            </a:endParaRPr>
          </a:p>
        </p:txBody>
      </p:sp>
      <p:sp>
        <p:nvSpPr>
          <p:cNvPr id="35" name="CuadroTexto 34">
            <a:extLst>
              <a:ext uri="{FF2B5EF4-FFF2-40B4-BE49-F238E27FC236}">
                <a16:creationId xmlns:a16="http://schemas.microsoft.com/office/drawing/2014/main" id="{8583F105-8CCC-4683-8B3D-67EFDAE18A8B}"/>
              </a:ext>
            </a:extLst>
          </p:cNvPr>
          <p:cNvSpPr txBox="1"/>
          <p:nvPr/>
        </p:nvSpPr>
        <p:spPr>
          <a:xfrm>
            <a:off x="5308779" y="4089662"/>
            <a:ext cx="4019304" cy="523220"/>
          </a:xfrm>
          <a:prstGeom prst="rect">
            <a:avLst/>
          </a:prstGeom>
          <a:noFill/>
        </p:spPr>
        <p:txBody>
          <a:bodyPr wrap="square">
            <a:spAutoFit/>
          </a:bodyPr>
          <a:lstStyle/>
          <a:p>
            <a:r>
              <a:rPr lang="es-CL" sz="2800" dirty="0">
                <a:solidFill>
                  <a:srgbClr val="FF0000"/>
                </a:solidFill>
                <a:latin typeface="Cambria" panose="02040503050406030204" pitchFamily="18" charset="0"/>
                <a:ea typeface="Cambria" panose="02040503050406030204" pitchFamily="18" charset="0"/>
              </a:rPr>
              <a:t>329</a:t>
            </a:r>
            <a:r>
              <a:rPr lang="es-CL" dirty="0">
                <a:latin typeface="Cambria" panose="02040503050406030204" pitchFamily="18" charset="0"/>
                <a:ea typeface="Cambria" panose="02040503050406030204" pitchFamily="18" charset="0"/>
              </a:rPr>
              <a:t> mil </a:t>
            </a:r>
            <a:r>
              <a:rPr lang="es-CL" dirty="0" smtClean="0">
                <a:latin typeface="Cambria" panose="02040503050406030204" pitchFamily="18" charset="0"/>
                <a:ea typeface="Cambria" panose="02040503050406030204" pitchFamily="18" charset="0"/>
              </a:rPr>
              <a:t>empleos formales </a:t>
            </a:r>
            <a:r>
              <a:rPr lang="es-CL" b="1" dirty="0">
                <a:latin typeface="Cambria" panose="02040503050406030204" pitchFamily="18" charset="0"/>
                <a:ea typeface="Cambria" panose="02040503050406030204" pitchFamily="18" charset="0"/>
              </a:rPr>
              <a:t>menos</a:t>
            </a:r>
            <a:r>
              <a:rPr lang="es-CL" dirty="0">
                <a:latin typeface="Cambria" panose="02040503050406030204" pitchFamily="18" charset="0"/>
                <a:ea typeface="Cambria" panose="02040503050406030204" pitchFamily="18" charset="0"/>
              </a:rPr>
              <a:t> </a:t>
            </a:r>
            <a:r>
              <a:rPr lang="es-CL" dirty="0" smtClean="0">
                <a:latin typeface="Cambria" panose="02040503050406030204" pitchFamily="18" charset="0"/>
                <a:ea typeface="Cambria" panose="02040503050406030204" pitchFamily="18" charset="0"/>
              </a:rPr>
              <a:t>(</a:t>
            </a:r>
            <a:r>
              <a:rPr lang="es-CL" dirty="0">
                <a:latin typeface="Cambria" panose="02040503050406030204" pitchFamily="18" charset="0"/>
                <a:ea typeface="Cambria" panose="02040503050406030204" pitchFamily="18" charset="0"/>
              </a:rPr>
              <a:t>INE, 2026).</a:t>
            </a:r>
          </a:p>
        </p:txBody>
      </p:sp>
      <p:sp>
        <p:nvSpPr>
          <p:cNvPr id="36" name="Flecha derecha 36">
            <a:extLst>
              <a:ext uri="{FF2B5EF4-FFF2-40B4-BE49-F238E27FC236}">
                <a16:creationId xmlns:a16="http://schemas.microsoft.com/office/drawing/2014/main" id="{892C3098-4E45-4606-BA5A-8C06950391A0}"/>
              </a:ext>
            </a:extLst>
          </p:cNvPr>
          <p:cNvSpPr/>
          <p:nvPr/>
        </p:nvSpPr>
        <p:spPr>
          <a:xfrm>
            <a:off x="5010050" y="4177828"/>
            <a:ext cx="326183" cy="396614"/>
          </a:xfrm>
          <a:prstGeom prst="rightArrow">
            <a:avLst/>
          </a:prstGeom>
          <a:solidFill>
            <a:srgbClr val="147082"/>
          </a:solid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08751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900" fill="hold"/>
                                        <p:tgtEl>
                                          <p:spTgt spid="28"/>
                                        </p:tgtEl>
                                        <p:attrNameLst>
                                          <p:attrName>ppt_w</p:attrName>
                                        </p:attrNameLst>
                                      </p:cBhvr>
                                      <p:tavLst>
                                        <p:tav tm="0">
                                          <p:val>
                                            <p:fltVal val="0"/>
                                          </p:val>
                                        </p:tav>
                                        <p:tav tm="100000">
                                          <p:val>
                                            <p:strVal val="#ppt_w"/>
                                          </p:val>
                                        </p:tav>
                                      </p:tavLst>
                                    </p:anim>
                                    <p:anim calcmode="lin" valueType="num">
                                      <p:cBhvr>
                                        <p:cTn id="26" dur="900" fill="hold"/>
                                        <p:tgtEl>
                                          <p:spTgt spid="28"/>
                                        </p:tgtEl>
                                        <p:attrNameLst>
                                          <p:attrName>ppt_h</p:attrName>
                                        </p:attrNameLst>
                                      </p:cBhvr>
                                      <p:tavLst>
                                        <p:tav tm="0">
                                          <p:val>
                                            <p:fltVal val="0"/>
                                          </p:val>
                                        </p:tav>
                                        <p:tav tm="100000">
                                          <p:val>
                                            <p:strVal val="#ppt_h"/>
                                          </p:val>
                                        </p:tav>
                                      </p:tavLst>
                                    </p:anim>
                                    <p:anim calcmode="lin" valueType="num">
                                      <p:cBhvr>
                                        <p:cTn id="27" dur="900" fill="hold"/>
                                        <p:tgtEl>
                                          <p:spTgt spid="28"/>
                                        </p:tgtEl>
                                        <p:attrNameLst>
                                          <p:attrName>style.rotation</p:attrName>
                                        </p:attrNameLst>
                                      </p:cBhvr>
                                      <p:tavLst>
                                        <p:tav tm="0">
                                          <p:val>
                                            <p:fltVal val="360"/>
                                          </p:val>
                                        </p:tav>
                                        <p:tav tm="100000">
                                          <p:val>
                                            <p:fltVal val="0"/>
                                          </p:val>
                                        </p:tav>
                                      </p:tavLst>
                                    </p:anim>
                                    <p:animEffect transition="in" filter="fade">
                                      <p:cBhvr>
                                        <p:cTn id="28" dur="900"/>
                                        <p:tgtEl>
                                          <p:spTgt spid="28"/>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49" presetClass="entr" presetSubtype="0" decel="100000" fill="hold" grpId="0" nodeType="withEffect">
                                  <p:stCondLst>
                                    <p:cond delay="27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900" fill="hold"/>
                                        <p:tgtEl>
                                          <p:spTgt spid="29"/>
                                        </p:tgtEl>
                                        <p:attrNameLst>
                                          <p:attrName>ppt_w</p:attrName>
                                        </p:attrNameLst>
                                      </p:cBhvr>
                                      <p:tavLst>
                                        <p:tav tm="0">
                                          <p:val>
                                            <p:fltVal val="0"/>
                                          </p:val>
                                        </p:tav>
                                        <p:tav tm="100000">
                                          <p:val>
                                            <p:strVal val="#ppt_w"/>
                                          </p:val>
                                        </p:tav>
                                      </p:tavLst>
                                    </p:anim>
                                    <p:anim calcmode="lin" valueType="num">
                                      <p:cBhvr>
                                        <p:cTn id="38" dur="900" fill="hold"/>
                                        <p:tgtEl>
                                          <p:spTgt spid="29"/>
                                        </p:tgtEl>
                                        <p:attrNameLst>
                                          <p:attrName>ppt_h</p:attrName>
                                        </p:attrNameLst>
                                      </p:cBhvr>
                                      <p:tavLst>
                                        <p:tav tm="0">
                                          <p:val>
                                            <p:fltVal val="0"/>
                                          </p:val>
                                        </p:tav>
                                        <p:tav tm="100000">
                                          <p:val>
                                            <p:strVal val="#ppt_h"/>
                                          </p:val>
                                        </p:tav>
                                      </p:tavLst>
                                    </p:anim>
                                    <p:anim calcmode="lin" valueType="num">
                                      <p:cBhvr>
                                        <p:cTn id="39" dur="900" fill="hold"/>
                                        <p:tgtEl>
                                          <p:spTgt spid="29"/>
                                        </p:tgtEl>
                                        <p:attrNameLst>
                                          <p:attrName>style.rotation</p:attrName>
                                        </p:attrNameLst>
                                      </p:cBhvr>
                                      <p:tavLst>
                                        <p:tav tm="0">
                                          <p:val>
                                            <p:fltVal val="360"/>
                                          </p:val>
                                        </p:tav>
                                        <p:tav tm="100000">
                                          <p:val>
                                            <p:fltVal val="0"/>
                                          </p:val>
                                        </p:tav>
                                      </p:tavLst>
                                    </p:anim>
                                    <p:animEffect transition="in" filter="fade">
                                      <p:cBhvr>
                                        <p:cTn id="40" dur="900"/>
                                        <p:tgtEl>
                                          <p:spTgt spid="29"/>
                                        </p:tgtEl>
                                      </p:cBhvr>
                                    </p:animEffect>
                                  </p:childTnLst>
                                </p:cTn>
                              </p:par>
                              <p:par>
                                <p:cTn id="41" presetID="49" presetClass="entr" presetSubtype="0" decel="100000" fill="hold" grpId="0" nodeType="withEffect">
                                  <p:stCondLst>
                                    <p:cond delay="2750"/>
                                  </p:stCondLst>
                                  <p:childTnLst>
                                    <p:set>
                                      <p:cBhvr>
                                        <p:cTn id="42" dur="1" fill="hold">
                                          <p:stCondLst>
                                            <p:cond delay="0"/>
                                          </p:stCondLst>
                                        </p:cTn>
                                        <p:tgtEl>
                                          <p:spTgt spid="15"/>
                                        </p:tgtEl>
                                        <p:attrNameLst>
                                          <p:attrName>style.visibility</p:attrName>
                                        </p:attrNameLst>
                                      </p:cBhvr>
                                      <p:to>
                                        <p:strVal val="visible"/>
                                      </p:to>
                                    </p:set>
                                    <p:anim calcmode="lin" valueType="num">
                                      <p:cBhvr>
                                        <p:cTn id="43" dur="900" fill="hold"/>
                                        <p:tgtEl>
                                          <p:spTgt spid="15"/>
                                        </p:tgtEl>
                                        <p:attrNameLst>
                                          <p:attrName>ppt_w</p:attrName>
                                        </p:attrNameLst>
                                      </p:cBhvr>
                                      <p:tavLst>
                                        <p:tav tm="0">
                                          <p:val>
                                            <p:fltVal val="0"/>
                                          </p:val>
                                        </p:tav>
                                        <p:tav tm="100000">
                                          <p:val>
                                            <p:strVal val="#ppt_w"/>
                                          </p:val>
                                        </p:tav>
                                      </p:tavLst>
                                    </p:anim>
                                    <p:anim calcmode="lin" valueType="num">
                                      <p:cBhvr>
                                        <p:cTn id="44" dur="900" fill="hold"/>
                                        <p:tgtEl>
                                          <p:spTgt spid="15"/>
                                        </p:tgtEl>
                                        <p:attrNameLst>
                                          <p:attrName>ppt_h</p:attrName>
                                        </p:attrNameLst>
                                      </p:cBhvr>
                                      <p:tavLst>
                                        <p:tav tm="0">
                                          <p:val>
                                            <p:fltVal val="0"/>
                                          </p:val>
                                        </p:tav>
                                        <p:tav tm="100000">
                                          <p:val>
                                            <p:strVal val="#ppt_h"/>
                                          </p:val>
                                        </p:tav>
                                      </p:tavLst>
                                    </p:anim>
                                    <p:anim calcmode="lin" valueType="num">
                                      <p:cBhvr>
                                        <p:cTn id="45" dur="900" fill="hold"/>
                                        <p:tgtEl>
                                          <p:spTgt spid="15"/>
                                        </p:tgtEl>
                                        <p:attrNameLst>
                                          <p:attrName>style.rotation</p:attrName>
                                        </p:attrNameLst>
                                      </p:cBhvr>
                                      <p:tavLst>
                                        <p:tav tm="0">
                                          <p:val>
                                            <p:fltVal val="360"/>
                                          </p:val>
                                        </p:tav>
                                        <p:tav tm="100000">
                                          <p:val>
                                            <p:fltVal val="0"/>
                                          </p:val>
                                        </p:tav>
                                      </p:tavLst>
                                    </p:anim>
                                    <p:animEffect transition="in" filter="fade">
                                      <p:cBhvr>
                                        <p:cTn id="46" dur="9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28" grpId="0" animBg="1"/>
      <p:bldP spid="29"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274802"/>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1"/>
            <a:ext cx="4571999" cy="102932"/>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graphicFrame>
        <p:nvGraphicFramePr>
          <p:cNvPr id="14" name="Gráfico 13">
            <a:extLst>
              <a:ext uri="{FF2B5EF4-FFF2-40B4-BE49-F238E27FC236}">
                <a16:creationId xmlns:a16="http://schemas.microsoft.com/office/drawing/2014/main" id="{47C6A00D-0365-48B7-9FB6-734281AF4EE3}"/>
              </a:ext>
            </a:extLst>
          </p:cNvPr>
          <p:cNvGraphicFramePr>
            <a:graphicFrameLocks/>
          </p:cNvGraphicFramePr>
          <p:nvPr>
            <p:extLst>
              <p:ext uri="{D42A27DB-BD31-4B8C-83A1-F6EECF244321}">
                <p14:modId xmlns:p14="http://schemas.microsoft.com/office/powerpoint/2010/main" val="593113056"/>
              </p:ext>
            </p:extLst>
          </p:nvPr>
        </p:nvGraphicFramePr>
        <p:xfrm>
          <a:off x="0" y="1002294"/>
          <a:ext cx="5594164" cy="3379801"/>
        </p:xfrm>
        <a:graphic>
          <a:graphicData uri="http://schemas.openxmlformats.org/drawingml/2006/chart">
            <c:chart xmlns:c="http://schemas.openxmlformats.org/drawingml/2006/chart" xmlns:r="http://schemas.openxmlformats.org/officeDocument/2006/relationships" r:id="rId3"/>
          </a:graphicData>
        </a:graphic>
      </p:graphicFrame>
      <p:sp>
        <p:nvSpPr>
          <p:cNvPr id="18" name="Полилиния 54">
            <a:extLst>
              <a:ext uri="{FF2B5EF4-FFF2-40B4-BE49-F238E27FC236}">
                <a16:creationId xmlns:a16="http://schemas.microsoft.com/office/drawing/2014/main" id="{6FC35D4C-3E5B-4EBB-A3A8-2B01B59B3B09}"/>
              </a:ext>
            </a:extLst>
          </p:cNvPr>
          <p:cNvSpPr/>
          <p:nvPr/>
        </p:nvSpPr>
        <p:spPr>
          <a:xfrm>
            <a:off x="9017825" y="2073453"/>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619591" y="3554843"/>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788112" y="47921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451070" y="1322556"/>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8">
            <a:extLst>
              <a:ext uri="{FF2B5EF4-FFF2-40B4-BE49-F238E27FC236}">
                <a16:creationId xmlns:a16="http://schemas.microsoft.com/office/drawing/2014/main" id="{EB6FC79A-CFE5-434E-8D0B-EB8F79D81DCC}"/>
              </a:ext>
            </a:extLst>
          </p:cNvPr>
          <p:cNvSpPr/>
          <p:nvPr/>
        </p:nvSpPr>
        <p:spPr>
          <a:xfrm>
            <a:off x="7926541" y="4451426"/>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Полилиния 61">
            <a:extLst>
              <a:ext uri="{FF2B5EF4-FFF2-40B4-BE49-F238E27FC236}">
                <a16:creationId xmlns:a16="http://schemas.microsoft.com/office/drawing/2014/main" id="{9DA04DC5-3D40-4168-A8F2-E66A018963F8}"/>
              </a:ext>
            </a:extLst>
          </p:cNvPr>
          <p:cNvSpPr/>
          <p:nvPr/>
        </p:nvSpPr>
        <p:spPr>
          <a:xfrm>
            <a:off x="8578496" y="1798488"/>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Text 0">
            <a:extLst>
              <a:ext uri="{FF2B5EF4-FFF2-40B4-BE49-F238E27FC236}">
                <a16:creationId xmlns:a16="http://schemas.microsoft.com/office/drawing/2014/main" id="{B4B98119-165B-46C9-8E5E-48D8A7204269}"/>
              </a:ext>
            </a:extLst>
          </p:cNvPr>
          <p:cNvSpPr/>
          <p:nvPr/>
        </p:nvSpPr>
        <p:spPr>
          <a:xfrm>
            <a:off x="203448" y="595541"/>
            <a:ext cx="6816998" cy="165864"/>
          </a:xfrm>
          <a:prstGeom prst="rect">
            <a:avLst/>
          </a:prstGeom>
          <a:noFill/>
          <a:ln/>
        </p:spPr>
        <p:txBody>
          <a:bodyPr wrap="none" lIns="0" tIns="0" rIns="0" bIns="0" rtlCol="0" anchor="t"/>
          <a:lstStyle/>
          <a:p>
            <a:pPr marL="0" indent="0" algn="l">
              <a:lnSpc>
                <a:spcPct val="104000"/>
              </a:lnSpc>
              <a:buNone/>
            </a:pPr>
            <a:r>
              <a:rPr lang="en-US" sz="1400" b="1" dirty="0">
                <a:solidFill>
                  <a:srgbClr val="136D7F"/>
                </a:solidFill>
                <a:latin typeface="Cambria" panose="02040503050406030204" pitchFamily="18" charset="0"/>
                <a:ea typeface="Cambria" panose="02040503050406030204" pitchFamily="18" charset="0"/>
                <a:cs typeface="Inter Bold" pitchFamily="34" charset="-120"/>
              </a:rPr>
              <a:t>¿De </a:t>
            </a:r>
            <a:r>
              <a:rPr lang="en-US" sz="1400" b="1" dirty="0" err="1" smtClean="0">
                <a:solidFill>
                  <a:srgbClr val="136D7F"/>
                </a:solidFill>
                <a:latin typeface="Cambria" panose="02040503050406030204" pitchFamily="18" charset="0"/>
                <a:ea typeface="Cambria" panose="02040503050406030204" pitchFamily="18" charset="0"/>
                <a:cs typeface="Inter Bold" pitchFamily="34" charset="-120"/>
              </a:rPr>
              <a:t>dónde</a:t>
            </a:r>
            <a:r>
              <a:rPr lang="en-US" sz="1400" b="1" dirty="0" smtClean="0">
                <a:solidFill>
                  <a:srgbClr val="136D7F"/>
                </a:solidFill>
                <a:latin typeface="Cambria" panose="02040503050406030204" pitchFamily="18" charset="0"/>
                <a:ea typeface="Cambria" panose="02040503050406030204" pitchFamily="18" charset="0"/>
                <a:cs typeface="Inter Bold" pitchFamily="34" charset="-120"/>
              </a:rPr>
              <a:t> </a:t>
            </a:r>
            <a:r>
              <a:rPr lang="en-US" sz="1400" b="1" dirty="0" err="1" smtClean="0">
                <a:solidFill>
                  <a:srgbClr val="136D7F"/>
                </a:solidFill>
                <a:latin typeface="Cambria" panose="02040503050406030204" pitchFamily="18" charset="0"/>
                <a:ea typeface="Cambria" panose="02040503050406030204" pitchFamily="18" charset="0"/>
                <a:cs typeface="Inter Bold" pitchFamily="34" charset="-120"/>
              </a:rPr>
              <a:t>proviene</a:t>
            </a:r>
            <a:r>
              <a:rPr lang="en-US" sz="1400" b="1" dirty="0" smtClean="0">
                <a:solidFill>
                  <a:srgbClr val="136D7F"/>
                </a:solidFill>
                <a:latin typeface="Cambria" panose="02040503050406030204" pitchFamily="18" charset="0"/>
                <a:ea typeface="Cambria" panose="02040503050406030204" pitchFamily="18" charset="0"/>
                <a:cs typeface="Inter Bold" pitchFamily="34" charset="-120"/>
              </a:rPr>
              <a:t> la </a:t>
            </a:r>
            <a:r>
              <a:rPr lang="en-US" sz="1400" b="1" dirty="0" err="1" smtClean="0">
                <a:solidFill>
                  <a:srgbClr val="136D7F"/>
                </a:solidFill>
                <a:latin typeface="Cambria" panose="02040503050406030204" pitchFamily="18" charset="0"/>
                <a:ea typeface="Cambria" panose="02040503050406030204" pitchFamily="18" charset="0"/>
                <a:cs typeface="Inter Bold" pitchFamily="34" charset="-120"/>
              </a:rPr>
              <a:t>electricidad</a:t>
            </a:r>
            <a:r>
              <a:rPr lang="en-US" sz="1400" b="1" dirty="0" smtClean="0">
                <a:solidFill>
                  <a:srgbClr val="136D7F"/>
                </a:solidFill>
                <a:latin typeface="Cambria" panose="02040503050406030204" pitchFamily="18" charset="0"/>
                <a:ea typeface="Cambria" panose="02040503050406030204" pitchFamily="18" charset="0"/>
                <a:cs typeface="Inter Bold" pitchFamily="34" charset="-120"/>
              </a:rPr>
              <a:t> </a:t>
            </a:r>
            <a:r>
              <a:rPr lang="en-US" sz="1400" b="1" dirty="0" err="1" smtClean="0">
                <a:solidFill>
                  <a:srgbClr val="136D7F"/>
                </a:solidFill>
                <a:latin typeface="Cambria" panose="02040503050406030204" pitchFamily="18" charset="0"/>
                <a:ea typeface="Cambria" panose="02040503050406030204" pitchFamily="18" charset="0"/>
                <a:cs typeface="Inter Bold" pitchFamily="34" charset="-120"/>
              </a:rPr>
              <a:t>boliviana</a:t>
            </a:r>
            <a:r>
              <a:rPr lang="en-US" sz="1400" b="1" dirty="0" smtClean="0">
                <a:solidFill>
                  <a:srgbClr val="136D7F"/>
                </a:solidFill>
                <a:latin typeface="Cambria" panose="02040503050406030204" pitchFamily="18" charset="0"/>
                <a:ea typeface="Cambria" panose="02040503050406030204" pitchFamily="18" charset="0"/>
                <a:cs typeface="Inter Bold" pitchFamily="34" charset="-120"/>
              </a:rPr>
              <a:t>?</a:t>
            </a:r>
            <a:endParaRPr lang="en-US" sz="1400" b="1" dirty="0">
              <a:solidFill>
                <a:srgbClr val="136D7F"/>
              </a:solidFill>
              <a:latin typeface="Cambria" panose="02040503050406030204" pitchFamily="18" charset="0"/>
              <a:ea typeface="Cambria" panose="02040503050406030204" pitchFamily="18" charset="0"/>
            </a:endParaRPr>
          </a:p>
        </p:txBody>
      </p:sp>
      <p:sp>
        <p:nvSpPr>
          <p:cNvPr id="46" name="Text 6">
            <a:extLst>
              <a:ext uri="{FF2B5EF4-FFF2-40B4-BE49-F238E27FC236}">
                <a16:creationId xmlns:a16="http://schemas.microsoft.com/office/drawing/2014/main" id="{A4078F0D-78C5-40B0-B83D-0DC5180176D6}"/>
              </a:ext>
            </a:extLst>
          </p:cNvPr>
          <p:cNvSpPr/>
          <p:nvPr/>
        </p:nvSpPr>
        <p:spPr>
          <a:xfrm>
            <a:off x="3449514" y="1020257"/>
            <a:ext cx="2599134" cy="467841"/>
          </a:xfrm>
          <a:prstGeom prst="rect">
            <a:avLst/>
          </a:prstGeom>
          <a:noFill/>
          <a:ln/>
        </p:spPr>
        <p:txBody>
          <a:bodyPr wrap="none" lIns="0" tIns="0" rIns="0" bIns="0" rtlCol="0" anchor="t"/>
          <a:lstStyle/>
          <a:p>
            <a:pPr marL="0" indent="0" algn="ctr">
              <a:lnSpc>
                <a:spcPct val="83000"/>
              </a:lnSpc>
              <a:buNone/>
            </a:pPr>
            <a:r>
              <a:rPr lang="en-US" sz="2800" dirty="0">
                <a:latin typeface="Cambria" panose="02040503050406030204" pitchFamily="18" charset="0"/>
                <a:ea typeface="Cambria" panose="02040503050406030204" pitchFamily="18" charset="0"/>
                <a:cs typeface="DM Sans Medium" pitchFamily="34" charset="-120"/>
              </a:rPr>
              <a:t>3.317,7 MW</a:t>
            </a:r>
            <a:endParaRPr lang="en-US" sz="2800" dirty="0">
              <a:latin typeface="Cambria" panose="02040503050406030204" pitchFamily="18" charset="0"/>
              <a:ea typeface="Cambria" panose="02040503050406030204" pitchFamily="18" charset="0"/>
            </a:endParaRPr>
          </a:p>
        </p:txBody>
      </p:sp>
      <p:sp>
        <p:nvSpPr>
          <p:cNvPr id="47" name="Text 7">
            <a:extLst>
              <a:ext uri="{FF2B5EF4-FFF2-40B4-BE49-F238E27FC236}">
                <a16:creationId xmlns:a16="http://schemas.microsoft.com/office/drawing/2014/main" id="{3886C316-4351-433D-8A33-D5402B615B63}"/>
              </a:ext>
            </a:extLst>
          </p:cNvPr>
          <p:cNvSpPr/>
          <p:nvPr/>
        </p:nvSpPr>
        <p:spPr>
          <a:xfrm>
            <a:off x="3611947" y="1476264"/>
            <a:ext cx="2330846" cy="467842"/>
          </a:xfrm>
          <a:prstGeom prst="rect">
            <a:avLst/>
          </a:prstGeom>
          <a:noFill/>
          <a:ln/>
        </p:spPr>
        <p:txBody>
          <a:bodyPr wrap="none" lIns="0" tIns="0" rIns="0" bIns="0" rtlCol="0" anchor="t"/>
          <a:lstStyle/>
          <a:p>
            <a:pPr marL="0" indent="0" algn="ctr">
              <a:lnSpc>
                <a:spcPct val="104000"/>
              </a:lnSpc>
              <a:buNone/>
            </a:pPr>
            <a:r>
              <a:rPr lang="en-US" sz="1200" dirty="0">
                <a:latin typeface="Cambria" panose="02040503050406030204" pitchFamily="18" charset="0"/>
                <a:ea typeface="Cambria" panose="02040503050406030204" pitchFamily="18" charset="0"/>
                <a:cs typeface="DM Sans Medium" pitchFamily="34" charset="-120"/>
              </a:rPr>
              <a:t>P</a:t>
            </a:r>
            <a:r>
              <a:rPr lang="es-ES" sz="1200" dirty="0" err="1">
                <a:latin typeface="Cambria" panose="02040503050406030204" pitchFamily="18" charset="0"/>
                <a:ea typeface="Cambria" panose="02040503050406030204" pitchFamily="18" charset="0"/>
                <a:cs typeface="DM Sans Medium" pitchFamily="34" charset="-120"/>
              </a:rPr>
              <a:t>otencia</a:t>
            </a:r>
            <a:r>
              <a:rPr lang="es-ES" sz="1200" dirty="0">
                <a:latin typeface="Cambria" panose="02040503050406030204" pitchFamily="18" charset="0"/>
                <a:ea typeface="Cambria" panose="02040503050406030204" pitchFamily="18" charset="0"/>
                <a:cs typeface="DM Sans Medium" pitchFamily="34" charset="-120"/>
              </a:rPr>
              <a:t> efectiva del parque</a:t>
            </a:r>
          </a:p>
          <a:p>
            <a:pPr marL="0" indent="0" algn="ctr">
              <a:lnSpc>
                <a:spcPct val="104000"/>
              </a:lnSpc>
              <a:buNone/>
            </a:pPr>
            <a:r>
              <a:rPr lang="es-ES" sz="1200" dirty="0">
                <a:latin typeface="Cambria" panose="02040503050406030204" pitchFamily="18" charset="0"/>
                <a:ea typeface="Cambria" panose="02040503050406030204" pitchFamily="18" charset="0"/>
                <a:cs typeface="DM Sans Medium" pitchFamily="34" charset="-120"/>
              </a:rPr>
              <a:t>generador a diciembre 2024</a:t>
            </a:r>
            <a:endParaRPr lang="en-US" sz="1200" dirty="0">
              <a:latin typeface="Cambria" panose="02040503050406030204" pitchFamily="18" charset="0"/>
              <a:ea typeface="Cambria" panose="02040503050406030204" pitchFamily="18" charset="0"/>
            </a:endParaRPr>
          </a:p>
        </p:txBody>
      </p:sp>
      <p:sp>
        <p:nvSpPr>
          <p:cNvPr id="48" name="Text 9">
            <a:extLst>
              <a:ext uri="{FF2B5EF4-FFF2-40B4-BE49-F238E27FC236}">
                <a16:creationId xmlns:a16="http://schemas.microsoft.com/office/drawing/2014/main" id="{2B60A523-7335-4DBE-ADEA-AF2E5FC28E07}"/>
              </a:ext>
            </a:extLst>
          </p:cNvPr>
          <p:cNvSpPr/>
          <p:nvPr/>
        </p:nvSpPr>
        <p:spPr>
          <a:xfrm>
            <a:off x="6020457" y="1020888"/>
            <a:ext cx="2599134" cy="467841"/>
          </a:xfrm>
          <a:prstGeom prst="rect">
            <a:avLst/>
          </a:prstGeom>
          <a:noFill/>
          <a:ln/>
        </p:spPr>
        <p:txBody>
          <a:bodyPr wrap="none" lIns="0" tIns="0" rIns="0" bIns="0" rtlCol="0" anchor="t"/>
          <a:lstStyle/>
          <a:p>
            <a:pPr marL="0" indent="0" algn="ctr">
              <a:lnSpc>
                <a:spcPct val="83000"/>
              </a:lnSpc>
              <a:buNone/>
            </a:pPr>
            <a:r>
              <a:rPr lang="en-US" sz="2800" dirty="0">
                <a:latin typeface="Cambria" panose="02040503050406030204" pitchFamily="18" charset="0"/>
                <a:ea typeface="Cambria" panose="02040503050406030204" pitchFamily="18" charset="0"/>
                <a:cs typeface="DM Sans Medium" pitchFamily="34" charset="-120"/>
              </a:rPr>
              <a:t>1.752,02 MW</a:t>
            </a:r>
            <a:endParaRPr lang="en-US" sz="2800" dirty="0">
              <a:latin typeface="Cambria" panose="02040503050406030204" pitchFamily="18" charset="0"/>
              <a:ea typeface="Cambria" panose="02040503050406030204" pitchFamily="18" charset="0"/>
            </a:endParaRPr>
          </a:p>
        </p:txBody>
      </p:sp>
      <p:sp>
        <p:nvSpPr>
          <p:cNvPr id="49" name="Text 10">
            <a:extLst>
              <a:ext uri="{FF2B5EF4-FFF2-40B4-BE49-F238E27FC236}">
                <a16:creationId xmlns:a16="http://schemas.microsoft.com/office/drawing/2014/main" id="{D74CDE5F-1AF8-488F-A114-37812396691F}"/>
              </a:ext>
            </a:extLst>
          </p:cNvPr>
          <p:cNvSpPr/>
          <p:nvPr/>
        </p:nvSpPr>
        <p:spPr>
          <a:xfrm>
            <a:off x="6228593" y="1488729"/>
            <a:ext cx="2182862" cy="221456"/>
          </a:xfrm>
          <a:prstGeom prst="rect">
            <a:avLst/>
          </a:prstGeom>
          <a:noFill/>
          <a:ln/>
        </p:spPr>
        <p:txBody>
          <a:bodyPr wrap="none" lIns="0" tIns="0" rIns="0" bIns="0" rtlCol="0" anchor="t"/>
          <a:lstStyle/>
          <a:p>
            <a:pPr marL="0" indent="0" algn="ctr">
              <a:lnSpc>
                <a:spcPct val="104000"/>
              </a:lnSpc>
              <a:buNone/>
            </a:pPr>
            <a:r>
              <a:rPr lang="es-ES" sz="1200" dirty="0">
                <a:latin typeface="Cambria" panose="02040503050406030204" pitchFamily="18" charset="0"/>
                <a:ea typeface="Cambria" panose="02040503050406030204" pitchFamily="18" charset="0"/>
                <a:cs typeface="DM Sans Medium" pitchFamily="34" charset="-120"/>
              </a:rPr>
              <a:t>La potencia de la demanda</a:t>
            </a:r>
          </a:p>
          <a:p>
            <a:pPr marL="0" indent="0" algn="ctr">
              <a:lnSpc>
                <a:spcPct val="104000"/>
              </a:lnSpc>
              <a:buNone/>
            </a:pPr>
            <a:r>
              <a:rPr lang="es-ES" sz="1200" dirty="0">
                <a:latin typeface="Cambria" panose="02040503050406030204" pitchFamily="18" charset="0"/>
                <a:ea typeface="Cambria" panose="02040503050406030204" pitchFamily="18" charset="0"/>
                <a:cs typeface="DM Sans Medium" pitchFamily="34" charset="-120"/>
              </a:rPr>
              <a:t>máxima en la gestión 2024</a:t>
            </a:r>
            <a:endParaRPr lang="en-US" sz="1200" dirty="0">
              <a:latin typeface="Cambria" panose="02040503050406030204" pitchFamily="18" charset="0"/>
              <a:ea typeface="Cambria" panose="02040503050406030204" pitchFamily="18" charset="0"/>
            </a:endParaRPr>
          </a:p>
        </p:txBody>
      </p:sp>
      <p:sp>
        <p:nvSpPr>
          <p:cNvPr id="50" name="CuadroTexto 49">
            <a:extLst>
              <a:ext uri="{FF2B5EF4-FFF2-40B4-BE49-F238E27FC236}">
                <a16:creationId xmlns:a16="http://schemas.microsoft.com/office/drawing/2014/main" id="{67D9E13F-EF95-4795-A69C-A258DA2AFF9A}"/>
              </a:ext>
            </a:extLst>
          </p:cNvPr>
          <p:cNvSpPr txBox="1"/>
          <p:nvPr/>
        </p:nvSpPr>
        <p:spPr>
          <a:xfrm>
            <a:off x="3677103" y="2251789"/>
            <a:ext cx="4942488" cy="507831"/>
          </a:xfrm>
          <a:prstGeom prst="rect">
            <a:avLst/>
          </a:prstGeom>
          <a:noFill/>
        </p:spPr>
        <p:txBody>
          <a:bodyPr wrap="square">
            <a:spAutoFit/>
          </a:bodyPr>
          <a:lstStyle/>
          <a:p>
            <a:pPr algn="ctr"/>
            <a:r>
              <a:rPr lang="es-ES" sz="1300" dirty="0">
                <a:latin typeface="Cambria" panose="02040503050406030204" pitchFamily="18" charset="0"/>
                <a:ea typeface="Cambria" panose="02040503050406030204" pitchFamily="18" charset="0"/>
              </a:rPr>
              <a:t>La potencia disponible para generar electricidad es mayor que la potencia demandada por los consumidores.</a:t>
            </a:r>
            <a:endParaRPr lang="es-CL" sz="1300" dirty="0">
              <a:latin typeface="Cambria" panose="02040503050406030204" pitchFamily="18" charset="0"/>
              <a:ea typeface="Cambria" panose="02040503050406030204" pitchFamily="18" charset="0"/>
            </a:endParaRPr>
          </a:p>
        </p:txBody>
      </p:sp>
      <p:sp>
        <p:nvSpPr>
          <p:cNvPr id="51" name="CuadroTexto 50">
            <a:extLst>
              <a:ext uri="{FF2B5EF4-FFF2-40B4-BE49-F238E27FC236}">
                <a16:creationId xmlns:a16="http://schemas.microsoft.com/office/drawing/2014/main" id="{A8C71A3E-D623-4110-BA69-E45ECBDB3957}"/>
              </a:ext>
            </a:extLst>
          </p:cNvPr>
          <p:cNvSpPr txBox="1"/>
          <p:nvPr/>
        </p:nvSpPr>
        <p:spPr>
          <a:xfrm>
            <a:off x="5394430" y="2972764"/>
            <a:ext cx="3546217" cy="292388"/>
          </a:xfrm>
          <a:prstGeom prst="rect">
            <a:avLst/>
          </a:prstGeom>
          <a:noFill/>
        </p:spPr>
        <p:txBody>
          <a:bodyPr wrap="square">
            <a:spAutoFit/>
          </a:bodyPr>
          <a:lstStyle/>
          <a:p>
            <a:r>
              <a:rPr lang="es-CL" sz="1300" b="1" dirty="0">
                <a:latin typeface="Cambria" panose="02040503050406030204" pitchFamily="18" charset="0"/>
                <a:ea typeface="Cambria" panose="02040503050406030204" pitchFamily="18" charset="0"/>
              </a:rPr>
              <a:t>Desafío: </a:t>
            </a:r>
            <a:r>
              <a:rPr lang="es-CL" sz="1300" dirty="0">
                <a:latin typeface="Cambria" panose="02040503050406030204" pitchFamily="18" charset="0"/>
                <a:ea typeface="Cambria" panose="02040503050406030204" pitchFamily="18" charset="0"/>
              </a:rPr>
              <a:t>Dependencia Crítica del Gas </a:t>
            </a:r>
            <a:r>
              <a:rPr lang="es-CL" sz="1300" dirty="0" smtClean="0">
                <a:latin typeface="Cambria" panose="02040503050406030204" pitchFamily="18" charset="0"/>
                <a:ea typeface="Cambria" panose="02040503050406030204" pitchFamily="18" charset="0"/>
              </a:rPr>
              <a:t>Natural.</a:t>
            </a:r>
            <a:endParaRPr lang="es-CL" sz="1300" dirty="0">
              <a:latin typeface="Cambria" panose="02040503050406030204" pitchFamily="18" charset="0"/>
              <a:ea typeface="Cambria" panose="02040503050406030204" pitchFamily="18" charset="0"/>
            </a:endParaRPr>
          </a:p>
        </p:txBody>
      </p:sp>
      <p:sp>
        <p:nvSpPr>
          <p:cNvPr id="53" name="Shape 6">
            <a:extLst>
              <a:ext uri="{FF2B5EF4-FFF2-40B4-BE49-F238E27FC236}">
                <a16:creationId xmlns:a16="http://schemas.microsoft.com/office/drawing/2014/main" id="{23E69F58-C9D4-4E77-87A6-C6A75F652F85}"/>
              </a:ext>
            </a:extLst>
          </p:cNvPr>
          <p:cNvSpPr/>
          <p:nvPr/>
        </p:nvSpPr>
        <p:spPr>
          <a:xfrm>
            <a:off x="5394430" y="3050064"/>
            <a:ext cx="45719" cy="137788"/>
          </a:xfrm>
          <a:prstGeom prst="roundRect">
            <a:avLst>
              <a:gd name="adj" fmla="val 36628"/>
            </a:avLst>
          </a:prstGeom>
          <a:solidFill>
            <a:srgbClr val="18899F"/>
          </a:solidFill>
          <a:ln/>
        </p:spPr>
      </p:sp>
      <p:sp>
        <p:nvSpPr>
          <p:cNvPr id="55" name="CuadroTexto 54">
            <a:extLst>
              <a:ext uri="{FF2B5EF4-FFF2-40B4-BE49-F238E27FC236}">
                <a16:creationId xmlns:a16="http://schemas.microsoft.com/office/drawing/2014/main" id="{2FA1FD38-6098-422A-B892-C3E88F4E296D}"/>
              </a:ext>
            </a:extLst>
          </p:cNvPr>
          <p:cNvSpPr txBox="1"/>
          <p:nvPr/>
        </p:nvSpPr>
        <p:spPr>
          <a:xfrm>
            <a:off x="5732879" y="3424663"/>
            <a:ext cx="2478635" cy="292388"/>
          </a:xfrm>
          <a:prstGeom prst="rect">
            <a:avLst/>
          </a:prstGeom>
          <a:noFill/>
        </p:spPr>
        <p:txBody>
          <a:bodyPr wrap="square">
            <a:spAutoFit/>
          </a:bodyPr>
          <a:lstStyle/>
          <a:p>
            <a:pPr algn="ctr"/>
            <a:r>
              <a:rPr lang="es-ES" sz="1300" dirty="0">
                <a:latin typeface="Cambria" panose="02040503050406030204" pitchFamily="18" charset="0"/>
                <a:ea typeface="Cambria" panose="02040503050406030204" pitchFamily="18" charset="0"/>
              </a:rPr>
              <a:t>Reservas gasíferas en declive</a:t>
            </a:r>
          </a:p>
        </p:txBody>
      </p:sp>
      <p:sp>
        <p:nvSpPr>
          <p:cNvPr id="56" name="CuadroTexto 55">
            <a:extLst>
              <a:ext uri="{FF2B5EF4-FFF2-40B4-BE49-F238E27FC236}">
                <a16:creationId xmlns:a16="http://schemas.microsoft.com/office/drawing/2014/main" id="{71DEC44F-C67E-4CA5-9BE8-FF337A78D1D6}"/>
              </a:ext>
            </a:extLst>
          </p:cNvPr>
          <p:cNvSpPr txBox="1"/>
          <p:nvPr/>
        </p:nvSpPr>
        <p:spPr>
          <a:xfrm>
            <a:off x="5764205" y="3791850"/>
            <a:ext cx="2251302" cy="292388"/>
          </a:xfrm>
          <a:prstGeom prst="rect">
            <a:avLst/>
          </a:prstGeom>
          <a:noFill/>
        </p:spPr>
        <p:txBody>
          <a:bodyPr wrap="square">
            <a:spAutoFit/>
          </a:bodyPr>
          <a:lstStyle/>
          <a:p>
            <a:pPr algn="ctr"/>
            <a:r>
              <a:rPr lang="es-ES" sz="1300" dirty="0">
                <a:latin typeface="Cambria" panose="02040503050406030204" pitchFamily="18" charset="0"/>
                <a:ea typeface="Cambria" panose="02040503050406030204" pitchFamily="18" charset="0"/>
              </a:rPr>
              <a:t>Vulnerabilidad del sistema</a:t>
            </a:r>
          </a:p>
        </p:txBody>
      </p:sp>
      <p:sp>
        <p:nvSpPr>
          <p:cNvPr id="57" name="Text 9">
            <a:extLst>
              <a:ext uri="{FF2B5EF4-FFF2-40B4-BE49-F238E27FC236}">
                <a16:creationId xmlns:a16="http://schemas.microsoft.com/office/drawing/2014/main" id="{DB1D46E1-D023-4856-8AEF-56E536F929F5}"/>
              </a:ext>
            </a:extLst>
          </p:cNvPr>
          <p:cNvSpPr/>
          <p:nvPr/>
        </p:nvSpPr>
        <p:spPr>
          <a:xfrm>
            <a:off x="5953303" y="4188246"/>
            <a:ext cx="1641500" cy="193849"/>
          </a:xfrm>
          <a:prstGeom prst="rect">
            <a:avLst/>
          </a:prstGeom>
          <a:noFill/>
          <a:ln/>
        </p:spPr>
        <p:txBody>
          <a:bodyPr wrap="none" lIns="0" tIns="0" rIns="0" bIns="0" rtlCol="0" anchor="t"/>
          <a:lstStyle/>
          <a:p>
            <a:pPr marL="0" indent="0" algn="l">
              <a:lnSpc>
                <a:spcPct val="104000"/>
              </a:lnSpc>
              <a:buNone/>
            </a:pPr>
            <a:r>
              <a:rPr lang="en-US" sz="1200" dirty="0">
                <a:solidFill>
                  <a:srgbClr val="272525"/>
                </a:solidFill>
                <a:latin typeface="Cambria" panose="02040503050406030204" pitchFamily="18" charset="0"/>
                <a:ea typeface="Cambria" panose="02040503050406030204" pitchFamily="18" charset="0"/>
                <a:cs typeface="Inter Bold" pitchFamily="34" charset="-120"/>
              </a:rPr>
              <a:t>Costo de oportunidad</a:t>
            </a:r>
            <a:endParaRPr lang="en-US" sz="1200" dirty="0">
              <a:latin typeface="Cambria" panose="02040503050406030204" pitchFamily="18" charset="0"/>
              <a:ea typeface="Cambria" panose="02040503050406030204" pitchFamily="18" charset="0"/>
            </a:endParaRPr>
          </a:p>
        </p:txBody>
      </p:sp>
      <p:sp>
        <p:nvSpPr>
          <p:cNvPr id="58" name="Shape 6">
            <a:extLst>
              <a:ext uri="{FF2B5EF4-FFF2-40B4-BE49-F238E27FC236}">
                <a16:creationId xmlns:a16="http://schemas.microsoft.com/office/drawing/2014/main" id="{B1450E91-CD7F-4C3E-8C53-08A7C4E9F1AB}"/>
              </a:ext>
            </a:extLst>
          </p:cNvPr>
          <p:cNvSpPr/>
          <p:nvPr/>
        </p:nvSpPr>
        <p:spPr>
          <a:xfrm>
            <a:off x="5764205" y="3547997"/>
            <a:ext cx="156321" cy="45719"/>
          </a:xfrm>
          <a:prstGeom prst="roundRect">
            <a:avLst>
              <a:gd name="adj" fmla="val 36628"/>
            </a:avLst>
          </a:prstGeom>
          <a:solidFill>
            <a:srgbClr val="18899F"/>
          </a:solidFill>
          <a:ln/>
        </p:spPr>
      </p:sp>
      <p:sp>
        <p:nvSpPr>
          <p:cNvPr id="59" name="Shape 6">
            <a:extLst>
              <a:ext uri="{FF2B5EF4-FFF2-40B4-BE49-F238E27FC236}">
                <a16:creationId xmlns:a16="http://schemas.microsoft.com/office/drawing/2014/main" id="{2772AA79-97FA-4704-BE23-53C712073F6F}"/>
              </a:ext>
            </a:extLst>
          </p:cNvPr>
          <p:cNvSpPr/>
          <p:nvPr/>
        </p:nvSpPr>
        <p:spPr>
          <a:xfrm>
            <a:off x="5760284" y="3915184"/>
            <a:ext cx="156321" cy="45719"/>
          </a:xfrm>
          <a:prstGeom prst="roundRect">
            <a:avLst>
              <a:gd name="adj" fmla="val 36628"/>
            </a:avLst>
          </a:prstGeom>
          <a:solidFill>
            <a:srgbClr val="18899F"/>
          </a:solidFill>
          <a:ln/>
        </p:spPr>
      </p:sp>
      <p:sp>
        <p:nvSpPr>
          <p:cNvPr id="60" name="Shape 6">
            <a:extLst>
              <a:ext uri="{FF2B5EF4-FFF2-40B4-BE49-F238E27FC236}">
                <a16:creationId xmlns:a16="http://schemas.microsoft.com/office/drawing/2014/main" id="{8EE02552-3119-45E1-822F-28A9F6DBA999}"/>
              </a:ext>
            </a:extLst>
          </p:cNvPr>
          <p:cNvSpPr/>
          <p:nvPr/>
        </p:nvSpPr>
        <p:spPr>
          <a:xfrm>
            <a:off x="5760284" y="4254452"/>
            <a:ext cx="156321" cy="45719"/>
          </a:xfrm>
          <a:prstGeom prst="roundRect">
            <a:avLst>
              <a:gd name="adj" fmla="val 36628"/>
            </a:avLst>
          </a:prstGeom>
          <a:solidFill>
            <a:srgbClr val="18899F"/>
          </a:solidFill>
          <a:ln/>
        </p:spPr>
      </p:sp>
      <p:sp>
        <p:nvSpPr>
          <p:cNvPr id="61" name="Полилиния 56">
            <a:extLst>
              <a:ext uri="{FF2B5EF4-FFF2-40B4-BE49-F238E27FC236}">
                <a16:creationId xmlns:a16="http://schemas.microsoft.com/office/drawing/2014/main" id="{FF956668-2FC2-4518-8074-A69124995DF0}"/>
              </a:ext>
            </a:extLst>
          </p:cNvPr>
          <p:cNvSpPr/>
          <p:nvPr/>
        </p:nvSpPr>
        <p:spPr>
          <a:xfrm>
            <a:off x="197186" y="4216414"/>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Полилиния 56">
            <a:extLst>
              <a:ext uri="{FF2B5EF4-FFF2-40B4-BE49-F238E27FC236}">
                <a16:creationId xmlns:a16="http://schemas.microsoft.com/office/drawing/2014/main" id="{29127B63-1294-459A-AB98-53B0F5DD2749}"/>
              </a:ext>
            </a:extLst>
          </p:cNvPr>
          <p:cNvSpPr/>
          <p:nvPr/>
        </p:nvSpPr>
        <p:spPr>
          <a:xfrm>
            <a:off x="-142556" y="96822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Полилиния 54">
            <a:extLst>
              <a:ext uri="{FF2B5EF4-FFF2-40B4-BE49-F238E27FC236}">
                <a16:creationId xmlns:a16="http://schemas.microsoft.com/office/drawing/2014/main" id="{1B7298C6-7511-4E4D-9A0B-47DB10D95FB5}"/>
              </a:ext>
            </a:extLst>
          </p:cNvPr>
          <p:cNvSpPr/>
          <p:nvPr/>
        </p:nvSpPr>
        <p:spPr>
          <a:xfrm>
            <a:off x="-509740" y="2372622"/>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02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900" fill="hold"/>
                                        <p:tgtEl>
                                          <p:spTgt spid="28"/>
                                        </p:tgtEl>
                                        <p:attrNameLst>
                                          <p:attrName>ppt_w</p:attrName>
                                        </p:attrNameLst>
                                      </p:cBhvr>
                                      <p:tavLst>
                                        <p:tav tm="0">
                                          <p:val>
                                            <p:fltVal val="0"/>
                                          </p:val>
                                        </p:tav>
                                        <p:tav tm="100000">
                                          <p:val>
                                            <p:strVal val="#ppt_w"/>
                                          </p:val>
                                        </p:tav>
                                      </p:tavLst>
                                    </p:anim>
                                    <p:anim calcmode="lin" valueType="num">
                                      <p:cBhvr>
                                        <p:cTn id="26" dur="900" fill="hold"/>
                                        <p:tgtEl>
                                          <p:spTgt spid="28"/>
                                        </p:tgtEl>
                                        <p:attrNameLst>
                                          <p:attrName>ppt_h</p:attrName>
                                        </p:attrNameLst>
                                      </p:cBhvr>
                                      <p:tavLst>
                                        <p:tav tm="0">
                                          <p:val>
                                            <p:fltVal val="0"/>
                                          </p:val>
                                        </p:tav>
                                        <p:tav tm="100000">
                                          <p:val>
                                            <p:strVal val="#ppt_h"/>
                                          </p:val>
                                        </p:tav>
                                      </p:tavLst>
                                    </p:anim>
                                    <p:anim calcmode="lin" valueType="num">
                                      <p:cBhvr>
                                        <p:cTn id="27" dur="900" fill="hold"/>
                                        <p:tgtEl>
                                          <p:spTgt spid="28"/>
                                        </p:tgtEl>
                                        <p:attrNameLst>
                                          <p:attrName>style.rotation</p:attrName>
                                        </p:attrNameLst>
                                      </p:cBhvr>
                                      <p:tavLst>
                                        <p:tav tm="0">
                                          <p:val>
                                            <p:fltVal val="360"/>
                                          </p:val>
                                        </p:tav>
                                        <p:tav tm="100000">
                                          <p:val>
                                            <p:fltVal val="0"/>
                                          </p:val>
                                        </p:tav>
                                      </p:tavLst>
                                    </p:anim>
                                    <p:animEffect transition="in" filter="fade">
                                      <p:cBhvr>
                                        <p:cTn id="28" dur="900"/>
                                        <p:tgtEl>
                                          <p:spTgt spid="28"/>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49" presetClass="entr" presetSubtype="0" decel="100000" fill="hold" grpId="0" nodeType="withEffect">
                                  <p:stCondLst>
                                    <p:cond delay="27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900" fill="hold"/>
                                        <p:tgtEl>
                                          <p:spTgt spid="29"/>
                                        </p:tgtEl>
                                        <p:attrNameLst>
                                          <p:attrName>ppt_w</p:attrName>
                                        </p:attrNameLst>
                                      </p:cBhvr>
                                      <p:tavLst>
                                        <p:tav tm="0">
                                          <p:val>
                                            <p:fltVal val="0"/>
                                          </p:val>
                                        </p:tav>
                                        <p:tav tm="100000">
                                          <p:val>
                                            <p:strVal val="#ppt_w"/>
                                          </p:val>
                                        </p:tav>
                                      </p:tavLst>
                                    </p:anim>
                                    <p:anim calcmode="lin" valueType="num">
                                      <p:cBhvr>
                                        <p:cTn id="38" dur="900" fill="hold"/>
                                        <p:tgtEl>
                                          <p:spTgt spid="29"/>
                                        </p:tgtEl>
                                        <p:attrNameLst>
                                          <p:attrName>ppt_h</p:attrName>
                                        </p:attrNameLst>
                                      </p:cBhvr>
                                      <p:tavLst>
                                        <p:tav tm="0">
                                          <p:val>
                                            <p:fltVal val="0"/>
                                          </p:val>
                                        </p:tav>
                                        <p:tav tm="100000">
                                          <p:val>
                                            <p:strVal val="#ppt_h"/>
                                          </p:val>
                                        </p:tav>
                                      </p:tavLst>
                                    </p:anim>
                                    <p:anim calcmode="lin" valueType="num">
                                      <p:cBhvr>
                                        <p:cTn id="39" dur="900" fill="hold"/>
                                        <p:tgtEl>
                                          <p:spTgt spid="29"/>
                                        </p:tgtEl>
                                        <p:attrNameLst>
                                          <p:attrName>style.rotation</p:attrName>
                                        </p:attrNameLst>
                                      </p:cBhvr>
                                      <p:tavLst>
                                        <p:tav tm="0">
                                          <p:val>
                                            <p:fltVal val="360"/>
                                          </p:val>
                                        </p:tav>
                                        <p:tav tm="100000">
                                          <p:val>
                                            <p:fltVal val="0"/>
                                          </p:val>
                                        </p:tav>
                                      </p:tavLst>
                                    </p:anim>
                                    <p:animEffect transition="in" filter="fade">
                                      <p:cBhvr>
                                        <p:cTn id="40" dur="900"/>
                                        <p:tgtEl>
                                          <p:spTgt spid="29"/>
                                        </p:tgtEl>
                                      </p:cBhvr>
                                    </p:animEffect>
                                  </p:childTnLst>
                                </p:cTn>
                              </p:par>
                              <p:par>
                                <p:cTn id="41" presetID="49" presetClass="entr" presetSubtype="0" decel="100000" fill="hold" grpId="0" nodeType="withEffect">
                                  <p:stCondLst>
                                    <p:cond delay="2250"/>
                                  </p:stCondLst>
                                  <p:childTnLst>
                                    <p:set>
                                      <p:cBhvr>
                                        <p:cTn id="42" dur="1" fill="hold">
                                          <p:stCondLst>
                                            <p:cond delay="0"/>
                                          </p:stCondLst>
                                        </p:cTn>
                                        <p:tgtEl>
                                          <p:spTgt spid="61"/>
                                        </p:tgtEl>
                                        <p:attrNameLst>
                                          <p:attrName>style.visibility</p:attrName>
                                        </p:attrNameLst>
                                      </p:cBhvr>
                                      <p:to>
                                        <p:strVal val="visible"/>
                                      </p:to>
                                    </p:set>
                                    <p:anim calcmode="lin" valueType="num">
                                      <p:cBhvr>
                                        <p:cTn id="43" dur="900" fill="hold"/>
                                        <p:tgtEl>
                                          <p:spTgt spid="61"/>
                                        </p:tgtEl>
                                        <p:attrNameLst>
                                          <p:attrName>ppt_w</p:attrName>
                                        </p:attrNameLst>
                                      </p:cBhvr>
                                      <p:tavLst>
                                        <p:tav tm="0">
                                          <p:val>
                                            <p:fltVal val="0"/>
                                          </p:val>
                                        </p:tav>
                                        <p:tav tm="100000">
                                          <p:val>
                                            <p:strVal val="#ppt_w"/>
                                          </p:val>
                                        </p:tav>
                                      </p:tavLst>
                                    </p:anim>
                                    <p:anim calcmode="lin" valueType="num">
                                      <p:cBhvr>
                                        <p:cTn id="44" dur="900" fill="hold"/>
                                        <p:tgtEl>
                                          <p:spTgt spid="61"/>
                                        </p:tgtEl>
                                        <p:attrNameLst>
                                          <p:attrName>ppt_h</p:attrName>
                                        </p:attrNameLst>
                                      </p:cBhvr>
                                      <p:tavLst>
                                        <p:tav tm="0">
                                          <p:val>
                                            <p:fltVal val="0"/>
                                          </p:val>
                                        </p:tav>
                                        <p:tav tm="100000">
                                          <p:val>
                                            <p:strVal val="#ppt_h"/>
                                          </p:val>
                                        </p:tav>
                                      </p:tavLst>
                                    </p:anim>
                                    <p:anim calcmode="lin" valueType="num">
                                      <p:cBhvr>
                                        <p:cTn id="45" dur="900" fill="hold"/>
                                        <p:tgtEl>
                                          <p:spTgt spid="61"/>
                                        </p:tgtEl>
                                        <p:attrNameLst>
                                          <p:attrName>style.rotation</p:attrName>
                                        </p:attrNameLst>
                                      </p:cBhvr>
                                      <p:tavLst>
                                        <p:tav tm="0">
                                          <p:val>
                                            <p:fltVal val="360"/>
                                          </p:val>
                                        </p:tav>
                                        <p:tav tm="100000">
                                          <p:val>
                                            <p:fltVal val="0"/>
                                          </p:val>
                                        </p:tav>
                                      </p:tavLst>
                                    </p:anim>
                                    <p:animEffect transition="in" filter="fade">
                                      <p:cBhvr>
                                        <p:cTn id="46" dur="900"/>
                                        <p:tgtEl>
                                          <p:spTgt spid="61"/>
                                        </p:tgtEl>
                                      </p:cBhvr>
                                    </p:animEffect>
                                  </p:childTnLst>
                                </p:cTn>
                              </p:par>
                              <p:par>
                                <p:cTn id="47" presetID="49" presetClass="entr" presetSubtype="0" decel="100000" fill="hold" grpId="0" nodeType="withEffect">
                                  <p:stCondLst>
                                    <p:cond delay="2250"/>
                                  </p:stCondLst>
                                  <p:childTnLst>
                                    <p:set>
                                      <p:cBhvr>
                                        <p:cTn id="48" dur="1" fill="hold">
                                          <p:stCondLst>
                                            <p:cond delay="0"/>
                                          </p:stCondLst>
                                        </p:cTn>
                                        <p:tgtEl>
                                          <p:spTgt spid="62"/>
                                        </p:tgtEl>
                                        <p:attrNameLst>
                                          <p:attrName>style.visibility</p:attrName>
                                        </p:attrNameLst>
                                      </p:cBhvr>
                                      <p:to>
                                        <p:strVal val="visible"/>
                                      </p:to>
                                    </p:set>
                                    <p:anim calcmode="lin" valueType="num">
                                      <p:cBhvr>
                                        <p:cTn id="49" dur="900" fill="hold"/>
                                        <p:tgtEl>
                                          <p:spTgt spid="62"/>
                                        </p:tgtEl>
                                        <p:attrNameLst>
                                          <p:attrName>ppt_w</p:attrName>
                                        </p:attrNameLst>
                                      </p:cBhvr>
                                      <p:tavLst>
                                        <p:tav tm="0">
                                          <p:val>
                                            <p:fltVal val="0"/>
                                          </p:val>
                                        </p:tav>
                                        <p:tav tm="100000">
                                          <p:val>
                                            <p:strVal val="#ppt_w"/>
                                          </p:val>
                                        </p:tav>
                                      </p:tavLst>
                                    </p:anim>
                                    <p:anim calcmode="lin" valueType="num">
                                      <p:cBhvr>
                                        <p:cTn id="50" dur="900" fill="hold"/>
                                        <p:tgtEl>
                                          <p:spTgt spid="62"/>
                                        </p:tgtEl>
                                        <p:attrNameLst>
                                          <p:attrName>ppt_h</p:attrName>
                                        </p:attrNameLst>
                                      </p:cBhvr>
                                      <p:tavLst>
                                        <p:tav tm="0">
                                          <p:val>
                                            <p:fltVal val="0"/>
                                          </p:val>
                                        </p:tav>
                                        <p:tav tm="100000">
                                          <p:val>
                                            <p:strVal val="#ppt_h"/>
                                          </p:val>
                                        </p:tav>
                                      </p:tavLst>
                                    </p:anim>
                                    <p:anim calcmode="lin" valueType="num">
                                      <p:cBhvr>
                                        <p:cTn id="51" dur="900" fill="hold"/>
                                        <p:tgtEl>
                                          <p:spTgt spid="62"/>
                                        </p:tgtEl>
                                        <p:attrNameLst>
                                          <p:attrName>style.rotation</p:attrName>
                                        </p:attrNameLst>
                                      </p:cBhvr>
                                      <p:tavLst>
                                        <p:tav tm="0">
                                          <p:val>
                                            <p:fltVal val="360"/>
                                          </p:val>
                                        </p:tav>
                                        <p:tav tm="100000">
                                          <p:val>
                                            <p:fltVal val="0"/>
                                          </p:val>
                                        </p:tav>
                                      </p:tavLst>
                                    </p:anim>
                                    <p:animEffect transition="in" filter="fade">
                                      <p:cBhvr>
                                        <p:cTn id="52" dur="900"/>
                                        <p:tgtEl>
                                          <p:spTgt spid="62"/>
                                        </p:tgtEl>
                                      </p:cBhvr>
                                    </p:animEffect>
                                  </p:childTnLst>
                                </p:cTn>
                              </p:par>
                              <p:par>
                                <p:cTn id="53" presetID="2" presetClass="entr" presetSubtype="8" decel="100000" fill="hold" grpId="0" nodeType="withEffect">
                                  <p:stCondLst>
                                    <p:cond delay="150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900" fill="hold"/>
                                        <p:tgtEl>
                                          <p:spTgt spid="63"/>
                                        </p:tgtEl>
                                        <p:attrNameLst>
                                          <p:attrName>ppt_x</p:attrName>
                                        </p:attrNameLst>
                                      </p:cBhvr>
                                      <p:tavLst>
                                        <p:tav tm="0">
                                          <p:val>
                                            <p:strVal val="0-#ppt_w/2"/>
                                          </p:val>
                                        </p:tav>
                                        <p:tav tm="100000">
                                          <p:val>
                                            <p:strVal val="#ppt_x"/>
                                          </p:val>
                                        </p:tav>
                                      </p:tavLst>
                                    </p:anim>
                                    <p:anim calcmode="lin" valueType="num">
                                      <p:cBhvr additive="base">
                                        <p:cTn id="56" dur="900" fill="hold"/>
                                        <p:tgtEl>
                                          <p:spTgt spid="63"/>
                                        </p:tgtEl>
                                        <p:attrNameLst>
                                          <p:attrName>ppt_y</p:attrName>
                                        </p:attrNameLst>
                                      </p:cBhvr>
                                      <p:tavLst>
                                        <p:tav tm="0">
                                          <p:val>
                                            <p:strVal val="#ppt_y"/>
                                          </p:val>
                                        </p:tav>
                                        <p:tav tm="100000">
                                          <p:val>
                                            <p:strVal val="#ppt_y"/>
                                          </p:val>
                                        </p:tav>
                                      </p:tavLst>
                                    </p:anim>
                                  </p:childTnLst>
                                </p:cTn>
                              </p:par>
                              <p:par>
                                <p:cTn id="57" presetID="6" presetClass="emph" presetSubtype="0" repeatCount="indefinite" autoRev="1" fill="hold" grpId="1" nodeType="withEffect">
                                  <p:stCondLst>
                                    <p:cond delay="1500"/>
                                  </p:stCondLst>
                                  <p:childTnLst>
                                    <p:animScale>
                                      <p:cBhvr>
                                        <p:cTn id="58" dur="3000" fill="hold"/>
                                        <p:tgtEl>
                                          <p:spTgt spid="6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28" grpId="0" animBg="1"/>
      <p:bldP spid="29" grpId="0" animBg="1"/>
      <p:bldP spid="61" grpId="0" animBg="1"/>
      <p:bldP spid="62" grpId="0" animBg="1"/>
      <p:bldP spid="63" grpId="0" animBg="1"/>
      <p:bldP spid="6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274802"/>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1"/>
            <a:ext cx="4571999" cy="102932"/>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18" name="Полилиния 54">
            <a:extLst>
              <a:ext uri="{FF2B5EF4-FFF2-40B4-BE49-F238E27FC236}">
                <a16:creationId xmlns:a16="http://schemas.microsoft.com/office/drawing/2014/main" id="{6FC35D4C-3E5B-4EBB-A3A8-2B01B59B3B09}"/>
              </a:ext>
            </a:extLst>
          </p:cNvPr>
          <p:cNvSpPr/>
          <p:nvPr/>
        </p:nvSpPr>
        <p:spPr>
          <a:xfrm>
            <a:off x="9017825" y="2073453"/>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699094" y="3770206"/>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788112" y="47921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730040" y="102188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8">
            <a:extLst>
              <a:ext uri="{FF2B5EF4-FFF2-40B4-BE49-F238E27FC236}">
                <a16:creationId xmlns:a16="http://schemas.microsoft.com/office/drawing/2014/main" id="{EB6FC79A-CFE5-434E-8D0B-EB8F79D81DCC}"/>
              </a:ext>
            </a:extLst>
          </p:cNvPr>
          <p:cNvSpPr/>
          <p:nvPr/>
        </p:nvSpPr>
        <p:spPr>
          <a:xfrm>
            <a:off x="8265591" y="4451426"/>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Полилиния 61">
            <a:extLst>
              <a:ext uri="{FF2B5EF4-FFF2-40B4-BE49-F238E27FC236}">
                <a16:creationId xmlns:a16="http://schemas.microsoft.com/office/drawing/2014/main" id="{9DA04DC5-3D40-4168-A8F2-E66A018963F8}"/>
              </a:ext>
            </a:extLst>
          </p:cNvPr>
          <p:cNvSpPr/>
          <p:nvPr/>
        </p:nvSpPr>
        <p:spPr>
          <a:xfrm>
            <a:off x="81405" y="173549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Полилиния 56">
            <a:extLst>
              <a:ext uri="{FF2B5EF4-FFF2-40B4-BE49-F238E27FC236}">
                <a16:creationId xmlns:a16="http://schemas.microsoft.com/office/drawing/2014/main" id="{FF956668-2FC2-4518-8074-A69124995DF0}"/>
              </a:ext>
            </a:extLst>
          </p:cNvPr>
          <p:cNvSpPr/>
          <p:nvPr/>
        </p:nvSpPr>
        <p:spPr>
          <a:xfrm>
            <a:off x="-67169" y="4183087"/>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Полилиния 56">
            <a:extLst>
              <a:ext uri="{FF2B5EF4-FFF2-40B4-BE49-F238E27FC236}">
                <a16:creationId xmlns:a16="http://schemas.microsoft.com/office/drawing/2014/main" id="{29127B63-1294-459A-AB98-53B0F5DD2749}"/>
              </a:ext>
            </a:extLst>
          </p:cNvPr>
          <p:cNvSpPr/>
          <p:nvPr/>
        </p:nvSpPr>
        <p:spPr>
          <a:xfrm>
            <a:off x="-142556" y="96822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Полилиния 54">
            <a:extLst>
              <a:ext uri="{FF2B5EF4-FFF2-40B4-BE49-F238E27FC236}">
                <a16:creationId xmlns:a16="http://schemas.microsoft.com/office/drawing/2014/main" id="{1B7298C6-7511-4E4D-9A0B-47DB10D95FB5}"/>
              </a:ext>
            </a:extLst>
          </p:cNvPr>
          <p:cNvSpPr/>
          <p:nvPr/>
        </p:nvSpPr>
        <p:spPr>
          <a:xfrm>
            <a:off x="-509740" y="2372622"/>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Shape 3">
            <a:extLst>
              <a:ext uri="{FF2B5EF4-FFF2-40B4-BE49-F238E27FC236}">
                <a16:creationId xmlns:a16="http://schemas.microsoft.com/office/drawing/2014/main" id="{44291241-5D13-4045-AD9F-EC5CEBEA650A}"/>
              </a:ext>
            </a:extLst>
          </p:cNvPr>
          <p:cNvSpPr/>
          <p:nvPr/>
        </p:nvSpPr>
        <p:spPr>
          <a:xfrm>
            <a:off x="1882332" y="1795571"/>
            <a:ext cx="14288" cy="366266"/>
          </a:xfrm>
          <a:prstGeom prst="roundRect">
            <a:avLst>
              <a:gd name="adj" fmla="val 358941"/>
            </a:avLst>
          </a:prstGeom>
          <a:solidFill>
            <a:srgbClr val="C0C1D7"/>
          </a:solidFill>
          <a:ln/>
        </p:spPr>
      </p:sp>
      <p:sp>
        <p:nvSpPr>
          <p:cNvPr id="79" name="Text 0">
            <a:extLst>
              <a:ext uri="{FF2B5EF4-FFF2-40B4-BE49-F238E27FC236}">
                <a16:creationId xmlns:a16="http://schemas.microsoft.com/office/drawing/2014/main" id="{35FADCC1-F398-4D7A-8726-EB0E0072775E}"/>
              </a:ext>
            </a:extLst>
          </p:cNvPr>
          <p:cNvSpPr/>
          <p:nvPr/>
        </p:nvSpPr>
        <p:spPr>
          <a:xfrm>
            <a:off x="605206" y="464260"/>
            <a:ext cx="6366495" cy="272504"/>
          </a:xfrm>
          <a:prstGeom prst="rect">
            <a:avLst/>
          </a:prstGeom>
          <a:noFill/>
          <a:ln/>
        </p:spPr>
        <p:txBody>
          <a:bodyPr wrap="none" lIns="0" tIns="0" rIns="0" bIns="0" rtlCol="0" anchor="t"/>
          <a:lstStyle/>
          <a:p>
            <a:pPr marL="0" indent="0" algn="l">
              <a:lnSpc>
                <a:spcPct val="104000"/>
              </a:lnSpc>
              <a:buNone/>
            </a:pPr>
            <a:r>
              <a:rPr lang="en-US" sz="1700" dirty="0" err="1">
                <a:solidFill>
                  <a:srgbClr val="136D7F"/>
                </a:solidFill>
                <a:latin typeface="Cambria" panose="02040503050406030204" pitchFamily="18" charset="0"/>
                <a:ea typeface="Cambria" panose="02040503050406030204" pitchFamily="18" charset="0"/>
                <a:cs typeface="Inter Bold" pitchFamily="34" charset="-120"/>
              </a:rPr>
              <a:t>Hacia</a:t>
            </a:r>
            <a:r>
              <a:rPr lang="en-US" sz="1700" dirty="0">
                <a:solidFill>
                  <a:srgbClr val="136D7F"/>
                </a:solidFill>
                <a:latin typeface="Cambria" panose="02040503050406030204" pitchFamily="18" charset="0"/>
                <a:ea typeface="Cambria" panose="02040503050406030204" pitchFamily="18" charset="0"/>
                <a:cs typeface="Inter Bold" pitchFamily="34" charset="-120"/>
              </a:rPr>
              <a:t> el </a:t>
            </a:r>
            <a:r>
              <a:rPr lang="en-US" sz="1700" dirty="0" err="1">
                <a:solidFill>
                  <a:srgbClr val="136D7F"/>
                </a:solidFill>
                <a:latin typeface="Cambria" panose="02040503050406030204" pitchFamily="18" charset="0"/>
                <a:ea typeface="Cambria" panose="02040503050406030204" pitchFamily="18" charset="0"/>
                <a:cs typeface="Inter Bold" pitchFamily="34" charset="-120"/>
              </a:rPr>
              <a:t>futuro</a:t>
            </a:r>
            <a:r>
              <a:rPr lang="en-US" sz="1700" dirty="0">
                <a:solidFill>
                  <a:srgbClr val="136D7F"/>
                </a:solidFill>
                <a:latin typeface="Cambria" panose="02040503050406030204" pitchFamily="18" charset="0"/>
                <a:ea typeface="Cambria" panose="02040503050406030204" pitchFamily="18" charset="0"/>
                <a:cs typeface="Inter Bold" pitchFamily="34" charset="-120"/>
              </a:rPr>
              <a:t>: La Hoja de Ruta de la </a:t>
            </a:r>
            <a:r>
              <a:rPr lang="en-US" sz="1700" dirty="0" err="1" smtClean="0">
                <a:solidFill>
                  <a:srgbClr val="136D7F"/>
                </a:solidFill>
                <a:latin typeface="Cambria" panose="02040503050406030204" pitchFamily="18" charset="0"/>
                <a:ea typeface="Cambria" panose="02040503050406030204" pitchFamily="18" charset="0"/>
                <a:cs typeface="Inter Bold" pitchFamily="34" charset="-120"/>
              </a:rPr>
              <a:t>transición</a:t>
            </a:r>
            <a:r>
              <a:rPr lang="en-US" sz="1700" dirty="0" smtClean="0">
                <a:solidFill>
                  <a:srgbClr val="136D7F"/>
                </a:solidFill>
                <a:latin typeface="Cambria" panose="02040503050406030204" pitchFamily="18" charset="0"/>
                <a:ea typeface="Cambria" panose="02040503050406030204" pitchFamily="18" charset="0"/>
                <a:cs typeface="Inter Bold" pitchFamily="34" charset="-120"/>
              </a:rPr>
              <a:t> </a:t>
            </a:r>
            <a:r>
              <a:rPr lang="en-US" sz="1700" dirty="0" err="1" smtClean="0">
                <a:solidFill>
                  <a:srgbClr val="136D7F"/>
                </a:solidFill>
                <a:latin typeface="Cambria" panose="02040503050406030204" pitchFamily="18" charset="0"/>
                <a:ea typeface="Cambria" panose="02040503050406030204" pitchFamily="18" charset="0"/>
                <a:cs typeface="Inter Bold" pitchFamily="34" charset="-120"/>
              </a:rPr>
              <a:t>energética</a:t>
            </a:r>
            <a:endParaRPr lang="en-US" sz="1700" dirty="0">
              <a:solidFill>
                <a:srgbClr val="136D7F"/>
              </a:solidFill>
              <a:latin typeface="Cambria" panose="02040503050406030204" pitchFamily="18" charset="0"/>
              <a:ea typeface="Cambria" panose="02040503050406030204" pitchFamily="18" charset="0"/>
            </a:endParaRPr>
          </a:p>
        </p:txBody>
      </p:sp>
      <p:sp>
        <p:nvSpPr>
          <p:cNvPr id="80" name="Text 1">
            <a:extLst>
              <a:ext uri="{FF2B5EF4-FFF2-40B4-BE49-F238E27FC236}">
                <a16:creationId xmlns:a16="http://schemas.microsoft.com/office/drawing/2014/main" id="{B7CB3F04-6E46-466E-BF6D-9C610FB300B8}"/>
              </a:ext>
            </a:extLst>
          </p:cNvPr>
          <p:cNvSpPr/>
          <p:nvPr/>
        </p:nvSpPr>
        <p:spPr>
          <a:xfrm>
            <a:off x="444906" y="802356"/>
            <a:ext cx="8098493" cy="467582"/>
          </a:xfrm>
          <a:prstGeom prst="rect">
            <a:avLst/>
          </a:prstGeom>
          <a:noFill/>
          <a:ln/>
        </p:spPr>
        <p:txBody>
          <a:bodyPr wrap="square" lIns="0" tIns="0" rIns="0" bIns="0" rtlCol="0" anchor="t">
            <a:noAutofit/>
          </a:bodyPr>
          <a:lstStyle/>
          <a:p>
            <a:pPr marL="0" indent="0" algn="l">
              <a:lnSpc>
                <a:spcPct val="114000"/>
              </a:lnSpc>
              <a:buNone/>
            </a:pPr>
            <a:r>
              <a:rPr lang="en-US" sz="1200" dirty="0">
                <a:solidFill>
                  <a:srgbClr val="272525"/>
                </a:solidFill>
                <a:latin typeface="Cambria" panose="02040503050406030204" pitchFamily="18" charset="0"/>
                <a:ea typeface="Cambria" panose="02040503050406030204" pitchFamily="18" charset="0"/>
                <a:cs typeface="Inter" pitchFamily="34" charset="-120"/>
              </a:rPr>
              <a:t>Bolivia debe </a:t>
            </a:r>
            <a:r>
              <a:rPr lang="en-US" sz="1200" dirty="0" err="1">
                <a:solidFill>
                  <a:srgbClr val="272525"/>
                </a:solidFill>
                <a:latin typeface="Cambria" panose="02040503050406030204" pitchFamily="18" charset="0"/>
                <a:ea typeface="Cambria" panose="02040503050406030204" pitchFamily="18" charset="0"/>
                <a:cs typeface="Inter" pitchFamily="34" charset="-120"/>
              </a:rPr>
              <a:t>tener</a:t>
            </a:r>
            <a:r>
              <a:rPr lang="en-US" sz="1200" dirty="0">
                <a:solidFill>
                  <a:srgbClr val="272525"/>
                </a:solidFill>
                <a:latin typeface="Cambria" panose="02040503050406030204" pitchFamily="18" charset="0"/>
                <a:ea typeface="Cambria" panose="02040503050406030204" pitchFamily="18" charset="0"/>
                <a:cs typeface="Inter" pitchFamily="34" charset="-120"/>
              </a:rPr>
              <a:t> </a:t>
            </a:r>
            <a:r>
              <a:rPr lang="en-US" sz="1200" dirty="0" err="1">
                <a:solidFill>
                  <a:srgbClr val="272525"/>
                </a:solidFill>
                <a:latin typeface="Cambria" panose="02040503050406030204" pitchFamily="18" charset="0"/>
                <a:ea typeface="Cambria" panose="02040503050406030204" pitchFamily="18" charset="0"/>
                <a:cs typeface="Inter" pitchFamily="34" charset="-120"/>
              </a:rPr>
              <a:t>energía</a:t>
            </a:r>
            <a:r>
              <a:rPr lang="en-US" sz="1200" dirty="0">
                <a:solidFill>
                  <a:srgbClr val="272525"/>
                </a:solidFill>
                <a:latin typeface="Cambria" panose="02040503050406030204" pitchFamily="18" charset="0"/>
                <a:ea typeface="Cambria" panose="02040503050406030204" pitchFamily="18" charset="0"/>
                <a:cs typeface="Inter" pitchFamily="34" charset="-120"/>
              </a:rPr>
              <a:t> </a:t>
            </a:r>
            <a:r>
              <a:rPr lang="en-US" sz="1200" dirty="0" err="1">
                <a:solidFill>
                  <a:srgbClr val="272525"/>
                </a:solidFill>
                <a:latin typeface="Cambria" panose="02040503050406030204" pitchFamily="18" charset="0"/>
                <a:ea typeface="Cambria" panose="02040503050406030204" pitchFamily="18" charset="0"/>
                <a:cs typeface="Inter" pitchFamily="34" charset="-120"/>
              </a:rPr>
              <a:t>eléctrica</a:t>
            </a:r>
            <a:r>
              <a:rPr lang="en-US" sz="1200" dirty="0">
                <a:solidFill>
                  <a:srgbClr val="272525"/>
                </a:solidFill>
                <a:latin typeface="Cambria" panose="02040503050406030204" pitchFamily="18" charset="0"/>
                <a:ea typeface="Cambria" panose="02040503050406030204" pitchFamily="18" charset="0"/>
                <a:cs typeface="Inter" pitchFamily="34" charset="-120"/>
              </a:rPr>
              <a:t> que </a:t>
            </a:r>
            <a:r>
              <a:rPr lang="en-US" sz="1200" dirty="0" err="1">
                <a:solidFill>
                  <a:srgbClr val="272525"/>
                </a:solidFill>
                <a:latin typeface="Cambria" panose="02040503050406030204" pitchFamily="18" charset="0"/>
                <a:ea typeface="Cambria" panose="02040503050406030204" pitchFamily="18" charset="0"/>
                <a:cs typeface="Inter" pitchFamily="34" charset="-120"/>
              </a:rPr>
              <a:t>provenga</a:t>
            </a:r>
            <a:r>
              <a:rPr lang="en-US" sz="1200" dirty="0">
                <a:solidFill>
                  <a:srgbClr val="272525"/>
                </a:solidFill>
                <a:latin typeface="Cambria" panose="02040503050406030204" pitchFamily="18" charset="0"/>
                <a:ea typeface="Cambria" panose="02040503050406030204" pitchFamily="18" charset="0"/>
                <a:cs typeface="Inter" pitchFamily="34" charset="-120"/>
              </a:rPr>
              <a:t> de fuentes renovables y verdes, </a:t>
            </a:r>
            <a:r>
              <a:rPr lang="en-US" sz="1200" dirty="0" err="1">
                <a:solidFill>
                  <a:srgbClr val="272525"/>
                </a:solidFill>
                <a:latin typeface="Cambria" panose="02040503050406030204" pitchFamily="18" charset="0"/>
                <a:ea typeface="Cambria" panose="02040503050406030204" pitchFamily="18" charset="0"/>
                <a:cs typeface="Inter" pitchFamily="34" charset="-120"/>
              </a:rPr>
              <a:t>reduciendo</a:t>
            </a:r>
            <a:r>
              <a:rPr lang="en-US" sz="1200" dirty="0">
                <a:solidFill>
                  <a:srgbClr val="272525"/>
                </a:solidFill>
                <a:latin typeface="Cambria" panose="02040503050406030204" pitchFamily="18" charset="0"/>
                <a:ea typeface="Cambria" panose="02040503050406030204" pitchFamily="18" charset="0"/>
                <a:cs typeface="Inter" pitchFamily="34" charset="-120"/>
              </a:rPr>
              <a:t> la dependencia del gas natural.</a:t>
            </a:r>
            <a:endParaRPr lang="en-US" sz="1200" dirty="0">
              <a:latin typeface="Cambria" panose="02040503050406030204" pitchFamily="18" charset="0"/>
              <a:ea typeface="Cambria" panose="02040503050406030204" pitchFamily="18" charset="0"/>
            </a:endParaRPr>
          </a:p>
        </p:txBody>
      </p:sp>
      <p:pic>
        <p:nvPicPr>
          <p:cNvPr id="81" name="Image 0" descr="preencoded.png">
            <a:extLst>
              <a:ext uri="{FF2B5EF4-FFF2-40B4-BE49-F238E27FC236}">
                <a16:creationId xmlns:a16="http://schemas.microsoft.com/office/drawing/2014/main" id="{302D5FF3-5E8E-4DF7-9BE3-0EF2CFB18B0D}"/>
              </a:ext>
            </a:extLst>
          </p:cNvPr>
          <p:cNvPicPr>
            <a:picLocks noChangeAspect="1"/>
          </p:cNvPicPr>
          <p:nvPr/>
        </p:nvPicPr>
        <p:blipFill>
          <a:blip r:embed="rId3"/>
          <a:stretch>
            <a:fillRect/>
          </a:stretch>
        </p:blipFill>
        <p:spPr>
          <a:xfrm>
            <a:off x="444905" y="1520866"/>
            <a:ext cx="1866183" cy="1153359"/>
          </a:xfrm>
          <a:prstGeom prst="rect">
            <a:avLst/>
          </a:prstGeom>
        </p:spPr>
      </p:pic>
      <p:sp>
        <p:nvSpPr>
          <p:cNvPr id="82" name="Text 2">
            <a:extLst>
              <a:ext uri="{FF2B5EF4-FFF2-40B4-BE49-F238E27FC236}">
                <a16:creationId xmlns:a16="http://schemas.microsoft.com/office/drawing/2014/main" id="{E1922EDE-F2B7-41D0-9556-AA3ABF1C87C4}"/>
              </a:ext>
            </a:extLst>
          </p:cNvPr>
          <p:cNvSpPr/>
          <p:nvPr/>
        </p:nvSpPr>
        <p:spPr>
          <a:xfrm>
            <a:off x="2415145" y="1395391"/>
            <a:ext cx="1813087" cy="192731"/>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Cambria" panose="02040503050406030204" pitchFamily="18" charset="0"/>
                <a:ea typeface="Cambria" panose="02040503050406030204" pitchFamily="18" charset="0"/>
                <a:cs typeface="Inter Bold" pitchFamily="34" charset="-120"/>
              </a:rPr>
              <a:t>Expansión Hidroeléctrica</a:t>
            </a:r>
            <a:endParaRPr lang="en-US" sz="1200" dirty="0">
              <a:latin typeface="Cambria" panose="02040503050406030204" pitchFamily="18" charset="0"/>
              <a:ea typeface="Cambria" panose="02040503050406030204" pitchFamily="18" charset="0"/>
            </a:endParaRPr>
          </a:p>
        </p:txBody>
      </p:sp>
      <p:sp>
        <p:nvSpPr>
          <p:cNvPr id="83" name="Text 3">
            <a:extLst>
              <a:ext uri="{FF2B5EF4-FFF2-40B4-BE49-F238E27FC236}">
                <a16:creationId xmlns:a16="http://schemas.microsoft.com/office/drawing/2014/main" id="{B1305C67-E800-4694-A420-14EF56C87239}"/>
              </a:ext>
            </a:extLst>
          </p:cNvPr>
          <p:cNvSpPr/>
          <p:nvPr/>
        </p:nvSpPr>
        <p:spPr>
          <a:xfrm>
            <a:off x="2415375" y="3500003"/>
            <a:ext cx="2393144" cy="861829"/>
          </a:xfrm>
          <a:prstGeom prst="rect">
            <a:avLst/>
          </a:prstGeom>
          <a:noFill/>
          <a:ln/>
        </p:spPr>
        <p:txBody>
          <a:bodyPr wrap="square" lIns="0" tIns="0" rIns="0" bIns="0" rtlCol="0" anchor="t">
            <a:noAutofit/>
          </a:bodyPr>
          <a:lstStyle/>
          <a:p>
            <a:pPr marL="0" indent="0" algn="just">
              <a:lnSpc>
                <a:spcPct val="114000"/>
              </a:lnSpc>
              <a:buNone/>
            </a:pPr>
            <a:r>
              <a:rPr lang="es-ES" sz="1200" dirty="0">
                <a:solidFill>
                  <a:srgbClr val="272525"/>
                </a:solidFill>
                <a:latin typeface="Cambria" panose="02040503050406030204" pitchFamily="18" charset="0"/>
                <a:ea typeface="Cambria" panose="02040503050406030204" pitchFamily="18" charset="0"/>
                <a:cs typeface="Inter" pitchFamily="34" charset="-120"/>
              </a:rPr>
              <a:t>El promedio anual de radiación solar en Bolivia alcanza 2.700 </a:t>
            </a:r>
            <a:r>
              <a:rPr lang="es-ES" sz="1200" dirty="0" err="1">
                <a:solidFill>
                  <a:srgbClr val="272525"/>
                </a:solidFill>
                <a:latin typeface="Cambria" panose="02040503050406030204" pitchFamily="18" charset="0"/>
                <a:ea typeface="Cambria" panose="02040503050406030204" pitchFamily="18" charset="0"/>
                <a:cs typeface="Inter" pitchFamily="34" charset="-120"/>
              </a:rPr>
              <a:t>Kwh</a:t>
            </a:r>
            <a:r>
              <a:rPr lang="es-ES" sz="1200" dirty="0">
                <a:solidFill>
                  <a:srgbClr val="272525"/>
                </a:solidFill>
                <a:latin typeface="Cambria" panose="02040503050406030204" pitchFamily="18" charset="0"/>
                <a:ea typeface="Cambria" panose="02040503050406030204" pitchFamily="18" charset="0"/>
                <a:cs typeface="Inter" pitchFamily="34" charset="-120"/>
              </a:rPr>
              <a:t>/m²-año en el </a:t>
            </a:r>
            <a:r>
              <a:rPr lang="es-ES" sz="1200" b="1" dirty="0">
                <a:solidFill>
                  <a:srgbClr val="272525"/>
                </a:solidFill>
                <a:latin typeface="Cambria" panose="02040503050406030204" pitchFamily="18" charset="0"/>
                <a:ea typeface="Cambria" panose="02040503050406030204" pitchFamily="18" charset="0"/>
                <a:cs typeface="Inter" pitchFamily="34" charset="-120"/>
              </a:rPr>
              <a:t>altiplano sur </a:t>
            </a:r>
            <a:r>
              <a:rPr lang="es-ES" sz="1200" dirty="0">
                <a:solidFill>
                  <a:srgbClr val="272525"/>
                </a:solidFill>
                <a:latin typeface="Cambria" panose="02040503050406030204" pitchFamily="18" charset="0"/>
                <a:ea typeface="Cambria" panose="02040503050406030204" pitchFamily="18" charset="0"/>
                <a:cs typeface="Inter" pitchFamily="34" charset="-120"/>
              </a:rPr>
              <a:t>y 1.800 </a:t>
            </a:r>
            <a:r>
              <a:rPr lang="es-ES" sz="1200" dirty="0" err="1">
                <a:solidFill>
                  <a:srgbClr val="272525"/>
                </a:solidFill>
                <a:latin typeface="Cambria" panose="02040503050406030204" pitchFamily="18" charset="0"/>
                <a:ea typeface="Cambria" panose="02040503050406030204" pitchFamily="18" charset="0"/>
                <a:cs typeface="Inter" pitchFamily="34" charset="-120"/>
              </a:rPr>
              <a:t>Kwh</a:t>
            </a:r>
            <a:r>
              <a:rPr lang="es-ES" sz="1200" dirty="0">
                <a:solidFill>
                  <a:srgbClr val="272525"/>
                </a:solidFill>
                <a:latin typeface="Cambria" panose="02040503050406030204" pitchFamily="18" charset="0"/>
                <a:ea typeface="Cambria" panose="02040503050406030204" pitchFamily="18" charset="0"/>
                <a:cs typeface="Inter" pitchFamily="34" charset="-120"/>
              </a:rPr>
              <a:t>/m²-año en el oriente del país.</a:t>
            </a:r>
            <a:endParaRPr lang="en-US" sz="1200" dirty="0">
              <a:latin typeface="Cambria" panose="02040503050406030204" pitchFamily="18" charset="0"/>
              <a:ea typeface="Cambria" panose="02040503050406030204" pitchFamily="18" charset="0"/>
            </a:endParaRPr>
          </a:p>
        </p:txBody>
      </p:sp>
      <p:pic>
        <p:nvPicPr>
          <p:cNvPr id="84" name="Image 1" descr="preencoded.png">
            <a:extLst>
              <a:ext uri="{FF2B5EF4-FFF2-40B4-BE49-F238E27FC236}">
                <a16:creationId xmlns:a16="http://schemas.microsoft.com/office/drawing/2014/main" id="{DF40DCBC-E32B-4A25-839F-1BB39917EEE1}"/>
              </a:ext>
            </a:extLst>
          </p:cNvPr>
          <p:cNvPicPr>
            <a:picLocks noChangeAspect="1"/>
          </p:cNvPicPr>
          <p:nvPr/>
        </p:nvPicPr>
        <p:blipFill>
          <a:blip r:embed="rId4"/>
          <a:stretch>
            <a:fillRect/>
          </a:stretch>
        </p:blipFill>
        <p:spPr>
          <a:xfrm>
            <a:off x="444906" y="3186732"/>
            <a:ext cx="1866184" cy="1153359"/>
          </a:xfrm>
          <a:prstGeom prst="rect">
            <a:avLst/>
          </a:prstGeom>
        </p:spPr>
      </p:pic>
      <p:sp>
        <p:nvSpPr>
          <p:cNvPr id="85" name="Text 4">
            <a:extLst>
              <a:ext uri="{FF2B5EF4-FFF2-40B4-BE49-F238E27FC236}">
                <a16:creationId xmlns:a16="http://schemas.microsoft.com/office/drawing/2014/main" id="{0A90EB49-BC7A-4D0B-8997-1F65A1B683FF}"/>
              </a:ext>
            </a:extLst>
          </p:cNvPr>
          <p:cNvSpPr/>
          <p:nvPr/>
        </p:nvSpPr>
        <p:spPr>
          <a:xfrm>
            <a:off x="2415145" y="3164024"/>
            <a:ext cx="5369844" cy="261227"/>
          </a:xfrm>
          <a:prstGeom prst="rect">
            <a:avLst/>
          </a:prstGeom>
          <a:noFill/>
          <a:ln/>
        </p:spPr>
        <p:txBody>
          <a:bodyPr wrap="none" lIns="0" tIns="0" rIns="0" bIns="0" rtlCol="0" anchor="t"/>
          <a:lstStyle/>
          <a:p>
            <a:pPr marL="0" indent="0" algn="l">
              <a:lnSpc>
                <a:spcPct val="104000"/>
              </a:lnSpc>
              <a:buNone/>
            </a:pPr>
            <a:r>
              <a:rPr lang="es-ES" sz="1200" b="1" dirty="0">
                <a:solidFill>
                  <a:srgbClr val="272525"/>
                </a:solidFill>
                <a:latin typeface="Cambria" panose="02040503050406030204" pitchFamily="18" charset="0"/>
                <a:ea typeface="Cambria" panose="02040503050406030204" pitchFamily="18" charset="0"/>
                <a:cs typeface="Inter Bold" pitchFamily="34" charset="-120"/>
              </a:rPr>
              <a:t>Bolivia es uno de los países que mayor radiación solar recibe en el mundo.</a:t>
            </a:r>
            <a:endParaRPr lang="en-US" sz="1200" dirty="0">
              <a:latin typeface="Cambria" panose="02040503050406030204" pitchFamily="18" charset="0"/>
              <a:ea typeface="Cambria" panose="02040503050406030204" pitchFamily="18" charset="0"/>
            </a:endParaRPr>
          </a:p>
        </p:txBody>
      </p:sp>
      <p:sp>
        <p:nvSpPr>
          <p:cNvPr id="90" name="CuadroTexto 89">
            <a:extLst>
              <a:ext uri="{FF2B5EF4-FFF2-40B4-BE49-F238E27FC236}">
                <a16:creationId xmlns:a16="http://schemas.microsoft.com/office/drawing/2014/main" id="{A548C2ED-48F9-419E-A0E8-79C7DDF0446F}"/>
              </a:ext>
            </a:extLst>
          </p:cNvPr>
          <p:cNvSpPr txBox="1"/>
          <p:nvPr/>
        </p:nvSpPr>
        <p:spPr>
          <a:xfrm>
            <a:off x="5468783" y="3425251"/>
            <a:ext cx="3632353" cy="461665"/>
          </a:xfrm>
          <a:prstGeom prst="rect">
            <a:avLst/>
          </a:prstGeom>
          <a:noFill/>
        </p:spPr>
        <p:txBody>
          <a:bodyPr wrap="square">
            <a:spAutoFit/>
          </a:bodyPr>
          <a:lstStyle/>
          <a:p>
            <a:r>
              <a:rPr lang="es-ES" sz="1200" dirty="0">
                <a:latin typeface="Cambria" panose="02040503050406030204" pitchFamily="18" charset="0"/>
                <a:ea typeface="Cambria" panose="02040503050406030204" pitchFamily="18" charset="0"/>
              </a:rPr>
              <a:t>Alemania, líder en energía solar, tiene una radiación global horizontal de 1.000–1.200 </a:t>
            </a:r>
            <a:r>
              <a:rPr lang="es-ES" sz="1200" dirty="0" err="1">
                <a:latin typeface="Cambria" panose="02040503050406030204" pitchFamily="18" charset="0"/>
                <a:ea typeface="Cambria" panose="02040503050406030204" pitchFamily="18" charset="0"/>
              </a:rPr>
              <a:t>Kwh</a:t>
            </a:r>
            <a:r>
              <a:rPr lang="es-ES" sz="1200" dirty="0">
                <a:latin typeface="Cambria" panose="02040503050406030204" pitchFamily="18" charset="0"/>
                <a:ea typeface="Cambria" panose="02040503050406030204" pitchFamily="18" charset="0"/>
              </a:rPr>
              <a:t>/m²-año.</a:t>
            </a:r>
            <a:endParaRPr lang="es-CL" sz="1200" dirty="0">
              <a:latin typeface="Cambria" panose="02040503050406030204" pitchFamily="18" charset="0"/>
              <a:ea typeface="Cambria" panose="02040503050406030204" pitchFamily="18" charset="0"/>
            </a:endParaRPr>
          </a:p>
        </p:txBody>
      </p:sp>
      <p:sp>
        <p:nvSpPr>
          <p:cNvPr id="30" name="CuadroTexto 29">
            <a:extLst>
              <a:ext uri="{FF2B5EF4-FFF2-40B4-BE49-F238E27FC236}">
                <a16:creationId xmlns:a16="http://schemas.microsoft.com/office/drawing/2014/main" id="{F56E8380-E7EF-4335-B722-34971FB580DA}"/>
              </a:ext>
            </a:extLst>
          </p:cNvPr>
          <p:cNvSpPr txBox="1"/>
          <p:nvPr/>
        </p:nvSpPr>
        <p:spPr>
          <a:xfrm>
            <a:off x="5415674" y="4004114"/>
            <a:ext cx="3203917" cy="461665"/>
          </a:xfrm>
          <a:prstGeom prst="rect">
            <a:avLst/>
          </a:prstGeom>
          <a:noFill/>
        </p:spPr>
        <p:txBody>
          <a:bodyPr wrap="square">
            <a:spAutoFit/>
          </a:bodyPr>
          <a:lstStyle/>
          <a:p>
            <a:r>
              <a:rPr lang="es-ES" sz="1200" dirty="0">
                <a:latin typeface="Cambria" panose="02040503050406030204" pitchFamily="18" charset="0"/>
                <a:ea typeface="Cambria" panose="02040503050406030204" pitchFamily="18" charset="0"/>
              </a:rPr>
              <a:t> Bolivia, con una superficie tres veces más grande que la de </a:t>
            </a:r>
            <a:r>
              <a:rPr lang="es-ES" sz="1200" dirty="0" smtClean="0">
                <a:latin typeface="Cambria" panose="02040503050406030204" pitchFamily="18" charset="0"/>
                <a:ea typeface="Cambria" panose="02040503050406030204" pitchFamily="18" charset="0"/>
              </a:rPr>
              <a:t>Alemania.</a:t>
            </a:r>
            <a:endParaRPr lang="es-CL" sz="1200" dirty="0">
              <a:latin typeface="Cambria" panose="02040503050406030204" pitchFamily="18" charset="0"/>
              <a:ea typeface="Cambria" panose="02040503050406030204" pitchFamily="18" charset="0"/>
            </a:endParaRPr>
          </a:p>
        </p:txBody>
      </p:sp>
      <p:sp>
        <p:nvSpPr>
          <p:cNvPr id="31" name="Flecha derecha 36">
            <a:extLst>
              <a:ext uri="{FF2B5EF4-FFF2-40B4-BE49-F238E27FC236}">
                <a16:creationId xmlns:a16="http://schemas.microsoft.com/office/drawing/2014/main" id="{7E3310C8-33D2-43F9-89A8-4EC4FA5A8A48}"/>
              </a:ext>
            </a:extLst>
          </p:cNvPr>
          <p:cNvSpPr/>
          <p:nvPr/>
        </p:nvSpPr>
        <p:spPr>
          <a:xfrm>
            <a:off x="5149069" y="3516622"/>
            <a:ext cx="252827" cy="278924"/>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lecha derecha 36">
            <a:extLst>
              <a:ext uri="{FF2B5EF4-FFF2-40B4-BE49-F238E27FC236}">
                <a16:creationId xmlns:a16="http://schemas.microsoft.com/office/drawing/2014/main" id="{05BC05C7-85E8-4507-BDAF-73FD05A5DE38}"/>
              </a:ext>
            </a:extLst>
          </p:cNvPr>
          <p:cNvSpPr/>
          <p:nvPr/>
        </p:nvSpPr>
        <p:spPr>
          <a:xfrm>
            <a:off x="5149069" y="4082908"/>
            <a:ext cx="252827" cy="278924"/>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5" name="CuadroTexto 34">
            <a:extLst>
              <a:ext uri="{FF2B5EF4-FFF2-40B4-BE49-F238E27FC236}">
                <a16:creationId xmlns:a16="http://schemas.microsoft.com/office/drawing/2014/main" id="{FCBEA635-9397-463E-8F93-29F598A7830F}"/>
              </a:ext>
            </a:extLst>
          </p:cNvPr>
          <p:cNvSpPr txBox="1"/>
          <p:nvPr/>
        </p:nvSpPr>
        <p:spPr>
          <a:xfrm>
            <a:off x="2379074" y="1628170"/>
            <a:ext cx="3071146" cy="1200329"/>
          </a:xfrm>
          <a:prstGeom prst="rect">
            <a:avLst/>
          </a:prstGeom>
          <a:noFill/>
        </p:spPr>
        <p:txBody>
          <a:bodyPr wrap="square">
            <a:spAutoFit/>
          </a:bodyPr>
          <a:lstStyle/>
          <a:p>
            <a:pPr algn="just"/>
            <a:r>
              <a:rPr lang="es-ES" sz="1200" dirty="0">
                <a:latin typeface="Cambria" panose="02040503050406030204" pitchFamily="18" charset="0"/>
                <a:ea typeface="Cambria" panose="02040503050406030204" pitchFamily="18" charset="0"/>
              </a:rPr>
              <a:t>Según estimaciones oficiales, Bolivia posee un </a:t>
            </a:r>
            <a:r>
              <a:rPr lang="es-ES" sz="1200" b="1" dirty="0">
                <a:latin typeface="Cambria" panose="02040503050406030204" pitchFamily="18" charset="0"/>
                <a:ea typeface="Cambria" panose="02040503050406030204" pitchFamily="18" charset="0"/>
              </a:rPr>
              <a:t>potencial hidroeléctrico técnicamente aprovechable cercano a 34.000 MW</a:t>
            </a:r>
            <a:r>
              <a:rPr lang="es-ES" sz="1200" dirty="0">
                <a:latin typeface="Cambria" panose="02040503050406030204" pitchFamily="18" charset="0"/>
                <a:ea typeface="Cambria" panose="02040503050406030204" pitchFamily="18" charset="0"/>
              </a:rPr>
              <a:t>, </a:t>
            </a:r>
            <a:r>
              <a:rPr lang="es-ES" sz="1200" dirty="0" smtClean="0">
                <a:latin typeface="Cambria" panose="02040503050406030204" pitchFamily="18" charset="0"/>
                <a:ea typeface="Cambria" panose="02040503050406030204" pitchFamily="18" charset="0"/>
              </a:rPr>
              <a:t>20 veces la </a:t>
            </a:r>
            <a:r>
              <a:rPr lang="es-ES" sz="1200" dirty="0">
                <a:latin typeface="Cambria" panose="02040503050406030204" pitchFamily="18" charset="0"/>
                <a:ea typeface="Cambria" panose="02040503050406030204" pitchFamily="18" charset="0"/>
              </a:rPr>
              <a:t>demanda actual del país (Plan Eléctrico del Estado Plurinacional de Bolivia, 2025).</a:t>
            </a:r>
            <a:endParaRPr lang="es-CL" sz="1200" dirty="0">
              <a:latin typeface="Cambria" panose="02040503050406030204" pitchFamily="18" charset="0"/>
              <a:ea typeface="Cambria" panose="02040503050406030204" pitchFamily="18" charset="0"/>
            </a:endParaRPr>
          </a:p>
        </p:txBody>
      </p:sp>
      <p:graphicFrame>
        <p:nvGraphicFramePr>
          <p:cNvPr id="6" name="Tabla 5">
            <a:extLst>
              <a:ext uri="{FF2B5EF4-FFF2-40B4-BE49-F238E27FC236}">
                <a16:creationId xmlns:a16="http://schemas.microsoft.com/office/drawing/2014/main" id="{BECFC6DC-B8D0-4A0C-85FF-B69134F502E8}"/>
              </a:ext>
            </a:extLst>
          </p:cNvPr>
          <p:cNvGraphicFramePr>
            <a:graphicFrameLocks noGrp="1"/>
          </p:cNvGraphicFramePr>
          <p:nvPr>
            <p:extLst>
              <p:ext uri="{D42A27DB-BD31-4B8C-83A1-F6EECF244321}">
                <p14:modId xmlns:p14="http://schemas.microsoft.com/office/powerpoint/2010/main" val="3522915018"/>
              </p:ext>
            </p:extLst>
          </p:nvPr>
        </p:nvGraphicFramePr>
        <p:xfrm>
          <a:off x="5816600" y="1467888"/>
          <a:ext cx="2913440" cy="1075752"/>
        </p:xfrm>
        <a:graphic>
          <a:graphicData uri="http://schemas.openxmlformats.org/drawingml/2006/table">
            <a:tbl>
              <a:tblPr/>
              <a:tblGrid>
                <a:gridCol w="877149">
                  <a:extLst>
                    <a:ext uri="{9D8B030D-6E8A-4147-A177-3AD203B41FA5}">
                      <a16:colId xmlns:a16="http://schemas.microsoft.com/office/drawing/2014/main" val="1247463898"/>
                    </a:ext>
                  </a:extLst>
                </a:gridCol>
                <a:gridCol w="2036291">
                  <a:extLst>
                    <a:ext uri="{9D8B030D-6E8A-4147-A177-3AD203B41FA5}">
                      <a16:colId xmlns:a16="http://schemas.microsoft.com/office/drawing/2014/main" val="2555871992"/>
                    </a:ext>
                  </a:extLst>
                </a:gridCol>
              </a:tblGrid>
              <a:tr h="411048">
                <a:tc>
                  <a:txBody>
                    <a:bodyPr/>
                    <a:lstStyle/>
                    <a:p>
                      <a:pPr algn="l" fontAlgn="b"/>
                      <a:r>
                        <a:rPr lang="es-CL" sz="1200" b="1" i="0" u="none" strike="noStrike" dirty="0">
                          <a:solidFill>
                            <a:srgbClr val="000000"/>
                          </a:solidFill>
                          <a:effectLst/>
                          <a:latin typeface="Cambria" panose="02040503050406030204" pitchFamily="18" charset="0"/>
                          <a:ea typeface="Cambria" panose="02040503050406030204" pitchFamily="18" charset="0"/>
                        </a:rPr>
                        <a:t>Cuenca</a:t>
                      </a:r>
                    </a:p>
                  </a:txBody>
                  <a:tcPr marL="6350" marR="6350" marT="6350" marB="0" anchor="b">
                    <a:lnL>
                      <a:noFill/>
                    </a:lnL>
                    <a:lnR>
                      <a:noFill/>
                    </a:lnR>
                    <a:lnT>
                      <a:noFill/>
                    </a:lnT>
                    <a:lnB>
                      <a:noFill/>
                    </a:lnB>
                  </a:tcPr>
                </a:tc>
                <a:tc>
                  <a:txBody>
                    <a:bodyPr/>
                    <a:lstStyle/>
                    <a:p>
                      <a:pPr algn="ctr" fontAlgn="b"/>
                      <a:r>
                        <a:rPr lang="es-CL" sz="1200" b="1" i="0" u="none" strike="noStrike" dirty="0">
                          <a:solidFill>
                            <a:srgbClr val="000000"/>
                          </a:solidFill>
                          <a:effectLst/>
                          <a:latin typeface="Cambria" panose="02040503050406030204" pitchFamily="18" charset="0"/>
                          <a:ea typeface="Cambria" panose="02040503050406030204" pitchFamily="18" charset="0"/>
                        </a:rPr>
                        <a:t>Potencial aproximado (MW)</a:t>
                      </a:r>
                    </a:p>
                  </a:txBody>
                  <a:tcPr marL="6350" marR="6350" marT="6350" marB="0" anchor="b">
                    <a:lnL>
                      <a:noFill/>
                    </a:lnL>
                    <a:lnR>
                      <a:noFill/>
                    </a:lnR>
                    <a:lnT>
                      <a:noFill/>
                    </a:lnT>
                    <a:lnB>
                      <a:noFill/>
                    </a:lnB>
                  </a:tcPr>
                </a:tc>
                <a:extLst>
                  <a:ext uri="{0D108BD9-81ED-4DB2-BD59-A6C34878D82A}">
                    <a16:rowId xmlns:a16="http://schemas.microsoft.com/office/drawing/2014/main" val="929759127"/>
                  </a:ext>
                </a:extLst>
              </a:tr>
              <a:tr h="221568">
                <a:tc>
                  <a:txBody>
                    <a:bodyPr/>
                    <a:lstStyle/>
                    <a:p>
                      <a:pPr algn="l" fontAlgn="b"/>
                      <a:r>
                        <a:rPr lang="es-CL" sz="1200" b="0" i="0" u="none" strike="noStrike" dirty="0">
                          <a:solidFill>
                            <a:srgbClr val="000000"/>
                          </a:solidFill>
                          <a:effectLst/>
                          <a:latin typeface="Cambria" panose="02040503050406030204" pitchFamily="18" charset="0"/>
                          <a:ea typeface="Cambria" panose="02040503050406030204" pitchFamily="18" charset="0"/>
                        </a:rPr>
                        <a:t>Río Madera</a:t>
                      </a:r>
                    </a:p>
                  </a:txBody>
                  <a:tcPr marL="6350" marR="6350" marT="6350" marB="0" anchor="b">
                    <a:lnL>
                      <a:noFill/>
                    </a:lnL>
                    <a:lnR>
                      <a:noFill/>
                    </a:lnR>
                    <a:lnT>
                      <a:noFill/>
                    </a:lnT>
                    <a:lnB>
                      <a:noFill/>
                    </a:lnB>
                  </a:tcPr>
                </a:tc>
                <a:tc>
                  <a:txBody>
                    <a:bodyPr/>
                    <a:lstStyle/>
                    <a:p>
                      <a:pPr algn="ctr" fontAlgn="b"/>
                      <a:r>
                        <a:rPr lang="es-CL" sz="1200" b="0" i="0" u="none" strike="noStrike" dirty="0">
                          <a:solidFill>
                            <a:srgbClr val="000000"/>
                          </a:solidFill>
                          <a:effectLst/>
                          <a:latin typeface="Cambria" panose="02040503050406030204" pitchFamily="18" charset="0"/>
                          <a:ea typeface="Cambria" panose="02040503050406030204" pitchFamily="18" charset="0"/>
                        </a:rPr>
                        <a:t>19.887</a:t>
                      </a:r>
                    </a:p>
                  </a:txBody>
                  <a:tcPr marL="6350" marR="6350" marT="6350" marB="0" anchor="b">
                    <a:lnL>
                      <a:noFill/>
                    </a:lnL>
                    <a:lnR>
                      <a:noFill/>
                    </a:lnR>
                    <a:lnT>
                      <a:noFill/>
                    </a:lnT>
                    <a:lnB>
                      <a:noFill/>
                    </a:lnB>
                  </a:tcPr>
                </a:tc>
                <a:extLst>
                  <a:ext uri="{0D108BD9-81ED-4DB2-BD59-A6C34878D82A}">
                    <a16:rowId xmlns:a16="http://schemas.microsoft.com/office/drawing/2014/main" val="407800028"/>
                  </a:ext>
                </a:extLst>
              </a:tr>
              <a:tr h="221568">
                <a:tc>
                  <a:txBody>
                    <a:bodyPr/>
                    <a:lstStyle/>
                    <a:p>
                      <a:pPr algn="l" fontAlgn="b"/>
                      <a:r>
                        <a:rPr lang="es-CL" sz="1200" b="0" i="0" u="none" strike="noStrike" dirty="0">
                          <a:solidFill>
                            <a:srgbClr val="000000"/>
                          </a:solidFill>
                          <a:effectLst/>
                          <a:latin typeface="Cambria" panose="02040503050406030204" pitchFamily="18" charset="0"/>
                          <a:ea typeface="Cambria" panose="02040503050406030204" pitchFamily="18" charset="0"/>
                        </a:rPr>
                        <a:t>Río Grande</a:t>
                      </a:r>
                    </a:p>
                  </a:txBody>
                  <a:tcPr marL="6350" marR="6350" marT="6350" marB="0" anchor="b">
                    <a:lnL>
                      <a:noFill/>
                    </a:lnL>
                    <a:lnR>
                      <a:noFill/>
                    </a:lnR>
                    <a:lnT>
                      <a:noFill/>
                    </a:lnT>
                    <a:lnB>
                      <a:noFill/>
                    </a:lnB>
                  </a:tcPr>
                </a:tc>
                <a:tc>
                  <a:txBody>
                    <a:bodyPr/>
                    <a:lstStyle/>
                    <a:p>
                      <a:pPr algn="ctr" fontAlgn="b"/>
                      <a:r>
                        <a:rPr lang="es-CL" sz="1200" b="0" i="0" u="none" strike="noStrike" dirty="0">
                          <a:solidFill>
                            <a:srgbClr val="000000"/>
                          </a:solidFill>
                          <a:effectLst/>
                          <a:latin typeface="Cambria" panose="02040503050406030204" pitchFamily="18" charset="0"/>
                          <a:ea typeface="Cambria" panose="02040503050406030204" pitchFamily="18" charset="0"/>
                        </a:rPr>
                        <a:t>3.884</a:t>
                      </a:r>
                    </a:p>
                  </a:txBody>
                  <a:tcPr marL="6350" marR="6350" marT="6350" marB="0" anchor="b">
                    <a:lnL>
                      <a:noFill/>
                    </a:lnL>
                    <a:lnR>
                      <a:noFill/>
                    </a:lnR>
                    <a:lnT>
                      <a:noFill/>
                    </a:lnT>
                    <a:lnB>
                      <a:noFill/>
                    </a:lnB>
                  </a:tcPr>
                </a:tc>
                <a:extLst>
                  <a:ext uri="{0D108BD9-81ED-4DB2-BD59-A6C34878D82A}">
                    <a16:rowId xmlns:a16="http://schemas.microsoft.com/office/drawing/2014/main" val="999238773"/>
                  </a:ext>
                </a:extLst>
              </a:tr>
              <a:tr h="221568">
                <a:tc>
                  <a:txBody>
                    <a:bodyPr/>
                    <a:lstStyle/>
                    <a:p>
                      <a:pPr algn="l" fontAlgn="b"/>
                      <a:r>
                        <a:rPr lang="es-CL" sz="1200" b="0" i="0" u="none" strike="noStrike" dirty="0">
                          <a:solidFill>
                            <a:srgbClr val="000000"/>
                          </a:solidFill>
                          <a:effectLst/>
                          <a:latin typeface="Cambria" panose="02040503050406030204" pitchFamily="18" charset="0"/>
                          <a:ea typeface="Cambria" panose="02040503050406030204" pitchFamily="18" charset="0"/>
                        </a:rPr>
                        <a:t>Río Beni</a:t>
                      </a:r>
                    </a:p>
                  </a:txBody>
                  <a:tcPr marL="6350" marR="6350" marT="6350" marB="0" anchor="b">
                    <a:lnL>
                      <a:noFill/>
                    </a:lnL>
                    <a:lnR>
                      <a:noFill/>
                    </a:lnR>
                    <a:lnT>
                      <a:noFill/>
                    </a:lnT>
                    <a:lnB>
                      <a:noFill/>
                    </a:lnB>
                  </a:tcPr>
                </a:tc>
                <a:tc>
                  <a:txBody>
                    <a:bodyPr/>
                    <a:lstStyle/>
                    <a:p>
                      <a:pPr algn="ctr" fontAlgn="b"/>
                      <a:r>
                        <a:rPr lang="es-CL" sz="1200" b="0" i="0" u="none" strike="noStrike" dirty="0">
                          <a:solidFill>
                            <a:srgbClr val="000000"/>
                          </a:solidFill>
                          <a:effectLst/>
                          <a:latin typeface="Cambria" panose="02040503050406030204" pitchFamily="18" charset="0"/>
                          <a:ea typeface="Cambria" panose="02040503050406030204" pitchFamily="18" charset="0"/>
                        </a:rPr>
                        <a:t>3.785</a:t>
                      </a:r>
                    </a:p>
                  </a:txBody>
                  <a:tcPr marL="6350" marR="6350" marT="6350" marB="0" anchor="b">
                    <a:lnL>
                      <a:noFill/>
                    </a:lnL>
                    <a:lnR>
                      <a:noFill/>
                    </a:lnR>
                    <a:lnT>
                      <a:noFill/>
                    </a:lnT>
                    <a:lnB>
                      <a:noFill/>
                    </a:lnB>
                  </a:tcPr>
                </a:tc>
                <a:extLst>
                  <a:ext uri="{0D108BD9-81ED-4DB2-BD59-A6C34878D82A}">
                    <a16:rowId xmlns:a16="http://schemas.microsoft.com/office/drawing/2014/main" val="375336757"/>
                  </a:ext>
                </a:extLst>
              </a:tr>
            </a:tbl>
          </a:graphicData>
        </a:graphic>
      </p:graphicFrame>
      <p:sp>
        <p:nvSpPr>
          <p:cNvPr id="39" name="Flecha derecha 36">
            <a:extLst>
              <a:ext uri="{FF2B5EF4-FFF2-40B4-BE49-F238E27FC236}">
                <a16:creationId xmlns:a16="http://schemas.microsoft.com/office/drawing/2014/main" id="{EE704B74-DDBB-4AA2-9022-166DBF860858}"/>
              </a:ext>
            </a:extLst>
          </p:cNvPr>
          <p:cNvSpPr/>
          <p:nvPr/>
        </p:nvSpPr>
        <p:spPr>
          <a:xfrm>
            <a:off x="6746266" y="1923694"/>
            <a:ext cx="296801" cy="16414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Flecha derecha 36">
            <a:extLst>
              <a:ext uri="{FF2B5EF4-FFF2-40B4-BE49-F238E27FC236}">
                <a16:creationId xmlns:a16="http://schemas.microsoft.com/office/drawing/2014/main" id="{448FC053-5897-44B5-B891-AB82B7086A0C}"/>
              </a:ext>
            </a:extLst>
          </p:cNvPr>
          <p:cNvSpPr/>
          <p:nvPr/>
        </p:nvSpPr>
        <p:spPr>
          <a:xfrm>
            <a:off x="6746266" y="2402902"/>
            <a:ext cx="296801" cy="16414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Flecha derecha 36">
            <a:extLst>
              <a:ext uri="{FF2B5EF4-FFF2-40B4-BE49-F238E27FC236}">
                <a16:creationId xmlns:a16="http://schemas.microsoft.com/office/drawing/2014/main" id="{CA0674D0-2B48-4353-8F5F-6F40241AF22C}"/>
              </a:ext>
            </a:extLst>
          </p:cNvPr>
          <p:cNvSpPr/>
          <p:nvPr/>
        </p:nvSpPr>
        <p:spPr>
          <a:xfrm>
            <a:off x="6746266" y="2163257"/>
            <a:ext cx="296801" cy="16414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4564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900" fill="hold"/>
                                        <p:tgtEl>
                                          <p:spTgt spid="28"/>
                                        </p:tgtEl>
                                        <p:attrNameLst>
                                          <p:attrName>ppt_w</p:attrName>
                                        </p:attrNameLst>
                                      </p:cBhvr>
                                      <p:tavLst>
                                        <p:tav tm="0">
                                          <p:val>
                                            <p:fltVal val="0"/>
                                          </p:val>
                                        </p:tav>
                                        <p:tav tm="100000">
                                          <p:val>
                                            <p:strVal val="#ppt_w"/>
                                          </p:val>
                                        </p:tav>
                                      </p:tavLst>
                                    </p:anim>
                                    <p:anim calcmode="lin" valueType="num">
                                      <p:cBhvr>
                                        <p:cTn id="26" dur="900" fill="hold"/>
                                        <p:tgtEl>
                                          <p:spTgt spid="28"/>
                                        </p:tgtEl>
                                        <p:attrNameLst>
                                          <p:attrName>ppt_h</p:attrName>
                                        </p:attrNameLst>
                                      </p:cBhvr>
                                      <p:tavLst>
                                        <p:tav tm="0">
                                          <p:val>
                                            <p:fltVal val="0"/>
                                          </p:val>
                                        </p:tav>
                                        <p:tav tm="100000">
                                          <p:val>
                                            <p:strVal val="#ppt_h"/>
                                          </p:val>
                                        </p:tav>
                                      </p:tavLst>
                                    </p:anim>
                                    <p:anim calcmode="lin" valueType="num">
                                      <p:cBhvr>
                                        <p:cTn id="27" dur="900" fill="hold"/>
                                        <p:tgtEl>
                                          <p:spTgt spid="28"/>
                                        </p:tgtEl>
                                        <p:attrNameLst>
                                          <p:attrName>style.rotation</p:attrName>
                                        </p:attrNameLst>
                                      </p:cBhvr>
                                      <p:tavLst>
                                        <p:tav tm="0">
                                          <p:val>
                                            <p:fltVal val="360"/>
                                          </p:val>
                                        </p:tav>
                                        <p:tav tm="100000">
                                          <p:val>
                                            <p:fltVal val="0"/>
                                          </p:val>
                                        </p:tav>
                                      </p:tavLst>
                                    </p:anim>
                                    <p:animEffect transition="in" filter="fade">
                                      <p:cBhvr>
                                        <p:cTn id="28" dur="900"/>
                                        <p:tgtEl>
                                          <p:spTgt spid="28"/>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49" presetClass="entr" presetSubtype="0" decel="100000" fill="hold" grpId="0" nodeType="withEffect">
                                  <p:stCondLst>
                                    <p:cond delay="27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900" fill="hold"/>
                                        <p:tgtEl>
                                          <p:spTgt spid="29"/>
                                        </p:tgtEl>
                                        <p:attrNameLst>
                                          <p:attrName>ppt_w</p:attrName>
                                        </p:attrNameLst>
                                      </p:cBhvr>
                                      <p:tavLst>
                                        <p:tav tm="0">
                                          <p:val>
                                            <p:fltVal val="0"/>
                                          </p:val>
                                        </p:tav>
                                        <p:tav tm="100000">
                                          <p:val>
                                            <p:strVal val="#ppt_w"/>
                                          </p:val>
                                        </p:tav>
                                      </p:tavLst>
                                    </p:anim>
                                    <p:anim calcmode="lin" valueType="num">
                                      <p:cBhvr>
                                        <p:cTn id="38" dur="900" fill="hold"/>
                                        <p:tgtEl>
                                          <p:spTgt spid="29"/>
                                        </p:tgtEl>
                                        <p:attrNameLst>
                                          <p:attrName>ppt_h</p:attrName>
                                        </p:attrNameLst>
                                      </p:cBhvr>
                                      <p:tavLst>
                                        <p:tav tm="0">
                                          <p:val>
                                            <p:fltVal val="0"/>
                                          </p:val>
                                        </p:tav>
                                        <p:tav tm="100000">
                                          <p:val>
                                            <p:strVal val="#ppt_h"/>
                                          </p:val>
                                        </p:tav>
                                      </p:tavLst>
                                    </p:anim>
                                    <p:anim calcmode="lin" valueType="num">
                                      <p:cBhvr>
                                        <p:cTn id="39" dur="900" fill="hold"/>
                                        <p:tgtEl>
                                          <p:spTgt spid="29"/>
                                        </p:tgtEl>
                                        <p:attrNameLst>
                                          <p:attrName>style.rotation</p:attrName>
                                        </p:attrNameLst>
                                      </p:cBhvr>
                                      <p:tavLst>
                                        <p:tav tm="0">
                                          <p:val>
                                            <p:fltVal val="360"/>
                                          </p:val>
                                        </p:tav>
                                        <p:tav tm="100000">
                                          <p:val>
                                            <p:fltVal val="0"/>
                                          </p:val>
                                        </p:tav>
                                      </p:tavLst>
                                    </p:anim>
                                    <p:animEffect transition="in" filter="fade">
                                      <p:cBhvr>
                                        <p:cTn id="40" dur="900"/>
                                        <p:tgtEl>
                                          <p:spTgt spid="29"/>
                                        </p:tgtEl>
                                      </p:cBhvr>
                                    </p:animEffect>
                                  </p:childTnLst>
                                </p:cTn>
                              </p:par>
                              <p:par>
                                <p:cTn id="41" presetID="49" presetClass="entr" presetSubtype="0" decel="100000" fill="hold" grpId="0" nodeType="withEffect">
                                  <p:stCondLst>
                                    <p:cond delay="2250"/>
                                  </p:stCondLst>
                                  <p:childTnLst>
                                    <p:set>
                                      <p:cBhvr>
                                        <p:cTn id="42" dur="1" fill="hold">
                                          <p:stCondLst>
                                            <p:cond delay="0"/>
                                          </p:stCondLst>
                                        </p:cTn>
                                        <p:tgtEl>
                                          <p:spTgt spid="61"/>
                                        </p:tgtEl>
                                        <p:attrNameLst>
                                          <p:attrName>style.visibility</p:attrName>
                                        </p:attrNameLst>
                                      </p:cBhvr>
                                      <p:to>
                                        <p:strVal val="visible"/>
                                      </p:to>
                                    </p:set>
                                    <p:anim calcmode="lin" valueType="num">
                                      <p:cBhvr>
                                        <p:cTn id="43" dur="900" fill="hold"/>
                                        <p:tgtEl>
                                          <p:spTgt spid="61"/>
                                        </p:tgtEl>
                                        <p:attrNameLst>
                                          <p:attrName>ppt_w</p:attrName>
                                        </p:attrNameLst>
                                      </p:cBhvr>
                                      <p:tavLst>
                                        <p:tav tm="0">
                                          <p:val>
                                            <p:fltVal val="0"/>
                                          </p:val>
                                        </p:tav>
                                        <p:tav tm="100000">
                                          <p:val>
                                            <p:strVal val="#ppt_w"/>
                                          </p:val>
                                        </p:tav>
                                      </p:tavLst>
                                    </p:anim>
                                    <p:anim calcmode="lin" valueType="num">
                                      <p:cBhvr>
                                        <p:cTn id="44" dur="900" fill="hold"/>
                                        <p:tgtEl>
                                          <p:spTgt spid="61"/>
                                        </p:tgtEl>
                                        <p:attrNameLst>
                                          <p:attrName>ppt_h</p:attrName>
                                        </p:attrNameLst>
                                      </p:cBhvr>
                                      <p:tavLst>
                                        <p:tav tm="0">
                                          <p:val>
                                            <p:fltVal val="0"/>
                                          </p:val>
                                        </p:tav>
                                        <p:tav tm="100000">
                                          <p:val>
                                            <p:strVal val="#ppt_h"/>
                                          </p:val>
                                        </p:tav>
                                      </p:tavLst>
                                    </p:anim>
                                    <p:anim calcmode="lin" valueType="num">
                                      <p:cBhvr>
                                        <p:cTn id="45" dur="900" fill="hold"/>
                                        <p:tgtEl>
                                          <p:spTgt spid="61"/>
                                        </p:tgtEl>
                                        <p:attrNameLst>
                                          <p:attrName>style.rotation</p:attrName>
                                        </p:attrNameLst>
                                      </p:cBhvr>
                                      <p:tavLst>
                                        <p:tav tm="0">
                                          <p:val>
                                            <p:fltVal val="360"/>
                                          </p:val>
                                        </p:tav>
                                        <p:tav tm="100000">
                                          <p:val>
                                            <p:fltVal val="0"/>
                                          </p:val>
                                        </p:tav>
                                      </p:tavLst>
                                    </p:anim>
                                    <p:animEffect transition="in" filter="fade">
                                      <p:cBhvr>
                                        <p:cTn id="46" dur="900"/>
                                        <p:tgtEl>
                                          <p:spTgt spid="61"/>
                                        </p:tgtEl>
                                      </p:cBhvr>
                                    </p:animEffect>
                                  </p:childTnLst>
                                </p:cTn>
                              </p:par>
                              <p:par>
                                <p:cTn id="47" presetID="49" presetClass="entr" presetSubtype="0" decel="100000" fill="hold" grpId="0" nodeType="withEffect">
                                  <p:stCondLst>
                                    <p:cond delay="2250"/>
                                  </p:stCondLst>
                                  <p:childTnLst>
                                    <p:set>
                                      <p:cBhvr>
                                        <p:cTn id="48" dur="1" fill="hold">
                                          <p:stCondLst>
                                            <p:cond delay="0"/>
                                          </p:stCondLst>
                                        </p:cTn>
                                        <p:tgtEl>
                                          <p:spTgt spid="62"/>
                                        </p:tgtEl>
                                        <p:attrNameLst>
                                          <p:attrName>style.visibility</p:attrName>
                                        </p:attrNameLst>
                                      </p:cBhvr>
                                      <p:to>
                                        <p:strVal val="visible"/>
                                      </p:to>
                                    </p:set>
                                    <p:anim calcmode="lin" valueType="num">
                                      <p:cBhvr>
                                        <p:cTn id="49" dur="900" fill="hold"/>
                                        <p:tgtEl>
                                          <p:spTgt spid="62"/>
                                        </p:tgtEl>
                                        <p:attrNameLst>
                                          <p:attrName>ppt_w</p:attrName>
                                        </p:attrNameLst>
                                      </p:cBhvr>
                                      <p:tavLst>
                                        <p:tav tm="0">
                                          <p:val>
                                            <p:fltVal val="0"/>
                                          </p:val>
                                        </p:tav>
                                        <p:tav tm="100000">
                                          <p:val>
                                            <p:strVal val="#ppt_w"/>
                                          </p:val>
                                        </p:tav>
                                      </p:tavLst>
                                    </p:anim>
                                    <p:anim calcmode="lin" valueType="num">
                                      <p:cBhvr>
                                        <p:cTn id="50" dur="900" fill="hold"/>
                                        <p:tgtEl>
                                          <p:spTgt spid="62"/>
                                        </p:tgtEl>
                                        <p:attrNameLst>
                                          <p:attrName>ppt_h</p:attrName>
                                        </p:attrNameLst>
                                      </p:cBhvr>
                                      <p:tavLst>
                                        <p:tav tm="0">
                                          <p:val>
                                            <p:fltVal val="0"/>
                                          </p:val>
                                        </p:tav>
                                        <p:tav tm="100000">
                                          <p:val>
                                            <p:strVal val="#ppt_h"/>
                                          </p:val>
                                        </p:tav>
                                      </p:tavLst>
                                    </p:anim>
                                    <p:anim calcmode="lin" valueType="num">
                                      <p:cBhvr>
                                        <p:cTn id="51" dur="900" fill="hold"/>
                                        <p:tgtEl>
                                          <p:spTgt spid="62"/>
                                        </p:tgtEl>
                                        <p:attrNameLst>
                                          <p:attrName>style.rotation</p:attrName>
                                        </p:attrNameLst>
                                      </p:cBhvr>
                                      <p:tavLst>
                                        <p:tav tm="0">
                                          <p:val>
                                            <p:fltVal val="360"/>
                                          </p:val>
                                        </p:tav>
                                        <p:tav tm="100000">
                                          <p:val>
                                            <p:fltVal val="0"/>
                                          </p:val>
                                        </p:tav>
                                      </p:tavLst>
                                    </p:anim>
                                    <p:animEffect transition="in" filter="fade">
                                      <p:cBhvr>
                                        <p:cTn id="52" dur="900"/>
                                        <p:tgtEl>
                                          <p:spTgt spid="62"/>
                                        </p:tgtEl>
                                      </p:cBhvr>
                                    </p:animEffect>
                                  </p:childTnLst>
                                </p:cTn>
                              </p:par>
                              <p:par>
                                <p:cTn id="53" presetID="2" presetClass="entr" presetSubtype="8" decel="100000" fill="hold" grpId="0" nodeType="withEffect">
                                  <p:stCondLst>
                                    <p:cond delay="150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900" fill="hold"/>
                                        <p:tgtEl>
                                          <p:spTgt spid="63"/>
                                        </p:tgtEl>
                                        <p:attrNameLst>
                                          <p:attrName>ppt_x</p:attrName>
                                        </p:attrNameLst>
                                      </p:cBhvr>
                                      <p:tavLst>
                                        <p:tav tm="0">
                                          <p:val>
                                            <p:strVal val="0-#ppt_w/2"/>
                                          </p:val>
                                        </p:tav>
                                        <p:tav tm="100000">
                                          <p:val>
                                            <p:strVal val="#ppt_x"/>
                                          </p:val>
                                        </p:tav>
                                      </p:tavLst>
                                    </p:anim>
                                    <p:anim calcmode="lin" valueType="num">
                                      <p:cBhvr additive="base">
                                        <p:cTn id="56" dur="900" fill="hold"/>
                                        <p:tgtEl>
                                          <p:spTgt spid="63"/>
                                        </p:tgtEl>
                                        <p:attrNameLst>
                                          <p:attrName>ppt_y</p:attrName>
                                        </p:attrNameLst>
                                      </p:cBhvr>
                                      <p:tavLst>
                                        <p:tav tm="0">
                                          <p:val>
                                            <p:strVal val="#ppt_y"/>
                                          </p:val>
                                        </p:tav>
                                        <p:tav tm="100000">
                                          <p:val>
                                            <p:strVal val="#ppt_y"/>
                                          </p:val>
                                        </p:tav>
                                      </p:tavLst>
                                    </p:anim>
                                  </p:childTnLst>
                                </p:cTn>
                              </p:par>
                              <p:par>
                                <p:cTn id="57" presetID="6" presetClass="emph" presetSubtype="0" repeatCount="indefinite" autoRev="1" fill="hold" grpId="1" nodeType="withEffect">
                                  <p:stCondLst>
                                    <p:cond delay="1500"/>
                                  </p:stCondLst>
                                  <p:childTnLst>
                                    <p:animScale>
                                      <p:cBhvr>
                                        <p:cTn id="58" dur="3000" fill="hold"/>
                                        <p:tgtEl>
                                          <p:spTgt spid="6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28" grpId="0" animBg="1"/>
      <p:bldP spid="29" grpId="0" animBg="1"/>
      <p:bldP spid="61" grpId="0" animBg="1"/>
      <p:bldP spid="62" grpId="0" animBg="1"/>
      <p:bldP spid="63" grpId="0" animBg="1"/>
      <p:bldP spid="6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274802"/>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1"/>
            <a:ext cx="4571999" cy="102932"/>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22" name="Marcador de fecha 8">
            <a:extLst>
              <a:ext uri="{FF2B5EF4-FFF2-40B4-BE49-F238E27FC236}">
                <a16:creationId xmlns:a16="http://schemas.microsoft.com/office/drawing/2014/main" id="{57064E74-FF6A-44F5-AC35-627F60C1BC9E}"/>
              </a:ext>
            </a:extLst>
          </p:cNvPr>
          <p:cNvSpPr txBox="1">
            <a:spLocks/>
          </p:cNvSpPr>
          <p:nvPr/>
        </p:nvSpPr>
        <p:spPr>
          <a:xfrm>
            <a:off x="349852" y="4779706"/>
            <a:ext cx="3262095" cy="300718"/>
          </a:xfrm>
          <a:prstGeom prst="rect">
            <a:avLst/>
          </a:prstGeom>
        </p:spPr>
        <p:txBody>
          <a:bodyPr/>
          <a:ls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s-ES" sz="850" dirty="0">
                <a:solidFill>
                  <a:schemeClr val="bg2">
                    <a:lumMod val="50000"/>
                  </a:schemeClr>
                </a:solidFill>
                <a:latin typeface="Cambria" panose="02040503050406030204" pitchFamily="18" charset="0"/>
                <a:ea typeface="Cambria" panose="02040503050406030204" pitchFamily="18" charset="0"/>
              </a:rPr>
              <a:t>Alberto Bonadona Cossío | Director General Ejecutivo del Servicio Nacional del Sistema de Reparto (SENASIR).</a:t>
            </a:r>
          </a:p>
        </p:txBody>
      </p:sp>
      <p:sp>
        <p:nvSpPr>
          <p:cNvPr id="18" name="Полилиния 54">
            <a:extLst>
              <a:ext uri="{FF2B5EF4-FFF2-40B4-BE49-F238E27FC236}">
                <a16:creationId xmlns:a16="http://schemas.microsoft.com/office/drawing/2014/main" id="{6FC35D4C-3E5B-4EBB-A3A8-2B01B59B3B09}"/>
              </a:ext>
            </a:extLst>
          </p:cNvPr>
          <p:cNvSpPr/>
          <p:nvPr/>
        </p:nvSpPr>
        <p:spPr>
          <a:xfrm>
            <a:off x="-639261" y="2779559"/>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856070" y="3830519"/>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788112" y="47921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730040" y="102188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Полилиния 58">
            <a:extLst>
              <a:ext uri="{FF2B5EF4-FFF2-40B4-BE49-F238E27FC236}">
                <a16:creationId xmlns:a16="http://schemas.microsoft.com/office/drawing/2014/main" id="{EB6FC79A-CFE5-434E-8D0B-EB8F79D81DCC}"/>
              </a:ext>
            </a:extLst>
          </p:cNvPr>
          <p:cNvSpPr/>
          <p:nvPr/>
        </p:nvSpPr>
        <p:spPr>
          <a:xfrm>
            <a:off x="8992122" y="3848964"/>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Полилиния 56">
            <a:extLst>
              <a:ext uri="{FF2B5EF4-FFF2-40B4-BE49-F238E27FC236}">
                <a16:creationId xmlns:a16="http://schemas.microsoft.com/office/drawing/2014/main" id="{FF956668-2FC2-4518-8074-A69124995DF0}"/>
              </a:ext>
            </a:extLst>
          </p:cNvPr>
          <p:cNvSpPr/>
          <p:nvPr/>
        </p:nvSpPr>
        <p:spPr>
          <a:xfrm>
            <a:off x="-67169" y="4183087"/>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Полилиния 56">
            <a:extLst>
              <a:ext uri="{FF2B5EF4-FFF2-40B4-BE49-F238E27FC236}">
                <a16:creationId xmlns:a16="http://schemas.microsoft.com/office/drawing/2014/main" id="{29127B63-1294-459A-AB98-53B0F5DD2749}"/>
              </a:ext>
            </a:extLst>
          </p:cNvPr>
          <p:cNvSpPr/>
          <p:nvPr/>
        </p:nvSpPr>
        <p:spPr>
          <a:xfrm>
            <a:off x="-142556" y="96822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Полилиния 54">
            <a:extLst>
              <a:ext uri="{FF2B5EF4-FFF2-40B4-BE49-F238E27FC236}">
                <a16:creationId xmlns:a16="http://schemas.microsoft.com/office/drawing/2014/main" id="{1B7298C6-7511-4E4D-9A0B-47DB10D95FB5}"/>
              </a:ext>
            </a:extLst>
          </p:cNvPr>
          <p:cNvSpPr/>
          <p:nvPr/>
        </p:nvSpPr>
        <p:spPr>
          <a:xfrm>
            <a:off x="-509740" y="2372622"/>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Shape 3">
            <a:extLst>
              <a:ext uri="{FF2B5EF4-FFF2-40B4-BE49-F238E27FC236}">
                <a16:creationId xmlns:a16="http://schemas.microsoft.com/office/drawing/2014/main" id="{44291241-5D13-4045-AD9F-EC5CEBEA650A}"/>
              </a:ext>
            </a:extLst>
          </p:cNvPr>
          <p:cNvSpPr/>
          <p:nvPr/>
        </p:nvSpPr>
        <p:spPr>
          <a:xfrm>
            <a:off x="1882332" y="1795571"/>
            <a:ext cx="14288" cy="366266"/>
          </a:xfrm>
          <a:prstGeom prst="roundRect">
            <a:avLst>
              <a:gd name="adj" fmla="val 358941"/>
            </a:avLst>
          </a:prstGeom>
          <a:solidFill>
            <a:srgbClr val="C0C1D7"/>
          </a:solidFill>
          <a:ln/>
        </p:spPr>
      </p:sp>
      <p:sp>
        <p:nvSpPr>
          <p:cNvPr id="79" name="Text 0">
            <a:extLst>
              <a:ext uri="{FF2B5EF4-FFF2-40B4-BE49-F238E27FC236}">
                <a16:creationId xmlns:a16="http://schemas.microsoft.com/office/drawing/2014/main" id="{35FADCC1-F398-4D7A-8726-EB0E0072775E}"/>
              </a:ext>
            </a:extLst>
          </p:cNvPr>
          <p:cNvSpPr/>
          <p:nvPr/>
        </p:nvSpPr>
        <p:spPr>
          <a:xfrm>
            <a:off x="605206" y="464260"/>
            <a:ext cx="6366495" cy="272504"/>
          </a:xfrm>
          <a:prstGeom prst="rect">
            <a:avLst/>
          </a:prstGeom>
          <a:noFill/>
          <a:ln/>
        </p:spPr>
        <p:txBody>
          <a:bodyPr wrap="none" lIns="0" tIns="0" rIns="0" bIns="0" rtlCol="0" anchor="t"/>
          <a:lstStyle/>
          <a:p>
            <a:pPr marL="0" indent="0" algn="l">
              <a:lnSpc>
                <a:spcPct val="104000"/>
              </a:lnSpc>
              <a:buNone/>
            </a:pPr>
            <a:r>
              <a:rPr lang="en-US" sz="1700" dirty="0" err="1">
                <a:solidFill>
                  <a:srgbClr val="18899F"/>
                </a:solidFill>
                <a:latin typeface="Cambria" panose="02040503050406030204" pitchFamily="18" charset="0"/>
                <a:ea typeface="Cambria" panose="02040503050406030204" pitchFamily="18" charset="0"/>
                <a:cs typeface="Inter Bold" pitchFamily="34" charset="-120"/>
              </a:rPr>
              <a:t>Hacia</a:t>
            </a:r>
            <a:r>
              <a:rPr lang="en-US" sz="1700" dirty="0">
                <a:solidFill>
                  <a:srgbClr val="18899F"/>
                </a:solidFill>
                <a:latin typeface="Cambria" panose="02040503050406030204" pitchFamily="18" charset="0"/>
                <a:ea typeface="Cambria" panose="02040503050406030204" pitchFamily="18" charset="0"/>
                <a:cs typeface="Inter Bold" pitchFamily="34" charset="-120"/>
              </a:rPr>
              <a:t> </a:t>
            </a:r>
            <a:r>
              <a:rPr lang="en-US" sz="1700" dirty="0" err="1">
                <a:solidFill>
                  <a:srgbClr val="18899F"/>
                </a:solidFill>
                <a:latin typeface="Cambria" panose="02040503050406030204" pitchFamily="18" charset="0"/>
                <a:ea typeface="Cambria" panose="02040503050406030204" pitchFamily="18" charset="0"/>
                <a:cs typeface="Inter Bold" pitchFamily="34" charset="-120"/>
              </a:rPr>
              <a:t>el</a:t>
            </a:r>
            <a:r>
              <a:rPr lang="en-US" sz="1700" dirty="0">
                <a:solidFill>
                  <a:srgbClr val="18899F"/>
                </a:solidFill>
                <a:latin typeface="Cambria" panose="02040503050406030204" pitchFamily="18" charset="0"/>
                <a:ea typeface="Cambria" panose="02040503050406030204" pitchFamily="18" charset="0"/>
                <a:cs typeface="Inter Bold" pitchFamily="34" charset="-120"/>
              </a:rPr>
              <a:t> </a:t>
            </a:r>
            <a:r>
              <a:rPr lang="en-US" sz="1700" dirty="0" err="1">
                <a:solidFill>
                  <a:srgbClr val="18899F"/>
                </a:solidFill>
                <a:latin typeface="Cambria" panose="02040503050406030204" pitchFamily="18" charset="0"/>
                <a:ea typeface="Cambria" panose="02040503050406030204" pitchFamily="18" charset="0"/>
                <a:cs typeface="Inter Bold" pitchFamily="34" charset="-120"/>
              </a:rPr>
              <a:t>futuro</a:t>
            </a:r>
            <a:r>
              <a:rPr lang="en-US" sz="1700" dirty="0">
                <a:solidFill>
                  <a:srgbClr val="18899F"/>
                </a:solidFill>
                <a:latin typeface="Cambria" panose="02040503050406030204" pitchFamily="18" charset="0"/>
                <a:ea typeface="Cambria" panose="02040503050406030204" pitchFamily="18" charset="0"/>
                <a:cs typeface="Inter Bold" pitchFamily="34" charset="-120"/>
              </a:rPr>
              <a:t>: La Hoja de Ruta de la Transición Energética</a:t>
            </a:r>
            <a:endParaRPr lang="en-US" sz="1700" dirty="0">
              <a:solidFill>
                <a:srgbClr val="18899F"/>
              </a:solidFill>
              <a:latin typeface="Cambria" panose="02040503050406030204" pitchFamily="18" charset="0"/>
              <a:ea typeface="Cambria" panose="02040503050406030204" pitchFamily="18" charset="0"/>
            </a:endParaRPr>
          </a:p>
        </p:txBody>
      </p:sp>
      <p:pic>
        <p:nvPicPr>
          <p:cNvPr id="87" name="Image 2" descr="preencoded.png">
            <a:extLst>
              <a:ext uri="{FF2B5EF4-FFF2-40B4-BE49-F238E27FC236}">
                <a16:creationId xmlns:a16="http://schemas.microsoft.com/office/drawing/2014/main" id="{FABCEB53-BD63-47F3-8AF4-706D67A47B15}"/>
              </a:ext>
            </a:extLst>
          </p:cNvPr>
          <p:cNvPicPr>
            <a:picLocks noChangeAspect="1"/>
          </p:cNvPicPr>
          <p:nvPr/>
        </p:nvPicPr>
        <p:blipFill>
          <a:blip r:embed="rId3"/>
          <a:stretch>
            <a:fillRect/>
          </a:stretch>
        </p:blipFill>
        <p:spPr>
          <a:xfrm>
            <a:off x="591890" y="1196088"/>
            <a:ext cx="2130635" cy="1316723"/>
          </a:xfrm>
          <a:prstGeom prst="rect">
            <a:avLst/>
          </a:prstGeom>
        </p:spPr>
      </p:pic>
      <p:sp>
        <p:nvSpPr>
          <p:cNvPr id="88" name="Text 6">
            <a:extLst>
              <a:ext uri="{FF2B5EF4-FFF2-40B4-BE49-F238E27FC236}">
                <a16:creationId xmlns:a16="http://schemas.microsoft.com/office/drawing/2014/main" id="{7AC44FAA-06CF-4326-A392-AF66AC845199}"/>
              </a:ext>
            </a:extLst>
          </p:cNvPr>
          <p:cNvSpPr/>
          <p:nvPr/>
        </p:nvSpPr>
        <p:spPr>
          <a:xfrm>
            <a:off x="2905519" y="1342022"/>
            <a:ext cx="1090240" cy="136252"/>
          </a:xfrm>
          <a:prstGeom prst="rect">
            <a:avLst/>
          </a:prstGeom>
          <a:noFill/>
          <a:ln/>
        </p:spPr>
        <p:txBody>
          <a:bodyPr wrap="none" lIns="0" tIns="0" rIns="0" bIns="0" rtlCol="0" anchor="t"/>
          <a:lstStyle/>
          <a:p>
            <a:pPr marL="0" indent="0" algn="l">
              <a:lnSpc>
                <a:spcPct val="104000"/>
              </a:lnSpc>
              <a:buNone/>
            </a:pPr>
            <a:r>
              <a:rPr lang="en-US" sz="1200" b="1" dirty="0">
                <a:solidFill>
                  <a:srgbClr val="272525"/>
                </a:solidFill>
                <a:latin typeface="Cambria" panose="02040503050406030204" pitchFamily="18" charset="0"/>
                <a:ea typeface="Cambria" panose="02040503050406030204" pitchFamily="18" charset="0"/>
                <a:cs typeface="Inter Bold" pitchFamily="34" charset="-120"/>
              </a:rPr>
              <a:t>Energía Eólica</a:t>
            </a:r>
            <a:endParaRPr lang="en-US" sz="1200" dirty="0">
              <a:latin typeface="Cambria" panose="02040503050406030204" pitchFamily="18" charset="0"/>
              <a:ea typeface="Cambria" panose="02040503050406030204" pitchFamily="18" charset="0"/>
            </a:endParaRPr>
          </a:p>
        </p:txBody>
      </p:sp>
      <p:sp>
        <p:nvSpPr>
          <p:cNvPr id="89" name="Text 7">
            <a:extLst>
              <a:ext uri="{FF2B5EF4-FFF2-40B4-BE49-F238E27FC236}">
                <a16:creationId xmlns:a16="http://schemas.microsoft.com/office/drawing/2014/main" id="{9A5734A5-544E-4CEA-B6B2-A389274CEBAD}"/>
              </a:ext>
            </a:extLst>
          </p:cNvPr>
          <p:cNvSpPr/>
          <p:nvPr/>
        </p:nvSpPr>
        <p:spPr>
          <a:xfrm>
            <a:off x="2901863" y="1606363"/>
            <a:ext cx="6163762" cy="424064"/>
          </a:xfrm>
          <a:prstGeom prst="rect">
            <a:avLst/>
          </a:prstGeom>
          <a:noFill/>
          <a:ln/>
        </p:spPr>
        <p:txBody>
          <a:bodyPr wrap="square" lIns="0" tIns="0" rIns="0" bIns="0" rtlCol="0" anchor="t">
            <a:noAutofit/>
          </a:bodyPr>
          <a:lstStyle/>
          <a:p>
            <a:pPr marL="0" indent="0" algn="just">
              <a:lnSpc>
                <a:spcPct val="114000"/>
              </a:lnSpc>
              <a:buNone/>
            </a:pPr>
            <a:r>
              <a:rPr lang="en-US" sz="1200" dirty="0">
                <a:solidFill>
                  <a:srgbClr val="272525"/>
                </a:solidFill>
                <a:latin typeface="Cambria" panose="02040503050406030204" pitchFamily="18" charset="0"/>
                <a:ea typeface="Cambria" panose="02040503050406030204" pitchFamily="18" charset="0"/>
                <a:cs typeface="Inter" pitchFamily="34" charset="-120"/>
              </a:rPr>
              <a:t>La energía eólica puede complementar la generación solar y hidroeléctrica, aportando diversidad a la matriz.</a:t>
            </a:r>
            <a:endParaRPr lang="en-US" sz="1200" dirty="0">
              <a:latin typeface="Cambria" panose="02040503050406030204" pitchFamily="18" charset="0"/>
              <a:ea typeface="Cambria" panose="02040503050406030204" pitchFamily="18" charset="0"/>
            </a:endParaRPr>
          </a:p>
        </p:txBody>
      </p:sp>
      <p:sp>
        <p:nvSpPr>
          <p:cNvPr id="33" name="CuadroTexto 32">
            <a:extLst>
              <a:ext uri="{FF2B5EF4-FFF2-40B4-BE49-F238E27FC236}">
                <a16:creationId xmlns:a16="http://schemas.microsoft.com/office/drawing/2014/main" id="{BEF2C921-21C8-4E8F-9AA1-FE76A5698C0F}"/>
              </a:ext>
            </a:extLst>
          </p:cNvPr>
          <p:cNvSpPr txBox="1"/>
          <p:nvPr/>
        </p:nvSpPr>
        <p:spPr>
          <a:xfrm>
            <a:off x="1107536" y="3069800"/>
            <a:ext cx="3262095" cy="1015663"/>
          </a:xfrm>
          <a:prstGeom prst="rect">
            <a:avLst/>
          </a:prstGeom>
          <a:noFill/>
        </p:spPr>
        <p:txBody>
          <a:bodyPr wrap="square">
            <a:spAutoFit/>
          </a:bodyPr>
          <a:lstStyle/>
          <a:p>
            <a:pPr marL="171450" indent="-171450">
              <a:buFontTx/>
              <a:buChar char="-"/>
            </a:pPr>
            <a:r>
              <a:rPr lang="es-ES" sz="1200" dirty="0">
                <a:latin typeface="Cambria" panose="02040503050406030204" pitchFamily="18" charset="0"/>
                <a:ea typeface="Cambria" panose="02040503050406030204" pitchFamily="18" charset="0"/>
              </a:rPr>
              <a:t>Cochabamba          </a:t>
            </a:r>
            <a:r>
              <a:rPr lang="es-ES" sz="1200" dirty="0" err="1">
                <a:latin typeface="Cambria" panose="02040503050406030204" pitchFamily="18" charset="0"/>
                <a:ea typeface="Cambria" panose="02040503050406030204" pitchFamily="18" charset="0"/>
              </a:rPr>
              <a:t>Mun</a:t>
            </a:r>
            <a:r>
              <a:rPr lang="es-ES" sz="1200" dirty="0">
                <a:latin typeface="Cambria" panose="02040503050406030204" pitchFamily="18" charset="0"/>
                <a:ea typeface="Cambria" panose="02040503050406030204" pitchFamily="18" charset="0"/>
              </a:rPr>
              <a:t>. de </a:t>
            </a:r>
            <a:r>
              <a:rPr lang="es-ES" sz="1200" dirty="0" err="1">
                <a:latin typeface="Cambria" panose="02040503050406030204" pitchFamily="18" charset="0"/>
                <a:ea typeface="Cambria" panose="02040503050406030204" pitchFamily="18" charset="0"/>
              </a:rPr>
              <a:t>Pocona</a:t>
            </a:r>
            <a:r>
              <a:rPr lang="es-ES" sz="1200" dirty="0">
                <a:latin typeface="Cambria" panose="02040503050406030204" pitchFamily="18" charset="0"/>
                <a:ea typeface="Cambria" panose="02040503050406030204" pitchFamily="18" charset="0"/>
              </a:rPr>
              <a:t>.</a:t>
            </a:r>
          </a:p>
          <a:p>
            <a:pPr marL="171450" indent="-171450">
              <a:buFontTx/>
              <a:buChar char="-"/>
            </a:pPr>
            <a:endParaRPr lang="es-ES" sz="1200" dirty="0">
              <a:latin typeface="Cambria" panose="02040503050406030204" pitchFamily="18" charset="0"/>
              <a:ea typeface="Cambria" panose="02040503050406030204" pitchFamily="18" charset="0"/>
            </a:endParaRPr>
          </a:p>
          <a:p>
            <a:pPr marL="171450" indent="-171450">
              <a:buFontTx/>
              <a:buChar char="-"/>
            </a:pPr>
            <a:r>
              <a:rPr lang="es-ES" sz="1200" dirty="0">
                <a:latin typeface="Cambria" panose="02040503050406030204" pitchFamily="18" charset="0"/>
                <a:ea typeface="Cambria" panose="02040503050406030204" pitchFamily="18" charset="0"/>
              </a:rPr>
              <a:t>Santa Cruz          </a:t>
            </a:r>
            <a:r>
              <a:rPr lang="es-ES" sz="1200" dirty="0" err="1">
                <a:latin typeface="Cambria" panose="02040503050406030204" pitchFamily="18" charset="0"/>
                <a:ea typeface="Cambria" panose="02040503050406030204" pitchFamily="18" charset="0"/>
              </a:rPr>
              <a:t>Mun</a:t>
            </a:r>
            <a:r>
              <a:rPr lang="es-ES" sz="1200" dirty="0">
                <a:latin typeface="Cambria" panose="02040503050406030204" pitchFamily="18" charset="0"/>
                <a:ea typeface="Cambria" panose="02040503050406030204" pitchFamily="18" charset="0"/>
              </a:rPr>
              <a:t>. de Warnes y San Julián.</a:t>
            </a:r>
          </a:p>
          <a:p>
            <a:pPr marL="171450" indent="-171450">
              <a:buFontTx/>
              <a:buChar char="-"/>
            </a:pPr>
            <a:endParaRPr lang="es-ES" sz="1200" dirty="0">
              <a:latin typeface="Cambria" panose="02040503050406030204" pitchFamily="18" charset="0"/>
              <a:ea typeface="Cambria" panose="02040503050406030204" pitchFamily="18" charset="0"/>
            </a:endParaRPr>
          </a:p>
          <a:p>
            <a:pPr marL="171450" indent="-171450">
              <a:buFontTx/>
              <a:buChar char="-"/>
            </a:pPr>
            <a:r>
              <a:rPr lang="es-ES" sz="1200" dirty="0">
                <a:latin typeface="Cambria" panose="02040503050406030204" pitchFamily="18" charset="0"/>
                <a:ea typeface="Cambria" panose="02040503050406030204" pitchFamily="18" charset="0"/>
              </a:rPr>
              <a:t>Tarija           </a:t>
            </a:r>
            <a:r>
              <a:rPr lang="es-ES" sz="1200" dirty="0" err="1">
                <a:latin typeface="Cambria" panose="02040503050406030204" pitchFamily="18" charset="0"/>
                <a:ea typeface="Cambria" panose="02040503050406030204" pitchFamily="18" charset="0"/>
              </a:rPr>
              <a:t>Mun</a:t>
            </a:r>
            <a:r>
              <a:rPr lang="es-ES" sz="1200" dirty="0">
                <a:latin typeface="Cambria" panose="02040503050406030204" pitchFamily="18" charset="0"/>
                <a:ea typeface="Cambria" panose="02040503050406030204" pitchFamily="18" charset="0"/>
              </a:rPr>
              <a:t>. de Uriondo.</a:t>
            </a:r>
            <a:endParaRPr lang="es-CL" sz="1200" dirty="0">
              <a:latin typeface="Cambria" panose="02040503050406030204" pitchFamily="18" charset="0"/>
              <a:ea typeface="Cambria" panose="02040503050406030204" pitchFamily="18" charset="0"/>
            </a:endParaRPr>
          </a:p>
        </p:txBody>
      </p:sp>
      <p:sp>
        <p:nvSpPr>
          <p:cNvPr id="36" name="CuadroTexto 35">
            <a:extLst>
              <a:ext uri="{FF2B5EF4-FFF2-40B4-BE49-F238E27FC236}">
                <a16:creationId xmlns:a16="http://schemas.microsoft.com/office/drawing/2014/main" id="{F5841E45-7D46-405F-A882-5EBB7020D490}"/>
              </a:ext>
            </a:extLst>
          </p:cNvPr>
          <p:cNvSpPr txBox="1"/>
          <p:nvPr/>
        </p:nvSpPr>
        <p:spPr>
          <a:xfrm>
            <a:off x="4806557" y="2473983"/>
            <a:ext cx="3061236" cy="646331"/>
          </a:xfrm>
          <a:prstGeom prst="rect">
            <a:avLst/>
          </a:prstGeom>
          <a:noFill/>
        </p:spPr>
        <p:txBody>
          <a:bodyPr wrap="square">
            <a:spAutoFit/>
          </a:bodyPr>
          <a:lstStyle/>
          <a:p>
            <a:r>
              <a:rPr lang="es-ES" sz="1200" dirty="0">
                <a:latin typeface="Cambria" panose="02040503050406030204" pitchFamily="18" charset="0"/>
                <a:ea typeface="Cambria" panose="02040503050406030204" pitchFamily="18" charset="0"/>
              </a:rPr>
              <a:t>La energía eólica presenta menores costos y plazos de construcción que las mega hidroeléctricas.</a:t>
            </a:r>
            <a:endParaRPr lang="es-CL" sz="1200" dirty="0">
              <a:latin typeface="Cambria" panose="02040503050406030204" pitchFamily="18" charset="0"/>
              <a:ea typeface="Cambria" panose="02040503050406030204" pitchFamily="18" charset="0"/>
            </a:endParaRPr>
          </a:p>
        </p:txBody>
      </p:sp>
      <p:sp>
        <p:nvSpPr>
          <p:cNvPr id="38" name="CuadroTexto 37">
            <a:extLst>
              <a:ext uri="{FF2B5EF4-FFF2-40B4-BE49-F238E27FC236}">
                <a16:creationId xmlns:a16="http://schemas.microsoft.com/office/drawing/2014/main" id="{DB10A15B-31C2-4D8E-AF79-020910068EDC}"/>
              </a:ext>
            </a:extLst>
          </p:cNvPr>
          <p:cNvSpPr txBox="1"/>
          <p:nvPr/>
        </p:nvSpPr>
        <p:spPr>
          <a:xfrm>
            <a:off x="1038993" y="2668065"/>
            <a:ext cx="2622082" cy="300082"/>
          </a:xfrm>
          <a:prstGeom prst="rect">
            <a:avLst/>
          </a:prstGeom>
          <a:noFill/>
        </p:spPr>
        <p:txBody>
          <a:bodyPr wrap="square">
            <a:spAutoFit/>
          </a:bodyPr>
          <a:lstStyle/>
          <a:p>
            <a:r>
              <a:rPr lang="es-ES" sz="1300" dirty="0">
                <a:latin typeface="Cambria" panose="02040503050406030204" pitchFamily="18" charset="0"/>
                <a:ea typeface="Cambria" panose="02040503050406030204" pitchFamily="18" charset="0"/>
              </a:rPr>
              <a:t>¿En dónde está este potencial?</a:t>
            </a:r>
            <a:endParaRPr lang="es-CL" sz="1300" dirty="0">
              <a:latin typeface="Cambria" panose="02040503050406030204" pitchFamily="18" charset="0"/>
              <a:ea typeface="Cambria" panose="02040503050406030204" pitchFamily="18" charset="0"/>
            </a:endParaRPr>
          </a:p>
        </p:txBody>
      </p:sp>
      <p:sp>
        <p:nvSpPr>
          <p:cNvPr id="39" name="Flecha derecha 36">
            <a:extLst>
              <a:ext uri="{FF2B5EF4-FFF2-40B4-BE49-F238E27FC236}">
                <a16:creationId xmlns:a16="http://schemas.microsoft.com/office/drawing/2014/main" id="{74317888-0511-49A2-963A-66B135360AF0}"/>
              </a:ext>
            </a:extLst>
          </p:cNvPr>
          <p:cNvSpPr/>
          <p:nvPr/>
        </p:nvSpPr>
        <p:spPr>
          <a:xfrm>
            <a:off x="2276551" y="3148408"/>
            <a:ext cx="193374" cy="14248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Flecha derecha 36">
            <a:extLst>
              <a:ext uri="{FF2B5EF4-FFF2-40B4-BE49-F238E27FC236}">
                <a16:creationId xmlns:a16="http://schemas.microsoft.com/office/drawing/2014/main" id="{FA5E7B2A-551A-4E1E-BAD5-73D611BC7F21}"/>
              </a:ext>
            </a:extLst>
          </p:cNvPr>
          <p:cNvSpPr/>
          <p:nvPr/>
        </p:nvSpPr>
        <p:spPr>
          <a:xfrm>
            <a:off x="2156660" y="3513655"/>
            <a:ext cx="193374" cy="14248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Flecha derecha 36">
            <a:extLst>
              <a:ext uri="{FF2B5EF4-FFF2-40B4-BE49-F238E27FC236}">
                <a16:creationId xmlns:a16="http://schemas.microsoft.com/office/drawing/2014/main" id="{EFC5A588-532B-424E-B9CD-C82F0F4289E6}"/>
              </a:ext>
            </a:extLst>
          </p:cNvPr>
          <p:cNvSpPr/>
          <p:nvPr/>
        </p:nvSpPr>
        <p:spPr>
          <a:xfrm>
            <a:off x="1844638" y="3883296"/>
            <a:ext cx="193374" cy="142480"/>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3" name="Shape 6">
            <a:extLst>
              <a:ext uri="{FF2B5EF4-FFF2-40B4-BE49-F238E27FC236}">
                <a16:creationId xmlns:a16="http://schemas.microsoft.com/office/drawing/2014/main" id="{80AA86ED-7E8C-41F5-9A7E-BB2D7CDE5F9D}"/>
              </a:ext>
            </a:extLst>
          </p:cNvPr>
          <p:cNvSpPr/>
          <p:nvPr/>
        </p:nvSpPr>
        <p:spPr>
          <a:xfrm>
            <a:off x="4760838" y="2577379"/>
            <a:ext cx="45719" cy="488783"/>
          </a:xfrm>
          <a:prstGeom prst="roundRect">
            <a:avLst>
              <a:gd name="adj" fmla="val 36628"/>
            </a:avLst>
          </a:prstGeom>
          <a:solidFill>
            <a:srgbClr val="18899F"/>
          </a:solidFill>
          <a:ln/>
        </p:spPr>
      </p:sp>
      <p:sp>
        <p:nvSpPr>
          <p:cNvPr id="44" name="CuadroTexto 43">
            <a:extLst>
              <a:ext uri="{FF2B5EF4-FFF2-40B4-BE49-F238E27FC236}">
                <a16:creationId xmlns:a16="http://schemas.microsoft.com/office/drawing/2014/main" id="{6A4D629B-167C-490C-91BC-80536BE268AE}"/>
              </a:ext>
            </a:extLst>
          </p:cNvPr>
          <p:cNvSpPr txBox="1"/>
          <p:nvPr/>
        </p:nvSpPr>
        <p:spPr>
          <a:xfrm>
            <a:off x="4427362" y="3425302"/>
            <a:ext cx="4261737" cy="461665"/>
          </a:xfrm>
          <a:prstGeom prst="rect">
            <a:avLst/>
          </a:prstGeom>
          <a:noFill/>
        </p:spPr>
        <p:txBody>
          <a:bodyPr wrap="square">
            <a:spAutoFit/>
          </a:bodyPr>
          <a:lstStyle/>
          <a:p>
            <a:r>
              <a:rPr lang="es-ES" sz="1200" dirty="0">
                <a:latin typeface="Cambria" panose="02040503050406030204" pitchFamily="18" charset="0"/>
                <a:ea typeface="Cambria" panose="02040503050406030204" pitchFamily="18" charset="0"/>
              </a:rPr>
              <a:t>La energía eólica requirió una inversión de 1,71 MM USD por cada MW, frente a 2,57 MM en las mega hidroeléctricas.</a:t>
            </a:r>
            <a:endParaRPr lang="es-CL" sz="1200" dirty="0">
              <a:latin typeface="Cambria" panose="02040503050406030204" pitchFamily="18" charset="0"/>
              <a:ea typeface="Cambria" panose="02040503050406030204" pitchFamily="18" charset="0"/>
            </a:endParaRPr>
          </a:p>
        </p:txBody>
      </p:sp>
      <p:sp>
        <p:nvSpPr>
          <p:cNvPr id="45" name="Flecha derecha 36">
            <a:extLst>
              <a:ext uri="{FF2B5EF4-FFF2-40B4-BE49-F238E27FC236}">
                <a16:creationId xmlns:a16="http://schemas.microsoft.com/office/drawing/2014/main" id="{87A49780-5ED8-49BA-A4BD-856AB49F3CFA}"/>
              </a:ext>
            </a:extLst>
          </p:cNvPr>
          <p:cNvSpPr/>
          <p:nvPr/>
        </p:nvSpPr>
        <p:spPr>
          <a:xfrm rot="5400000">
            <a:off x="6292354" y="3096989"/>
            <a:ext cx="252827" cy="278924"/>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Shape 6">
            <a:extLst>
              <a:ext uri="{FF2B5EF4-FFF2-40B4-BE49-F238E27FC236}">
                <a16:creationId xmlns:a16="http://schemas.microsoft.com/office/drawing/2014/main" id="{F9631EA6-B26A-41B1-9E89-43E6EC832E0E}"/>
              </a:ext>
            </a:extLst>
          </p:cNvPr>
          <p:cNvSpPr/>
          <p:nvPr/>
        </p:nvSpPr>
        <p:spPr>
          <a:xfrm>
            <a:off x="1038993" y="2758496"/>
            <a:ext cx="45719" cy="155645"/>
          </a:xfrm>
          <a:prstGeom prst="roundRect">
            <a:avLst>
              <a:gd name="adj" fmla="val 36628"/>
            </a:avLst>
          </a:prstGeom>
          <a:solidFill>
            <a:srgbClr val="18899F"/>
          </a:solidFill>
          <a:ln/>
        </p:spPr>
      </p:sp>
      <p:sp>
        <p:nvSpPr>
          <p:cNvPr id="47" name="CuadroTexto 46">
            <a:extLst>
              <a:ext uri="{FF2B5EF4-FFF2-40B4-BE49-F238E27FC236}">
                <a16:creationId xmlns:a16="http://schemas.microsoft.com/office/drawing/2014/main" id="{FB5D2138-D226-4898-89EC-E6237592A188}"/>
              </a:ext>
            </a:extLst>
          </p:cNvPr>
          <p:cNvSpPr txBox="1"/>
          <p:nvPr/>
        </p:nvSpPr>
        <p:spPr>
          <a:xfrm>
            <a:off x="4384937" y="4246988"/>
            <a:ext cx="4063655" cy="646331"/>
          </a:xfrm>
          <a:prstGeom prst="rect">
            <a:avLst/>
          </a:prstGeom>
          <a:noFill/>
        </p:spPr>
        <p:txBody>
          <a:bodyPr wrap="square">
            <a:spAutoFit/>
          </a:bodyPr>
          <a:lstStyle/>
          <a:p>
            <a:pPr algn="ctr"/>
            <a:r>
              <a:rPr lang="es-ES" sz="1200" dirty="0">
                <a:latin typeface="Cambria" panose="02040503050406030204" pitchFamily="18" charset="0"/>
                <a:ea typeface="Cambria" panose="02040503050406030204" pitchFamily="18" charset="0"/>
              </a:rPr>
              <a:t>Para generar energía eólica su construcción demora entre 2–3 años, frente a más de 8 años para las mega hidroeléctricas.</a:t>
            </a:r>
            <a:endParaRPr lang="es-CL" sz="1200" dirty="0">
              <a:latin typeface="Cambria" panose="02040503050406030204" pitchFamily="18" charset="0"/>
              <a:ea typeface="Cambria" panose="02040503050406030204" pitchFamily="18" charset="0"/>
            </a:endParaRPr>
          </a:p>
        </p:txBody>
      </p:sp>
      <p:sp>
        <p:nvSpPr>
          <p:cNvPr id="48" name="Flecha derecha 36">
            <a:extLst>
              <a:ext uri="{FF2B5EF4-FFF2-40B4-BE49-F238E27FC236}">
                <a16:creationId xmlns:a16="http://schemas.microsoft.com/office/drawing/2014/main" id="{008606F4-BE99-4CB3-85EB-63FD599509C4}"/>
              </a:ext>
            </a:extLst>
          </p:cNvPr>
          <p:cNvSpPr/>
          <p:nvPr/>
        </p:nvSpPr>
        <p:spPr>
          <a:xfrm rot="5400000">
            <a:off x="6297269" y="3917212"/>
            <a:ext cx="252827" cy="278924"/>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9389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28"/>
                                        </p:tgtEl>
                                        <p:attrNameLst>
                                          <p:attrName>style.visibility</p:attrName>
                                        </p:attrNameLst>
                                      </p:cBhvr>
                                      <p:to>
                                        <p:strVal val="visible"/>
                                      </p:to>
                                    </p:set>
                                    <p:anim calcmode="lin" valueType="num">
                                      <p:cBhvr>
                                        <p:cTn id="25" dur="900" fill="hold"/>
                                        <p:tgtEl>
                                          <p:spTgt spid="28"/>
                                        </p:tgtEl>
                                        <p:attrNameLst>
                                          <p:attrName>ppt_w</p:attrName>
                                        </p:attrNameLst>
                                      </p:cBhvr>
                                      <p:tavLst>
                                        <p:tav tm="0">
                                          <p:val>
                                            <p:fltVal val="0"/>
                                          </p:val>
                                        </p:tav>
                                        <p:tav tm="100000">
                                          <p:val>
                                            <p:strVal val="#ppt_w"/>
                                          </p:val>
                                        </p:tav>
                                      </p:tavLst>
                                    </p:anim>
                                    <p:anim calcmode="lin" valueType="num">
                                      <p:cBhvr>
                                        <p:cTn id="26" dur="900" fill="hold"/>
                                        <p:tgtEl>
                                          <p:spTgt spid="28"/>
                                        </p:tgtEl>
                                        <p:attrNameLst>
                                          <p:attrName>ppt_h</p:attrName>
                                        </p:attrNameLst>
                                      </p:cBhvr>
                                      <p:tavLst>
                                        <p:tav tm="0">
                                          <p:val>
                                            <p:fltVal val="0"/>
                                          </p:val>
                                        </p:tav>
                                        <p:tav tm="100000">
                                          <p:val>
                                            <p:strVal val="#ppt_h"/>
                                          </p:val>
                                        </p:tav>
                                      </p:tavLst>
                                    </p:anim>
                                    <p:anim calcmode="lin" valueType="num">
                                      <p:cBhvr>
                                        <p:cTn id="27" dur="900" fill="hold"/>
                                        <p:tgtEl>
                                          <p:spTgt spid="28"/>
                                        </p:tgtEl>
                                        <p:attrNameLst>
                                          <p:attrName>style.rotation</p:attrName>
                                        </p:attrNameLst>
                                      </p:cBhvr>
                                      <p:tavLst>
                                        <p:tav tm="0">
                                          <p:val>
                                            <p:fltVal val="360"/>
                                          </p:val>
                                        </p:tav>
                                        <p:tav tm="100000">
                                          <p:val>
                                            <p:fltVal val="0"/>
                                          </p:val>
                                        </p:tav>
                                      </p:tavLst>
                                    </p:anim>
                                    <p:animEffect transition="in" filter="fade">
                                      <p:cBhvr>
                                        <p:cTn id="28" dur="900"/>
                                        <p:tgtEl>
                                          <p:spTgt spid="28"/>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20"/>
                                        </p:tgtEl>
                                        <p:attrNameLst>
                                          <p:attrName>style.visibility</p:attrName>
                                        </p:attrNameLst>
                                      </p:cBhvr>
                                      <p:to>
                                        <p:strVal val="visible"/>
                                      </p:to>
                                    </p:set>
                                    <p:anim calcmode="lin" valueType="num">
                                      <p:cBhvr>
                                        <p:cTn id="31" dur="900" fill="hold"/>
                                        <p:tgtEl>
                                          <p:spTgt spid="20"/>
                                        </p:tgtEl>
                                        <p:attrNameLst>
                                          <p:attrName>ppt_w</p:attrName>
                                        </p:attrNameLst>
                                      </p:cBhvr>
                                      <p:tavLst>
                                        <p:tav tm="0">
                                          <p:val>
                                            <p:fltVal val="0"/>
                                          </p:val>
                                        </p:tav>
                                        <p:tav tm="100000">
                                          <p:val>
                                            <p:strVal val="#ppt_w"/>
                                          </p:val>
                                        </p:tav>
                                      </p:tavLst>
                                    </p:anim>
                                    <p:anim calcmode="lin" valueType="num">
                                      <p:cBhvr>
                                        <p:cTn id="32" dur="900" fill="hold"/>
                                        <p:tgtEl>
                                          <p:spTgt spid="20"/>
                                        </p:tgtEl>
                                        <p:attrNameLst>
                                          <p:attrName>ppt_h</p:attrName>
                                        </p:attrNameLst>
                                      </p:cBhvr>
                                      <p:tavLst>
                                        <p:tav tm="0">
                                          <p:val>
                                            <p:fltVal val="0"/>
                                          </p:val>
                                        </p:tav>
                                        <p:tav tm="100000">
                                          <p:val>
                                            <p:strVal val="#ppt_h"/>
                                          </p:val>
                                        </p:tav>
                                      </p:tavLst>
                                    </p:anim>
                                    <p:anim calcmode="lin" valueType="num">
                                      <p:cBhvr>
                                        <p:cTn id="33" dur="900" fill="hold"/>
                                        <p:tgtEl>
                                          <p:spTgt spid="20"/>
                                        </p:tgtEl>
                                        <p:attrNameLst>
                                          <p:attrName>style.rotation</p:attrName>
                                        </p:attrNameLst>
                                      </p:cBhvr>
                                      <p:tavLst>
                                        <p:tav tm="0">
                                          <p:val>
                                            <p:fltVal val="360"/>
                                          </p:val>
                                        </p:tav>
                                        <p:tav tm="100000">
                                          <p:val>
                                            <p:fltVal val="0"/>
                                          </p:val>
                                        </p:tav>
                                      </p:tavLst>
                                    </p:anim>
                                    <p:animEffect transition="in" filter="fade">
                                      <p:cBhvr>
                                        <p:cTn id="34" dur="900"/>
                                        <p:tgtEl>
                                          <p:spTgt spid="20"/>
                                        </p:tgtEl>
                                      </p:cBhvr>
                                    </p:animEffect>
                                  </p:childTnLst>
                                </p:cTn>
                              </p:par>
                              <p:par>
                                <p:cTn id="35" presetID="49" presetClass="entr" presetSubtype="0" decel="100000" fill="hold" grpId="0" nodeType="withEffect">
                                  <p:stCondLst>
                                    <p:cond delay="2250"/>
                                  </p:stCondLst>
                                  <p:childTnLst>
                                    <p:set>
                                      <p:cBhvr>
                                        <p:cTn id="36" dur="1" fill="hold">
                                          <p:stCondLst>
                                            <p:cond delay="0"/>
                                          </p:stCondLst>
                                        </p:cTn>
                                        <p:tgtEl>
                                          <p:spTgt spid="61"/>
                                        </p:tgtEl>
                                        <p:attrNameLst>
                                          <p:attrName>style.visibility</p:attrName>
                                        </p:attrNameLst>
                                      </p:cBhvr>
                                      <p:to>
                                        <p:strVal val="visible"/>
                                      </p:to>
                                    </p:set>
                                    <p:anim calcmode="lin" valueType="num">
                                      <p:cBhvr>
                                        <p:cTn id="37" dur="900" fill="hold"/>
                                        <p:tgtEl>
                                          <p:spTgt spid="61"/>
                                        </p:tgtEl>
                                        <p:attrNameLst>
                                          <p:attrName>ppt_w</p:attrName>
                                        </p:attrNameLst>
                                      </p:cBhvr>
                                      <p:tavLst>
                                        <p:tav tm="0">
                                          <p:val>
                                            <p:fltVal val="0"/>
                                          </p:val>
                                        </p:tav>
                                        <p:tav tm="100000">
                                          <p:val>
                                            <p:strVal val="#ppt_w"/>
                                          </p:val>
                                        </p:tav>
                                      </p:tavLst>
                                    </p:anim>
                                    <p:anim calcmode="lin" valueType="num">
                                      <p:cBhvr>
                                        <p:cTn id="38" dur="900" fill="hold"/>
                                        <p:tgtEl>
                                          <p:spTgt spid="61"/>
                                        </p:tgtEl>
                                        <p:attrNameLst>
                                          <p:attrName>ppt_h</p:attrName>
                                        </p:attrNameLst>
                                      </p:cBhvr>
                                      <p:tavLst>
                                        <p:tav tm="0">
                                          <p:val>
                                            <p:fltVal val="0"/>
                                          </p:val>
                                        </p:tav>
                                        <p:tav tm="100000">
                                          <p:val>
                                            <p:strVal val="#ppt_h"/>
                                          </p:val>
                                        </p:tav>
                                      </p:tavLst>
                                    </p:anim>
                                    <p:anim calcmode="lin" valueType="num">
                                      <p:cBhvr>
                                        <p:cTn id="39" dur="900" fill="hold"/>
                                        <p:tgtEl>
                                          <p:spTgt spid="61"/>
                                        </p:tgtEl>
                                        <p:attrNameLst>
                                          <p:attrName>style.rotation</p:attrName>
                                        </p:attrNameLst>
                                      </p:cBhvr>
                                      <p:tavLst>
                                        <p:tav tm="0">
                                          <p:val>
                                            <p:fltVal val="360"/>
                                          </p:val>
                                        </p:tav>
                                        <p:tav tm="100000">
                                          <p:val>
                                            <p:fltVal val="0"/>
                                          </p:val>
                                        </p:tav>
                                      </p:tavLst>
                                    </p:anim>
                                    <p:animEffect transition="in" filter="fade">
                                      <p:cBhvr>
                                        <p:cTn id="40" dur="900"/>
                                        <p:tgtEl>
                                          <p:spTgt spid="61"/>
                                        </p:tgtEl>
                                      </p:cBhvr>
                                    </p:animEffect>
                                  </p:childTnLst>
                                </p:cTn>
                              </p:par>
                              <p:par>
                                <p:cTn id="41" presetID="49" presetClass="entr" presetSubtype="0" decel="100000" fill="hold" grpId="0" nodeType="withEffect">
                                  <p:stCondLst>
                                    <p:cond delay="2250"/>
                                  </p:stCondLst>
                                  <p:childTnLst>
                                    <p:set>
                                      <p:cBhvr>
                                        <p:cTn id="42" dur="1" fill="hold">
                                          <p:stCondLst>
                                            <p:cond delay="0"/>
                                          </p:stCondLst>
                                        </p:cTn>
                                        <p:tgtEl>
                                          <p:spTgt spid="62"/>
                                        </p:tgtEl>
                                        <p:attrNameLst>
                                          <p:attrName>style.visibility</p:attrName>
                                        </p:attrNameLst>
                                      </p:cBhvr>
                                      <p:to>
                                        <p:strVal val="visible"/>
                                      </p:to>
                                    </p:set>
                                    <p:anim calcmode="lin" valueType="num">
                                      <p:cBhvr>
                                        <p:cTn id="43" dur="900" fill="hold"/>
                                        <p:tgtEl>
                                          <p:spTgt spid="62"/>
                                        </p:tgtEl>
                                        <p:attrNameLst>
                                          <p:attrName>ppt_w</p:attrName>
                                        </p:attrNameLst>
                                      </p:cBhvr>
                                      <p:tavLst>
                                        <p:tav tm="0">
                                          <p:val>
                                            <p:fltVal val="0"/>
                                          </p:val>
                                        </p:tav>
                                        <p:tav tm="100000">
                                          <p:val>
                                            <p:strVal val="#ppt_w"/>
                                          </p:val>
                                        </p:tav>
                                      </p:tavLst>
                                    </p:anim>
                                    <p:anim calcmode="lin" valueType="num">
                                      <p:cBhvr>
                                        <p:cTn id="44" dur="900" fill="hold"/>
                                        <p:tgtEl>
                                          <p:spTgt spid="62"/>
                                        </p:tgtEl>
                                        <p:attrNameLst>
                                          <p:attrName>ppt_h</p:attrName>
                                        </p:attrNameLst>
                                      </p:cBhvr>
                                      <p:tavLst>
                                        <p:tav tm="0">
                                          <p:val>
                                            <p:fltVal val="0"/>
                                          </p:val>
                                        </p:tav>
                                        <p:tav tm="100000">
                                          <p:val>
                                            <p:strVal val="#ppt_h"/>
                                          </p:val>
                                        </p:tav>
                                      </p:tavLst>
                                    </p:anim>
                                    <p:anim calcmode="lin" valueType="num">
                                      <p:cBhvr>
                                        <p:cTn id="45" dur="900" fill="hold"/>
                                        <p:tgtEl>
                                          <p:spTgt spid="62"/>
                                        </p:tgtEl>
                                        <p:attrNameLst>
                                          <p:attrName>style.rotation</p:attrName>
                                        </p:attrNameLst>
                                      </p:cBhvr>
                                      <p:tavLst>
                                        <p:tav tm="0">
                                          <p:val>
                                            <p:fltVal val="360"/>
                                          </p:val>
                                        </p:tav>
                                        <p:tav tm="100000">
                                          <p:val>
                                            <p:fltVal val="0"/>
                                          </p:val>
                                        </p:tav>
                                      </p:tavLst>
                                    </p:anim>
                                    <p:animEffect transition="in" filter="fade">
                                      <p:cBhvr>
                                        <p:cTn id="46" dur="900"/>
                                        <p:tgtEl>
                                          <p:spTgt spid="62"/>
                                        </p:tgtEl>
                                      </p:cBhvr>
                                    </p:animEffect>
                                  </p:childTnLst>
                                </p:cTn>
                              </p:par>
                              <p:par>
                                <p:cTn id="47" presetID="2" presetClass="entr" presetSubtype="8" decel="100000" fill="hold" grpId="0" nodeType="withEffect">
                                  <p:stCondLst>
                                    <p:cond delay="150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900" fill="hold"/>
                                        <p:tgtEl>
                                          <p:spTgt spid="63"/>
                                        </p:tgtEl>
                                        <p:attrNameLst>
                                          <p:attrName>ppt_x</p:attrName>
                                        </p:attrNameLst>
                                      </p:cBhvr>
                                      <p:tavLst>
                                        <p:tav tm="0">
                                          <p:val>
                                            <p:strVal val="0-#ppt_w/2"/>
                                          </p:val>
                                        </p:tav>
                                        <p:tav tm="100000">
                                          <p:val>
                                            <p:strVal val="#ppt_x"/>
                                          </p:val>
                                        </p:tav>
                                      </p:tavLst>
                                    </p:anim>
                                    <p:anim calcmode="lin" valueType="num">
                                      <p:cBhvr additive="base">
                                        <p:cTn id="50" dur="900" fill="hold"/>
                                        <p:tgtEl>
                                          <p:spTgt spid="63"/>
                                        </p:tgtEl>
                                        <p:attrNameLst>
                                          <p:attrName>ppt_y</p:attrName>
                                        </p:attrNameLst>
                                      </p:cBhvr>
                                      <p:tavLst>
                                        <p:tav tm="0">
                                          <p:val>
                                            <p:strVal val="#ppt_y"/>
                                          </p:val>
                                        </p:tav>
                                        <p:tav tm="100000">
                                          <p:val>
                                            <p:strVal val="#ppt_y"/>
                                          </p:val>
                                        </p:tav>
                                      </p:tavLst>
                                    </p:anim>
                                  </p:childTnLst>
                                </p:cTn>
                              </p:par>
                              <p:par>
                                <p:cTn id="51" presetID="6" presetClass="emph" presetSubtype="0" repeatCount="indefinite" autoRev="1" fill="hold" grpId="1" nodeType="withEffect">
                                  <p:stCondLst>
                                    <p:cond delay="1500"/>
                                  </p:stCondLst>
                                  <p:childTnLst>
                                    <p:animScale>
                                      <p:cBhvr>
                                        <p:cTn id="52" dur="3000" fill="hold"/>
                                        <p:tgtEl>
                                          <p:spTgt spid="6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28" grpId="0" animBg="1"/>
      <p:bldP spid="61" grpId="0" animBg="1"/>
      <p:bldP spid="62" grpId="0" animBg="1"/>
      <p:bldP spid="63" grpId="0" animBg="1"/>
      <p:bldP spid="6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274802"/>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1"/>
            <a:ext cx="4571999" cy="102932"/>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18" name="Полилиния 54">
            <a:extLst>
              <a:ext uri="{FF2B5EF4-FFF2-40B4-BE49-F238E27FC236}">
                <a16:creationId xmlns:a16="http://schemas.microsoft.com/office/drawing/2014/main" id="{6FC35D4C-3E5B-4EBB-A3A8-2B01B59B3B09}"/>
              </a:ext>
            </a:extLst>
          </p:cNvPr>
          <p:cNvSpPr/>
          <p:nvPr/>
        </p:nvSpPr>
        <p:spPr>
          <a:xfrm>
            <a:off x="8674524" y="3548305"/>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560360" y="3672219"/>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869278" y="710561"/>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806958" y="910133"/>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Полилиния 56">
            <a:extLst>
              <a:ext uri="{FF2B5EF4-FFF2-40B4-BE49-F238E27FC236}">
                <a16:creationId xmlns:a16="http://schemas.microsoft.com/office/drawing/2014/main" id="{FF956668-2FC2-4518-8074-A69124995DF0}"/>
              </a:ext>
            </a:extLst>
          </p:cNvPr>
          <p:cNvSpPr/>
          <p:nvPr/>
        </p:nvSpPr>
        <p:spPr>
          <a:xfrm>
            <a:off x="-164068" y="3892661"/>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Полилиния 56">
            <a:extLst>
              <a:ext uri="{FF2B5EF4-FFF2-40B4-BE49-F238E27FC236}">
                <a16:creationId xmlns:a16="http://schemas.microsoft.com/office/drawing/2014/main" id="{29127B63-1294-459A-AB98-53B0F5DD2749}"/>
              </a:ext>
            </a:extLst>
          </p:cNvPr>
          <p:cNvSpPr/>
          <p:nvPr/>
        </p:nvSpPr>
        <p:spPr>
          <a:xfrm>
            <a:off x="-142556" y="96822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Полилиния 54">
            <a:extLst>
              <a:ext uri="{FF2B5EF4-FFF2-40B4-BE49-F238E27FC236}">
                <a16:creationId xmlns:a16="http://schemas.microsoft.com/office/drawing/2014/main" id="{1B7298C6-7511-4E4D-9A0B-47DB10D95FB5}"/>
              </a:ext>
            </a:extLst>
          </p:cNvPr>
          <p:cNvSpPr/>
          <p:nvPr/>
        </p:nvSpPr>
        <p:spPr>
          <a:xfrm>
            <a:off x="-691250" y="1820098"/>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uadroTexto 46">
            <a:extLst>
              <a:ext uri="{FF2B5EF4-FFF2-40B4-BE49-F238E27FC236}">
                <a16:creationId xmlns:a16="http://schemas.microsoft.com/office/drawing/2014/main" id="{FB5D2138-D226-4898-89EC-E6237592A188}"/>
              </a:ext>
            </a:extLst>
          </p:cNvPr>
          <p:cNvSpPr txBox="1"/>
          <p:nvPr/>
        </p:nvSpPr>
        <p:spPr>
          <a:xfrm>
            <a:off x="1336000" y="332361"/>
            <a:ext cx="1329041" cy="307777"/>
          </a:xfrm>
          <a:prstGeom prst="rect">
            <a:avLst/>
          </a:prstGeom>
          <a:noFill/>
        </p:spPr>
        <p:txBody>
          <a:bodyPr wrap="square">
            <a:spAutoFit/>
          </a:bodyPr>
          <a:lstStyle/>
          <a:p>
            <a:pPr algn="ctr"/>
            <a:r>
              <a:rPr lang="es-ES" sz="1400" dirty="0">
                <a:latin typeface="Cambria" panose="02040503050406030204" pitchFamily="18" charset="0"/>
                <a:ea typeface="Cambria" panose="02040503050406030204" pitchFamily="18" charset="0"/>
              </a:rPr>
              <a:t>Energía</a:t>
            </a:r>
            <a:endParaRPr lang="es-CL" sz="1400" dirty="0">
              <a:latin typeface="Cambria" panose="02040503050406030204" pitchFamily="18" charset="0"/>
              <a:ea typeface="Cambria" panose="02040503050406030204" pitchFamily="18" charset="0"/>
            </a:endParaRPr>
          </a:p>
        </p:txBody>
      </p:sp>
      <p:sp>
        <p:nvSpPr>
          <p:cNvPr id="31" name="CuadroTexto 30">
            <a:extLst>
              <a:ext uri="{FF2B5EF4-FFF2-40B4-BE49-F238E27FC236}">
                <a16:creationId xmlns:a16="http://schemas.microsoft.com/office/drawing/2014/main" id="{8D4A82AA-EB83-4A67-8608-3D283B45D7A5}"/>
              </a:ext>
            </a:extLst>
          </p:cNvPr>
          <p:cNvSpPr txBox="1"/>
          <p:nvPr/>
        </p:nvSpPr>
        <p:spPr>
          <a:xfrm>
            <a:off x="2640873" y="964547"/>
            <a:ext cx="2151190" cy="307777"/>
          </a:xfrm>
          <a:prstGeom prst="rect">
            <a:avLst/>
          </a:prstGeom>
          <a:noFill/>
        </p:spPr>
        <p:txBody>
          <a:bodyPr wrap="square">
            <a:spAutoFit/>
          </a:bodyPr>
          <a:lstStyle/>
          <a:p>
            <a:pPr algn="ctr"/>
            <a:r>
              <a:rPr lang="es-ES" sz="1400" dirty="0">
                <a:latin typeface="Cambria" panose="02040503050406030204" pitchFamily="18" charset="0"/>
                <a:ea typeface="Cambria" panose="02040503050406030204" pitchFamily="18" charset="0"/>
              </a:rPr>
              <a:t>Bombas eléctricas</a:t>
            </a:r>
            <a:endParaRPr lang="es-CL" sz="1400" dirty="0">
              <a:latin typeface="Cambria" panose="02040503050406030204" pitchFamily="18" charset="0"/>
              <a:ea typeface="Cambria" panose="02040503050406030204" pitchFamily="18" charset="0"/>
            </a:endParaRPr>
          </a:p>
        </p:txBody>
      </p:sp>
      <p:sp>
        <p:nvSpPr>
          <p:cNvPr id="32" name="CuadroTexto 31">
            <a:extLst>
              <a:ext uri="{FF2B5EF4-FFF2-40B4-BE49-F238E27FC236}">
                <a16:creationId xmlns:a16="http://schemas.microsoft.com/office/drawing/2014/main" id="{4316D67A-5A6F-4213-8DAF-7CBF1C19FC40}"/>
              </a:ext>
            </a:extLst>
          </p:cNvPr>
          <p:cNvSpPr txBox="1"/>
          <p:nvPr/>
        </p:nvSpPr>
        <p:spPr>
          <a:xfrm>
            <a:off x="4242036" y="308031"/>
            <a:ext cx="2151190" cy="307777"/>
          </a:xfrm>
          <a:prstGeom prst="rect">
            <a:avLst/>
          </a:prstGeom>
          <a:noFill/>
        </p:spPr>
        <p:txBody>
          <a:bodyPr wrap="square">
            <a:spAutoFit/>
          </a:bodyPr>
          <a:lstStyle/>
          <a:p>
            <a:pPr algn="ctr"/>
            <a:r>
              <a:rPr lang="es-ES" sz="1400" dirty="0">
                <a:latin typeface="Cambria" panose="02040503050406030204" pitchFamily="18" charset="0"/>
                <a:ea typeface="Cambria" panose="02040503050406030204" pitchFamily="18" charset="0"/>
              </a:rPr>
              <a:t>Irrigación</a:t>
            </a:r>
            <a:endParaRPr lang="es-CL" sz="1400" dirty="0">
              <a:latin typeface="Cambria" panose="02040503050406030204" pitchFamily="18" charset="0"/>
              <a:ea typeface="Cambria" panose="02040503050406030204" pitchFamily="18" charset="0"/>
            </a:endParaRPr>
          </a:p>
        </p:txBody>
      </p:sp>
      <p:sp>
        <p:nvSpPr>
          <p:cNvPr id="34" name="CuadroTexto 33">
            <a:extLst>
              <a:ext uri="{FF2B5EF4-FFF2-40B4-BE49-F238E27FC236}">
                <a16:creationId xmlns:a16="http://schemas.microsoft.com/office/drawing/2014/main" id="{DCB98279-5DD2-4FF7-BE64-57B86EB9B41F}"/>
              </a:ext>
            </a:extLst>
          </p:cNvPr>
          <p:cNvSpPr txBox="1"/>
          <p:nvPr/>
        </p:nvSpPr>
        <p:spPr>
          <a:xfrm>
            <a:off x="290006" y="2652254"/>
            <a:ext cx="1334639" cy="584775"/>
          </a:xfrm>
          <a:prstGeom prst="rect">
            <a:avLst/>
          </a:prstGeom>
          <a:noFill/>
        </p:spPr>
        <p:txBody>
          <a:bodyPr wrap="square">
            <a:spAutoFit/>
          </a:bodyPr>
          <a:lstStyle/>
          <a:p>
            <a:pPr algn="ctr"/>
            <a:r>
              <a:rPr lang="es-ES" sz="1600" dirty="0">
                <a:latin typeface="Cambria" panose="02040503050406030204" pitchFamily="18" charset="0"/>
                <a:ea typeface="Cambria" panose="02040503050406030204" pitchFamily="18" charset="0"/>
              </a:rPr>
              <a:t>Sensores Lot con IA</a:t>
            </a:r>
            <a:endParaRPr lang="es-CL" sz="1600" dirty="0">
              <a:latin typeface="Cambria" panose="02040503050406030204" pitchFamily="18" charset="0"/>
              <a:ea typeface="Cambria" panose="02040503050406030204" pitchFamily="18" charset="0"/>
            </a:endParaRPr>
          </a:p>
        </p:txBody>
      </p:sp>
      <p:sp>
        <p:nvSpPr>
          <p:cNvPr id="35" name="CuadroTexto 34">
            <a:extLst>
              <a:ext uri="{FF2B5EF4-FFF2-40B4-BE49-F238E27FC236}">
                <a16:creationId xmlns:a16="http://schemas.microsoft.com/office/drawing/2014/main" id="{47C801D8-6460-4345-A56E-20F52927ACCE}"/>
              </a:ext>
            </a:extLst>
          </p:cNvPr>
          <p:cNvSpPr txBox="1"/>
          <p:nvPr/>
        </p:nvSpPr>
        <p:spPr>
          <a:xfrm>
            <a:off x="7511074" y="2434833"/>
            <a:ext cx="1661373" cy="830997"/>
          </a:xfrm>
          <a:prstGeom prst="rect">
            <a:avLst/>
          </a:prstGeom>
          <a:noFill/>
        </p:spPr>
        <p:txBody>
          <a:bodyPr wrap="square">
            <a:spAutoFit/>
          </a:bodyPr>
          <a:lstStyle/>
          <a:p>
            <a:pPr algn="ctr"/>
            <a:r>
              <a:rPr lang="es-ES" sz="1600" dirty="0">
                <a:latin typeface="Cambria" panose="02040503050406030204" pitchFamily="18" charset="0"/>
                <a:ea typeface="Cambria" panose="02040503050406030204" pitchFamily="18" charset="0"/>
              </a:rPr>
              <a:t>Agricultura de la precisión con Drones + IA </a:t>
            </a:r>
            <a:endParaRPr lang="es-CL" sz="1600" dirty="0">
              <a:latin typeface="Cambria" panose="02040503050406030204" pitchFamily="18" charset="0"/>
              <a:ea typeface="Cambria" panose="02040503050406030204" pitchFamily="18" charset="0"/>
            </a:endParaRPr>
          </a:p>
        </p:txBody>
      </p:sp>
      <p:sp>
        <p:nvSpPr>
          <p:cNvPr id="37" name="CuadroTexto 36">
            <a:extLst>
              <a:ext uri="{FF2B5EF4-FFF2-40B4-BE49-F238E27FC236}">
                <a16:creationId xmlns:a16="http://schemas.microsoft.com/office/drawing/2014/main" id="{61FE0D89-ACF4-4FEF-8157-49F40CA3B02C}"/>
              </a:ext>
            </a:extLst>
          </p:cNvPr>
          <p:cNvSpPr txBox="1"/>
          <p:nvPr/>
        </p:nvSpPr>
        <p:spPr>
          <a:xfrm>
            <a:off x="2852069" y="4675249"/>
            <a:ext cx="3262094" cy="369332"/>
          </a:xfrm>
          <a:prstGeom prst="rect">
            <a:avLst/>
          </a:prstGeom>
          <a:noFill/>
        </p:spPr>
        <p:txBody>
          <a:bodyPr wrap="square">
            <a:spAutoFit/>
          </a:bodyPr>
          <a:lstStyle/>
          <a:p>
            <a:pPr algn="ctr"/>
            <a:r>
              <a:rPr lang="es-ES" sz="1800" b="1" dirty="0">
                <a:solidFill>
                  <a:srgbClr val="136D7F"/>
                </a:solidFill>
                <a:latin typeface="Cambria" panose="02040503050406030204" pitchFamily="18" charset="0"/>
                <a:ea typeface="Cambria" panose="02040503050406030204" pitchFamily="18" charset="0"/>
              </a:rPr>
              <a:t>Más producción para Bolivia</a:t>
            </a:r>
            <a:endParaRPr lang="es-CL" sz="1800" b="1" dirty="0">
              <a:solidFill>
                <a:srgbClr val="136D7F"/>
              </a:solidFill>
              <a:latin typeface="Cambria" panose="02040503050406030204" pitchFamily="18" charset="0"/>
              <a:ea typeface="Cambria" panose="02040503050406030204" pitchFamily="18" charset="0"/>
            </a:endParaRPr>
          </a:p>
        </p:txBody>
      </p:sp>
      <p:sp>
        <p:nvSpPr>
          <p:cNvPr id="49" name="Flecha derecha 36">
            <a:extLst>
              <a:ext uri="{FF2B5EF4-FFF2-40B4-BE49-F238E27FC236}">
                <a16:creationId xmlns:a16="http://schemas.microsoft.com/office/drawing/2014/main" id="{CF763269-C387-4C47-9362-DC2B0A73C90C}"/>
              </a:ext>
            </a:extLst>
          </p:cNvPr>
          <p:cNvSpPr/>
          <p:nvPr/>
        </p:nvSpPr>
        <p:spPr>
          <a:xfrm rot="5400000">
            <a:off x="4381273" y="3981039"/>
            <a:ext cx="381451" cy="1042102"/>
          </a:xfrm>
          <a:prstGeom prst="rightArrow">
            <a:avLst/>
          </a:prstGeom>
          <a:solidFill>
            <a:srgbClr val="1FAECB"/>
          </a:solid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Shape 2">
            <a:extLst>
              <a:ext uri="{FF2B5EF4-FFF2-40B4-BE49-F238E27FC236}">
                <a16:creationId xmlns:a16="http://schemas.microsoft.com/office/drawing/2014/main" id="{2F7F70C6-A66D-4B32-A002-1F69FAE49290}"/>
              </a:ext>
            </a:extLst>
          </p:cNvPr>
          <p:cNvSpPr/>
          <p:nvPr/>
        </p:nvSpPr>
        <p:spPr>
          <a:xfrm>
            <a:off x="407407" y="812891"/>
            <a:ext cx="8167241" cy="14288"/>
          </a:xfrm>
          <a:prstGeom prst="roundRect">
            <a:avLst>
              <a:gd name="adj" fmla="val 358941"/>
            </a:avLst>
          </a:prstGeom>
          <a:solidFill>
            <a:srgbClr val="136D7F"/>
          </a:solidFill>
          <a:ln/>
        </p:spPr>
      </p:sp>
      <p:sp>
        <p:nvSpPr>
          <p:cNvPr id="51" name="Shape 3">
            <a:extLst>
              <a:ext uri="{FF2B5EF4-FFF2-40B4-BE49-F238E27FC236}">
                <a16:creationId xmlns:a16="http://schemas.microsoft.com/office/drawing/2014/main" id="{156991F1-3940-481E-8173-14B85BD451BF}"/>
              </a:ext>
            </a:extLst>
          </p:cNvPr>
          <p:cNvSpPr/>
          <p:nvPr/>
        </p:nvSpPr>
        <p:spPr>
          <a:xfrm>
            <a:off x="1988632" y="585129"/>
            <a:ext cx="14288" cy="366266"/>
          </a:xfrm>
          <a:prstGeom prst="roundRect">
            <a:avLst>
              <a:gd name="adj" fmla="val 358941"/>
            </a:avLst>
          </a:prstGeom>
          <a:solidFill>
            <a:srgbClr val="C0C1D7"/>
          </a:solidFill>
          <a:ln/>
        </p:spPr>
      </p:sp>
      <p:sp>
        <p:nvSpPr>
          <p:cNvPr id="52" name="Shape 4">
            <a:extLst>
              <a:ext uri="{FF2B5EF4-FFF2-40B4-BE49-F238E27FC236}">
                <a16:creationId xmlns:a16="http://schemas.microsoft.com/office/drawing/2014/main" id="{E714D311-5E9F-421B-A998-ADE0E0AF66F6}"/>
              </a:ext>
            </a:extLst>
          </p:cNvPr>
          <p:cNvSpPr/>
          <p:nvPr/>
        </p:nvSpPr>
        <p:spPr>
          <a:xfrm>
            <a:off x="1858407" y="675523"/>
            <a:ext cx="274737" cy="274737"/>
          </a:xfrm>
          <a:prstGeom prst="roundRect">
            <a:avLst>
              <a:gd name="adj" fmla="val 18667"/>
            </a:avLst>
          </a:prstGeom>
          <a:solidFill>
            <a:srgbClr val="59CEE5"/>
          </a:solidFill>
          <a:ln w="4763">
            <a:solidFill>
              <a:srgbClr val="C0C1D7"/>
            </a:solidFill>
            <a:prstDash val="solid"/>
          </a:ln>
        </p:spPr>
      </p:sp>
      <p:sp>
        <p:nvSpPr>
          <p:cNvPr id="53" name="Text 5">
            <a:extLst>
              <a:ext uri="{FF2B5EF4-FFF2-40B4-BE49-F238E27FC236}">
                <a16:creationId xmlns:a16="http://schemas.microsoft.com/office/drawing/2014/main" id="{5B150021-3775-40FB-BEF0-75530E884C59}"/>
              </a:ext>
            </a:extLst>
          </p:cNvPr>
          <p:cNvSpPr/>
          <p:nvPr/>
        </p:nvSpPr>
        <p:spPr>
          <a:xfrm>
            <a:off x="1904209" y="698442"/>
            <a:ext cx="183133" cy="228898"/>
          </a:xfrm>
          <a:prstGeom prst="rect">
            <a:avLst/>
          </a:prstGeom>
          <a:noFill/>
          <a:ln/>
        </p:spPr>
        <p:txBody>
          <a:bodyPr wrap="none" lIns="0" tIns="0" rIns="0" bIns="0" rtlCol="0" anchor="ctr"/>
          <a:lstStyle/>
          <a:p>
            <a:pPr marL="0" indent="0" algn="ctr">
              <a:lnSpc>
                <a:spcPct val="100000"/>
              </a:lnSpc>
              <a:buNone/>
            </a:pPr>
            <a:r>
              <a:rPr lang="en-US" sz="1100" b="1" dirty="0">
                <a:solidFill>
                  <a:srgbClr val="272525"/>
                </a:solidFill>
                <a:latin typeface="Inter Bold" pitchFamily="34" charset="0"/>
                <a:ea typeface="Inter Bold" pitchFamily="34" charset="-122"/>
                <a:cs typeface="Inter Bold" pitchFamily="34" charset="-120"/>
              </a:rPr>
              <a:t>1</a:t>
            </a:r>
            <a:endParaRPr lang="en-US" sz="1100" dirty="0"/>
          </a:p>
        </p:txBody>
      </p:sp>
      <p:sp>
        <p:nvSpPr>
          <p:cNvPr id="54" name="Shape 8">
            <a:extLst>
              <a:ext uri="{FF2B5EF4-FFF2-40B4-BE49-F238E27FC236}">
                <a16:creationId xmlns:a16="http://schemas.microsoft.com/office/drawing/2014/main" id="{18D6B1B0-108B-44DF-9988-95D74B0579E4}"/>
              </a:ext>
            </a:extLst>
          </p:cNvPr>
          <p:cNvSpPr/>
          <p:nvPr/>
        </p:nvSpPr>
        <p:spPr>
          <a:xfrm>
            <a:off x="3659227" y="675523"/>
            <a:ext cx="14288" cy="366266"/>
          </a:xfrm>
          <a:prstGeom prst="roundRect">
            <a:avLst>
              <a:gd name="adj" fmla="val 358941"/>
            </a:avLst>
          </a:prstGeom>
          <a:solidFill>
            <a:srgbClr val="C0C1D7"/>
          </a:solidFill>
          <a:ln/>
        </p:spPr>
      </p:sp>
      <p:sp>
        <p:nvSpPr>
          <p:cNvPr id="55" name="Shape 9">
            <a:extLst>
              <a:ext uri="{FF2B5EF4-FFF2-40B4-BE49-F238E27FC236}">
                <a16:creationId xmlns:a16="http://schemas.microsoft.com/office/drawing/2014/main" id="{0822F6B1-AE2C-45C5-8511-3C7E0CA4FC99}"/>
              </a:ext>
            </a:extLst>
          </p:cNvPr>
          <p:cNvSpPr/>
          <p:nvPr/>
        </p:nvSpPr>
        <p:spPr>
          <a:xfrm>
            <a:off x="3521859" y="675523"/>
            <a:ext cx="274737" cy="274737"/>
          </a:xfrm>
          <a:prstGeom prst="roundRect">
            <a:avLst>
              <a:gd name="adj" fmla="val 18667"/>
            </a:avLst>
          </a:prstGeom>
          <a:solidFill>
            <a:srgbClr val="59CEE5"/>
          </a:solidFill>
          <a:ln w="4763">
            <a:solidFill>
              <a:srgbClr val="C0C1D7"/>
            </a:solidFill>
            <a:prstDash val="solid"/>
          </a:ln>
        </p:spPr>
      </p:sp>
      <p:sp>
        <p:nvSpPr>
          <p:cNvPr id="56" name="Text 10">
            <a:extLst>
              <a:ext uri="{FF2B5EF4-FFF2-40B4-BE49-F238E27FC236}">
                <a16:creationId xmlns:a16="http://schemas.microsoft.com/office/drawing/2014/main" id="{4083F90C-3CAC-4F67-BCB3-E320E348968E}"/>
              </a:ext>
            </a:extLst>
          </p:cNvPr>
          <p:cNvSpPr/>
          <p:nvPr/>
        </p:nvSpPr>
        <p:spPr>
          <a:xfrm>
            <a:off x="3567661" y="698442"/>
            <a:ext cx="183133" cy="228898"/>
          </a:xfrm>
          <a:prstGeom prst="rect">
            <a:avLst/>
          </a:prstGeom>
          <a:solidFill>
            <a:srgbClr val="59CEE5"/>
          </a:solidFill>
          <a:ln/>
        </p:spPr>
        <p:txBody>
          <a:bodyPr wrap="none" lIns="0" tIns="0" rIns="0" bIns="0" rtlCol="0" anchor="ctr"/>
          <a:lstStyle/>
          <a:p>
            <a:pPr marL="0" indent="0" algn="ctr">
              <a:lnSpc>
                <a:spcPct val="100000"/>
              </a:lnSpc>
              <a:buNone/>
            </a:pPr>
            <a:r>
              <a:rPr lang="en-US" sz="1100" b="1" dirty="0">
                <a:solidFill>
                  <a:srgbClr val="272525"/>
                </a:solidFill>
                <a:latin typeface="Inter Bold" pitchFamily="34" charset="0"/>
                <a:ea typeface="Inter Bold" pitchFamily="34" charset="-122"/>
                <a:cs typeface="Inter Bold" pitchFamily="34" charset="-120"/>
              </a:rPr>
              <a:t>2</a:t>
            </a:r>
            <a:endParaRPr lang="en-US" sz="1100" dirty="0"/>
          </a:p>
        </p:txBody>
      </p:sp>
      <p:sp>
        <p:nvSpPr>
          <p:cNvPr id="57" name="Shape 13">
            <a:extLst>
              <a:ext uri="{FF2B5EF4-FFF2-40B4-BE49-F238E27FC236}">
                <a16:creationId xmlns:a16="http://schemas.microsoft.com/office/drawing/2014/main" id="{9CA91743-63BE-4E54-A471-9441360853A9}"/>
              </a:ext>
            </a:extLst>
          </p:cNvPr>
          <p:cNvSpPr/>
          <p:nvPr/>
        </p:nvSpPr>
        <p:spPr>
          <a:xfrm>
            <a:off x="5315610" y="585129"/>
            <a:ext cx="14288" cy="366266"/>
          </a:xfrm>
          <a:prstGeom prst="roundRect">
            <a:avLst>
              <a:gd name="adj" fmla="val 358941"/>
            </a:avLst>
          </a:prstGeom>
          <a:solidFill>
            <a:srgbClr val="C0C1D7"/>
          </a:solidFill>
          <a:ln/>
        </p:spPr>
      </p:sp>
      <p:sp>
        <p:nvSpPr>
          <p:cNvPr id="58" name="Shape 14">
            <a:extLst>
              <a:ext uri="{FF2B5EF4-FFF2-40B4-BE49-F238E27FC236}">
                <a16:creationId xmlns:a16="http://schemas.microsoft.com/office/drawing/2014/main" id="{40193FEF-22B8-4BDB-912F-CCF20076EAA4}"/>
              </a:ext>
            </a:extLst>
          </p:cNvPr>
          <p:cNvSpPr/>
          <p:nvPr/>
        </p:nvSpPr>
        <p:spPr>
          <a:xfrm>
            <a:off x="5185386" y="675523"/>
            <a:ext cx="274737" cy="274737"/>
          </a:xfrm>
          <a:prstGeom prst="roundRect">
            <a:avLst>
              <a:gd name="adj" fmla="val 18667"/>
            </a:avLst>
          </a:prstGeom>
          <a:solidFill>
            <a:srgbClr val="59CEE5"/>
          </a:solidFill>
          <a:ln w="4763">
            <a:solidFill>
              <a:srgbClr val="C0C1D7"/>
            </a:solidFill>
            <a:prstDash val="solid"/>
          </a:ln>
        </p:spPr>
      </p:sp>
      <p:sp>
        <p:nvSpPr>
          <p:cNvPr id="59" name="Text 15">
            <a:extLst>
              <a:ext uri="{FF2B5EF4-FFF2-40B4-BE49-F238E27FC236}">
                <a16:creationId xmlns:a16="http://schemas.microsoft.com/office/drawing/2014/main" id="{BC9CC4DE-4BF1-474F-A2B3-1A202873B03A}"/>
              </a:ext>
            </a:extLst>
          </p:cNvPr>
          <p:cNvSpPr/>
          <p:nvPr/>
        </p:nvSpPr>
        <p:spPr>
          <a:xfrm>
            <a:off x="5231187" y="698442"/>
            <a:ext cx="183133" cy="228898"/>
          </a:xfrm>
          <a:prstGeom prst="rect">
            <a:avLst/>
          </a:prstGeom>
          <a:noFill/>
          <a:ln/>
        </p:spPr>
        <p:txBody>
          <a:bodyPr wrap="none" lIns="0" tIns="0" rIns="0" bIns="0" rtlCol="0" anchor="ctr"/>
          <a:lstStyle/>
          <a:p>
            <a:pPr marL="0" indent="0" algn="ctr">
              <a:lnSpc>
                <a:spcPct val="100000"/>
              </a:lnSpc>
              <a:buNone/>
            </a:pPr>
            <a:r>
              <a:rPr lang="en-US" sz="1100" b="1" dirty="0">
                <a:solidFill>
                  <a:srgbClr val="272525"/>
                </a:solidFill>
                <a:latin typeface="Inter Bold" pitchFamily="34" charset="0"/>
                <a:ea typeface="Inter Bold" pitchFamily="34" charset="-122"/>
                <a:cs typeface="Inter Bold" pitchFamily="34" charset="-120"/>
              </a:rPr>
              <a:t>3</a:t>
            </a:r>
            <a:endParaRPr lang="en-US" sz="1100" dirty="0"/>
          </a:p>
        </p:txBody>
      </p:sp>
      <p:sp>
        <p:nvSpPr>
          <p:cNvPr id="60" name="Shape 18">
            <a:extLst>
              <a:ext uri="{FF2B5EF4-FFF2-40B4-BE49-F238E27FC236}">
                <a16:creationId xmlns:a16="http://schemas.microsoft.com/office/drawing/2014/main" id="{DC8F6B4A-C7A2-4E83-9D78-47A22E77B6DF}"/>
              </a:ext>
            </a:extLst>
          </p:cNvPr>
          <p:cNvSpPr/>
          <p:nvPr/>
        </p:nvSpPr>
        <p:spPr>
          <a:xfrm>
            <a:off x="6979349" y="698442"/>
            <a:ext cx="14288" cy="366266"/>
          </a:xfrm>
          <a:prstGeom prst="roundRect">
            <a:avLst>
              <a:gd name="adj" fmla="val 358941"/>
            </a:avLst>
          </a:prstGeom>
          <a:solidFill>
            <a:srgbClr val="C0C1D7"/>
          </a:solidFill>
          <a:ln/>
        </p:spPr>
      </p:sp>
      <p:sp>
        <p:nvSpPr>
          <p:cNvPr id="64" name="Shape 19">
            <a:extLst>
              <a:ext uri="{FF2B5EF4-FFF2-40B4-BE49-F238E27FC236}">
                <a16:creationId xmlns:a16="http://schemas.microsoft.com/office/drawing/2014/main" id="{9369B45B-71E1-483C-81DE-8C5A5AAD3C98}"/>
              </a:ext>
            </a:extLst>
          </p:cNvPr>
          <p:cNvSpPr/>
          <p:nvPr/>
        </p:nvSpPr>
        <p:spPr>
          <a:xfrm>
            <a:off x="6848838" y="675523"/>
            <a:ext cx="274737" cy="274737"/>
          </a:xfrm>
          <a:prstGeom prst="roundRect">
            <a:avLst>
              <a:gd name="adj" fmla="val 18667"/>
            </a:avLst>
          </a:prstGeom>
          <a:solidFill>
            <a:srgbClr val="59CEE5"/>
          </a:solidFill>
          <a:ln w="4763">
            <a:solidFill>
              <a:srgbClr val="C0C1D7"/>
            </a:solidFill>
            <a:prstDash val="solid"/>
          </a:ln>
        </p:spPr>
      </p:sp>
      <p:sp>
        <p:nvSpPr>
          <p:cNvPr id="65" name="Text 20">
            <a:extLst>
              <a:ext uri="{FF2B5EF4-FFF2-40B4-BE49-F238E27FC236}">
                <a16:creationId xmlns:a16="http://schemas.microsoft.com/office/drawing/2014/main" id="{9FD10524-6C07-4FDF-8BB6-A615177C82B8}"/>
              </a:ext>
            </a:extLst>
          </p:cNvPr>
          <p:cNvSpPr/>
          <p:nvPr/>
        </p:nvSpPr>
        <p:spPr>
          <a:xfrm>
            <a:off x="6894639" y="698442"/>
            <a:ext cx="183133" cy="228898"/>
          </a:xfrm>
          <a:prstGeom prst="rect">
            <a:avLst/>
          </a:prstGeom>
          <a:solidFill>
            <a:srgbClr val="59CEE5"/>
          </a:solidFill>
          <a:ln/>
        </p:spPr>
        <p:txBody>
          <a:bodyPr wrap="none" lIns="0" tIns="0" rIns="0" bIns="0" rtlCol="0" anchor="ctr"/>
          <a:lstStyle/>
          <a:p>
            <a:pPr marL="0" indent="0" algn="ctr">
              <a:lnSpc>
                <a:spcPct val="100000"/>
              </a:lnSpc>
              <a:buNone/>
            </a:pPr>
            <a:r>
              <a:rPr lang="en-US" sz="1100" b="1" dirty="0">
                <a:solidFill>
                  <a:srgbClr val="272525"/>
                </a:solidFill>
                <a:latin typeface="Inter Bold" pitchFamily="34" charset="0"/>
                <a:ea typeface="Inter Bold" pitchFamily="34" charset="-122"/>
                <a:cs typeface="Inter Bold" pitchFamily="34" charset="-120"/>
              </a:rPr>
              <a:t>4</a:t>
            </a:r>
            <a:endParaRPr lang="en-US" sz="1100" dirty="0"/>
          </a:p>
        </p:txBody>
      </p:sp>
      <p:sp>
        <p:nvSpPr>
          <p:cNvPr id="66" name="CuadroTexto 65">
            <a:extLst>
              <a:ext uri="{FF2B5EF4-FFF2-40B4-BE49-F238E27FC236}">
                <a16:creationId xmlns:a16="http://schemas.microsoft.com/office/drawing/2014/main" id="{A378EFFB-0BE3-4568-8E3D-DE8ECA89CB44}"/>
              </a:ext>
            </a:extLst>
          </p:cNvPr>
          <p:cNvSpPr txBox="1"/>
          <p:nvPr/>
        </p:nvSpPr>
        <p:spPr>
          <a:xfrm>
            <a:off x="5910610" y="989901"/>
            <a:ext cx="2151190" cy="307777"/>
          </a:xfrm>
          <a:prstGeom prst="rect">
            <a:avLst/>
          </a:prstGeom>
          <a:noFill/>
        </p:spPr>
        <p:txBody>
          <a:bodyPr wrap="square">
            <a:spAutoFit/>
          </a:bodyPr>
          <a:lstStyle/>
          <a:p>
            <a:pPr algn="ctr"/>
            <a:r>
              <a:rPr lang="es-ES" sz="1400" dirty="0">
                <a:latin typeface="Cambria" panose="02040503050406030204" pitchFamily="18" charset="0"/>
                <a:ea typeface="Cambria" panose="02040503050406030204" pitchFamily="18" charset="0"/>
              </a:rPr>
              <a:t>Producción</a:t>
            </a:r>
            <a:endParaRPr lang="es-CL" sz="1400" dirty="0">
              <a:latin typeface="Cambria" panose="02040503050406030204" pitchFamily="18" charset="0"/>
              <a:ea typeface="Cambria" panose="02040503050406030204" pitchFamily="18" charset="0"/>
            </a:endParaRPr>
          </a:p>
        </p:txBody>
      </p:sp>
      <p:pic>
        <p:nvPicPr>
          <p:cNvPr id="2" name="Imagen 1">
            <a:extLst>
              <a:ext uri="{FF2B5EF4-FFF2-40B4-BE49-F238E27FC236}">
                <a16:creationId xmlns:a16="http://schemas.microsoft.com/office/drawing/2014/main" id="{D7EA6EBE-DA0F-42B4-A85E-26E9D7D844E9}"/>
              </a:ext>
            </a:extLst>
          </p:cNvPr>
          <p:cNvPicPr>
            <a:picLocks noChangeAspect="1"/>
          </p:cNvPicPr>
          <p:nvPr/>
        </p:nvPicPr>
        <p:blipFill>
          <a:blip r:embed="rId3"/>
          <a:stretch>
            <a:fillRect/>
          </a:stretch>
        </p:blipFill>
        <p:spPr>
          <a:xfrm>
            <a:off x="2181616" y="1411876"/>
            <a:ext cx="4780764" cy="2792874"/>
          </a:xfrm>
          <a:prstGeom prst="rect">
            <a:avLst/>
          </a:prstGeom>
        </p:spPr>
      </p:pic>
      <p:sp>
        <p:nvSpPr>
          <p:cNvPr id="67" name="Flecha derecha 36">
            <a:extLst>
              <a:ext uri="{FF2B5EF4-FFF2-40B4-BE49-F238E27FC236}">
                <a16:creationId xmlns:a16="http://schemas.microsoft.com/office/drawing/2014/main" id="{BC7D93FD-6B84-4686-A4DD-6D7C6E41F0E5}"/>
              </a:ext>
            </a:extLst>
          </p:cNvPr>
          <p:cNvSpPr/>
          <p:nvPr/>
        </p:nvSpPr>
        <p:spPr>
          <a:xfrm>
            <a:off x="1685503" y="2783320"/>
            <a:ext cx="265876" cy="351766"/>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8" name="Flecha derecha 36">
            <a:extLst>
              <a:ext uri="{FF2B5EF4-FFF2-40B4-BE49-F238E27FC236}">
                <a16:creationId xmlns:a16="http://schemas.microsoft.com/office/drawing/2014/main" id="{392D769F-1E97-437B-BFC4-73558E1F44DD}"/>
              </a:ext>
            </a:extLst>
          </p:cNvPr>
          <p:cNvSpPr/>
          <p:nvPr/>
        </p:nvSpPr>
        <p:spPr>
          <a:xfrm rot="10800000">
            <a:off x="7223048" y="2700461"/>
            <a:ext cx="265876" cy="351766"/>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CuadroTexto 37">
            <a:extLst>
              <a:ext uri="{FF2B5EF4-FFF2-40B4-BE49-F238E27FC236}">
                <a16:creationId xmlns:a16="http://schemas.microsoft.com/office/drawing/2014/main" id="{747DE0A5-824A-49EF-BDC6-CD6537FD42F6}"/>
              </a:ext>
            </a:extLst>
          </p:cNvPr>
          <p:cNvSpPr txBox="1"/>
          <p:nvPr/>
        </p:nvSpPr>
        <p:spPr>
          <a:xfrm>
            <a:off x="664184" y="4544896"/>
            <a:ext cx="1948965" cy="523220"/>
          </a:xfrm>
          <a:prstGeom prst="rect">
            <a:avLst/>
          </a:prstGeom>
          <a:noFill/>
        </p:spPr>
        <p:txBody>
          <a:bodyPr wrap="square">
            <a:spAutoFit/>
          </a:bodyPr>
          <a:lstStyle/>
          <a:p>
            <a:pPr algn="ctr"/>
            <a:r>
              <a:rPr lang="es-ES" sz="1400" dirty="0">
                <a:solidFill>
                  <a:srgbClr val="136D7F"/>
                </a:solidFill>
                <a:latin typeface="Cambria" panose="02040503050406030204" pitchFamily="18" charset="0"/>
                <a:ea typeface="Cambria" panose="02040503050406030204" pitchFamily="18" charset="0"/>
              </a:rPr>
              <a:t>Más trabajos seguros, formalizando el país</a:t>
            </a:r>
            <a:endParaRPr lang="es-CL" sz="1400" dirty="0">
              <a:solidFill>
                <a:srgbClr val="136D7F"/>
              </a:solidFill>
              <a:latin typeface="Cambria" panose="02040503050406030204" pitchFamily="18" charset="0"/>
              <a:ea typeface="Cambria" panose="02040503050406030204" pitchFamily="18" charset="0"/>
            </a:endParaRPr>
          </a:p>
        </p:txBody>
      </p:sp>
      <p:sp>
        <p:nvSpPr>
          <p:cNvPr id="39" name="Flecha derecha 36">
            <a:extLst>
              <a:ext uri="{FF2B5EF4-FFF2-40B4-BE49-F238E27FC236}">
                <a16:creationId xmlns:a16="http://schemas.microsoft.com/office/drawing/2014/main" id="{7A69043E-F8D9-4527-9A93-366A9349533E}"/>
              </a:ext>
            </a:extLst>
          </p:cNvPr>
          <p:cNvSpPr/>
          <p:nvPr/>
        </p:nvSpPr>
        <p:spPr>
          <a:xfrm rot="10800000">
            <a:off x="2565206" y="4692815"/>
            <a:ext cx="265876" cy="351766"/>
          </a:xfrm>
          <a:prstGeom prst="rightArrow">
            <a:avLst/>
          </a:prstGeom>
          <a:noFill/>
          <a:ln>
            <a:solidFill>
              <a:srgbClr val="1889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182891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250"/>
                                  </p:stCondLst>
                                  <p:childTnLst>
                                    <p:set>
                                      <p:cBhvr>
                                        <p:cTn id="24" dur="1" fill="hold">
                                          <p:stCondLst>
                                            <p:cond delay="0"/>
                                          </p:stCondLst>
                                        </p:cTn>
                                        <p:tgtEl>
                                          <p:spTgt spid="20"/>
                                        </p:tgtEl>
                                        <p:attrNameLst>
                                          <p:attrName>style.visibility</p:attrName>
                                        </p:attrNameLst>
                                      </p:cBhvr>
                                      <p:to>
                                        <p:strVal val="visible"/>
                                      </p:to>
                                    </p:set>
                                    <p:anim calcmode="lin" valueType="num">
                                      <p:cBhvr>
                                        <p:cTn id="25" dur="900" fill="hold"/>
                                        <p:tgtEl>
                                          <p:spTgt spid="20"/>
                                        </p:tgtEl>
                                        <p:attrNameLst>
                                          <p:attrName>ppt_w</p:attrName>
                                        </p:attrNameLst>
                                      </p:cBhvr>
                                      <p:tavLst>
                                        <p:tav tm="0">
                                          <p:val>
                                            <p:fltVal val="0"/>
                                          </p:val>
                                        </p:tav>
                                        <p:tav tm="100000">
                                          <p:val>
                                            <p:strVal val="#ppt_w"/>
                                          </p:val>
                                        </p:tav>
                                      </p:tavLst>
                                    </p:anim>
                                    <p:anim calcmode="lin" valueType="num">
                                      <p:cBhvr>
                                        <p:cTn id="26" dur="900" fill="hold"/>
                                        <p:tgtEl>
                                          <p:spTgt spid="20"/>
                                        </p:tgtEl>
                                        <p:attrNameLst>
                                          <p:attrName>ppt_h</p:attrName>
                                        </p:attrNameLst>
                                      </p:cBhvr>
                                      <p:tavLst>
                                        <p:tav tm="0">
                                          <p:val>
                                            <p:fltVal val="0"/>
                                          </p:val>
                                        </p:tav>
                                        <p:tav tm="100000">
                                          <p:val>
                                            <p:strVal val="#ppt_h"/>
                                          </p:val>
                                        </p:tav>
                                      </p:tavLst>
                                    </p:anim>
                                    <p:anim calcmode="lin" valueType="num">
                                      <p:cBhvr>
                                        <p:cTn id="27" dur="900" fill="hold"/>
                                        <p:tgtEl>
                                          <p:spTgt spid="20"/>
                                        </p:tgtEl>
                                        <p:attrNameLst>
                                          <p:attrName>style.rotation</p:attrName>
                                        </p:attrNameLst>
                                      </p:cBhvr>
                                      <p:tavLst>
                                        <p:tav tm="0">
                                          <p:val>
                                            <p:fltVal val="360"/>
                                          </p:val>
                                        </p:tav>
                                        <p:tav tm="100000">
                                          <p:val>
                                            <p:fltVal val="0"/>
                                          </p:val>
                                        </p:tav>
                                      </p:tavLst>
                                    </p:anim>
                                    <p:animEffect transition="in" filter="fade">
                                      <p:cBhvr>
                                        <p:cTn id="28" dur="900"/>
                                        <p:tgtEl>
                                          <p:spTgt spid="20"/>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61"/>
                                        </p:tgtEl>
                                        <p:attrNameLst>
                                          <p:attrName>style.visibility</p:attrName>
                                        </p:attrNameLst>
                                      </p:cBhvr>
                                      <p:to>
                                        <p:strVal val="visible"/>
                                      </p:to>
                                    </p:set>
                                    <p:anim calcmode="lin" valueType="num">
                                      <p:cBhvr>
                                        <p:cTn id="31" dur="900" fill="hold"/>
                                        <p:tgtEl>
                                          <p:spTgt spid="61"/>
                                        </p:tgtEl>
                                        <p:attrNameLst>
                                          <p:attrName>ppt_w</p:attrName>
                                        </p:attrNameLst>
                                      </p:cBhvr>
                                      <p:tavLst>
                                        <p:tav tm="0">
                                          <p:val>
                                            <p:fltVal val="0"/>
                                          </p:val>
                                        </p:tav>
                                        <p:tav tm="100000">
                                          <p:val>
                                            <p:strVal val="#ppt_w"/>
                                          </p:val>
                                        </p:tav>
                                      </p:tavLst>
                                    </p:anim>
                                    <p:anim calcmode="lin" valueType="num">
                                      <p:cBhvr>
                                        <p:cTn id="32" dur="900" fill="hold"/>
                                        <p:tgtEl>
                                          <p:spTgt spid="61"/>
                                        </p:tgtEl>
                                        <p:attrNameLst>
                                          <p:attrName>ppt_h</p:attrName>
                                        </p:attrNameLst>
                                      </p:cBhvr>
                                      <p:tavLst>
                                        <p:tav tm="0">
                                          <p:val>
                                            <p:fltVal val="0"/>
                                          </p:val>
                                        </p:tav>
                                        <p:tav tm="100000">
                                          <p:val>
                                            <p:strVal val="#ppt_h"/>
                                          </p:val>
                                        </p:tav>
                                      </p:tavLst>
                                    </p:anim>
                                    <p:anim calcmode="lin" valueType="num">
                                      <p:cBhvr>
                                        <p:cTn id="33" dur="900" fill="hold"/>
                                        <p:tgtEl>
                                          <p:spTgt spid="61"/>
                                        </p:tgtEl>
                                        <p:attrNameLst>
                                          <p:attrName>style.rotation</p:attrName>
                                        </p:attrNameLst>
                                      </p:cBhvr>
                                      <p:tavLst>
                                        <p:tav tm="0">
                                          <p:val>
                                            <p:fltVal val="360"/>
                                          </p:val>
                                        </p:tav>
                                        <p:tav tm="100000">
                                          <p:val>
                                            <p:fltVal val="0"/>
                                          </p:val>
                                        </p:tav>
                                      </p:tavLst>
                                    </p:anim>
                                    <p:animEffect transition="in" filter="fade">
                                      <p:cBhvr>
                                        <p:cTn id="34" dur="900"/>
                                        <p:tgtEl>
                                          <p:spTgt spid="61"/>
                                        </p:tgtEl>
                                      </p:cBhvr>
                                    </p:animEffect>
                                  </p:childTnLst>
                                </p:cTn>
                              </p:par>
                              <p:par>
                                <p:cTn id="35" presetID="49" presetClass="entr" presetSubtype="0" decel="100000" fill="hold" grpId="0" nodeType="withEffect">
                                  <p:stCondLst>
                                    <p:cond delay="2250"/>
                                  </p:stCondLst>
                                  <p:childTnLst>
                                    <p:set>
                                      <p:cBhvr>
                                        <p:cTn id="36" dur="1" fill="hold">
                                          <p:stCondLst>
                                            <p:cond delay="0"/>
                                          </p:stCondLst>
                                        </p:cTn>
                                        <p:tgtEl>
                                          <p:spTgt spid="62"/>
                                        </p:tgtEl>
                                        <p:attrNameLst>
                                          <p:attrName>style.visibility</p:attrName>
                                        </p:attrNameLst>
                                      </p:cBhvr>
                                      <p:to>
                                        <p:strVal val="visible"/>
                                      </p:to>
                                    </p:set>
                                    <p:anim calcmode="lin" valueType="num">
                                      <p:cBhvr>
                                        <p:cTn id="37" dur="900" fill="hold"/>
                                        <p:tgtEl>
                                          <p:spTgt spid="62"/>
                                        </p:tgtEl>
                                        <p:attrNameLst>
                                          <p:attrName>ppt_w</p:attrName>
                                        </p:attrNameLst>
                                      </p:cBhvr>
                                      <p:tavLst>
                                        <p:tav tm="0">
                                          <p:val>
                                            <p:fltVal val="0"/>
                                          </p:val>
                                        </p:tav>
                                        <p:tav tm="100000">
                                          <p:val>
                                            <p:strVal val="#ppt_w"/>
                                          </p:val>
                                        </p:tav>
                                      </p:tavLst>
                                    </p:anim>
                                    <p:anim calcmode="lin" valueType="num">
                                      <p:cBhvr>
                                        <p:cTn id="38" dur="900" fill="hold"/>
                                        <p:tgtEl>
                                          <p:spTgt spid="62"/>
                                        </p:tgtEl>
                                        <p:attrNameLst>
                                          <p:attrName>ppt_h</p:attrName>
                                        </p:attrNameLst>
                                      </p:cBhvr>
                                      <p:tavLst>
                                        <p:tav tm="0">
                                          <p:val>
                                            <p:fltVal val="0"/>
                                          </p:val>
                                        </p:tav>
                                        <p:tav tm="100000">
                                          <p:val>
                                            <p:strVal val="#ppt_h"/>
                                          </p:val>
                                        </p:tav>
                                      </p:tavLst>
                                    </p:anim>
                                    <p:anim calcmode="lin" valueType="num">
                                      <p:cBhvr>
                                        <p:cTn id="39" dur="900" fill="hold"/>
                                        <p:tgtEl>
                                          <p:spTgt spid="62"/>
                                        </p:tgtEl>
                                        <p:attrNameLst>
                                          <p:attrName>style.rotation</p:attrName>
                                        </p:attrNameLst>
                                      </p:cBhvr>
                                      <p:tavLst>
                                        <p:tav tm="0">
                                          <p:val>
                                            <p:fltVal val="360"/>
                                          </p:val>
                                        </p:tav>
                                        <p:tav tm="100000">
                                          <p:val>
                                            <p:fltVal val="0"/>
                                          </p:val>
                                        </p:tav>
                                      </p:tavLst>
                                    </p:anim>
                                    <p:animEffect transition="in" filter="fade">
                                      <p:cBhvr>
                                        <p:cTn id="40" dur="900"/>
                                        <p:tgtEl>
                                          <p:spTgt spid="62"/>
                                        </p:tgtEl>
                                      </p:cBhvr>
                                    </p:animEffect>
                                  </p:childTnLst>
                                </p:cTn>
                              </p:par>
                              <p:par>
                                <p:cTn id="41" presetID="2" presetClass="entr" presetSubtype="8" decel="100000" fill="hold" grpId="0" nodeType="withEffect">
                                  <p:stCondLst>
                                    <p:cond delay="150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900" fill="hold"/>
                                        <p:tgtEl>
                                          <p:spTgt spid="63"/>
                                        </p:tgtEl>
                                        <p:attrNameLst>
                                          <p:attrName>ppt_x</p:attrName>
                                        </p:attrNameLst>
                                      </p:cBhvr>
                                      <p:tavLst>
                                        <p:tav tm="0">
                                          <p:val>
                                            <p:strVal val="0-#ppt_w/2"/>
                                          </p:val>
                                        </p:tav>
                                        <p:tav tm="100000">
                                          <p:val>
                                            <p:strVal val="#ppt_x"/>
                                          </p:val>
                                        </p:tav>
                                      </p:tavLst>
                                    </p:anim>
                                    <p:anim calcmode="lin" valueType="num">
                                      <p:cBhvr additive="base">
                                        <p:cTn id="44" dur="900" fill="hold"/>
                                        <p:tgtEl>
                                          <p:spTgt spid="63"/>
                                        </p:tgtEl>
                                        <p:attrNameLst>
                                          <p:attrName>ppt_y</p:attrName>
                                        </p:attrNameLst>
                                      </p:cBhvr>
                                      <p:tavLst>
                                        <p:tav tm="0">
                                          <p:val>
                                            <p:strVal val="#ppt_y"/>
                                          </p:val>
                                        </p:tav>
                                        <p:tav tm="100000">
                                          <p:val>
                                            <p:strVal val="#ppt_y"/>
                                          </p:val>
                                        </p:tav>
                                      </p:tavLst>
                                    </p:anim>
                                  </p:childTnLst>
                                </p:cTn>
                              </p:par>
                              <p:par>
                                <p:cTn id="45" presetID="6" presetClass="emph" presetSubtype="0" repeatCount="indefinite" autoRev="1" fill="hold" grpId="1" nodeType="withEffect">
                                  <p:stCondLst>
                                    <p:cond delay="1500"/>
                                  </p:stCondLst>
                                  <p:childTnLst>
                                    <p:animScale>
                                      <p:cBhvr>
                                        <p:cTn id="46" dur="3000" fill="hold"/>
                                        <p:tgtEl>
                                          <p:spTgt spid="6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61" grpId="0" animBg="1"/>
      <p:bldP spid="62" grpId="0" animBg="1"/>
      <p:bldP spid="63" grpId="0" animBg="1"/>
      <p:bldP spid="6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274802"/>
            <a:ext cx="9144000" cy="45719"/>
          </a:xfrm>
          <a:prstGeom prst="rect">
            <a:avLst/>
          </a:prstGeom>
          <a:solidFill>
            <a:srgbClr val="BE4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p:cNvSpPr/>
          <p:nvPr/>
        </p:nvSpPr>
        <p:spPr>
          <a:xfrm>
            <a:off x="0" y="171871"/>
            <a:ext cx="4571999" cy="102932"/>
          </a:xfrm>
          <a:prstGeom prst="rect">
            <a:avLst/>
          </a:prstGeom>
          <a:solidFill>
            <a:srgbClr val="18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20">
            <a:extLst>
              <a:ext uri="{FF2B5EF4-FFF2-40B4-BE49-F238E27FC236}">
                <a16:creationId xmlns:a16="http://schemas.microsoft.com/office/drawing/2014/main" id="{878E9E76-0170-4D84-BCC3-07E8CC1CF330}"/>
              </a:ext>
              <a:ext uri="{C183D7F6-B498-43B3-948B-1728B52AA6E4}">
                <adec:decorative xmlns:adec="http://schemas.microsoft.com/office/drawing/2017/decorative" xmlns="" val="1"/>
              </a:ext>
            </a:extLst>
          </p:cNvPr>
          <p:cNvSpPr/>
          <p:nvPr/>
        </p:nvSpPr>
        <p:spPr>
          <a:xfrm>
            <a:off x="679" y="4782324"/>
            <a:ext cx="393014" cy="3578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sp>
        <p:nvSpPr>
          <p:cNvPr id="18" name="Полилиния 54">
            <a:extLst>
              <a:ext uri="{FF2B5EF4-FFF2-40B4-BE49-F238E27FC236}">
                <a16:creationId xmlns:a16="http://schemas.microsoft.com/office/drawing/2014/main" id="{6FC35D4C-3E5B-4EBB-A3A8-2B01B59B3B09}"/>
              </a:ext>
            </a:extLst>
          </p:cNvPr>
          <p:cNvSpPr/>
          <p:nvPr/>
        </p:nvSpPr>
        <p:spPr>
          <a:xfrm>
            <a:off x="8750305" y="2531652"/>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Полилиния 55">
            <a:extLst>
              <a:ext uri="{FF2B5EF4-FFF2-40B4-BE49-F238E27FC236}">
                <a16:creationId xmlns:a16="http://schemas.microsoft.com/office/drawing/2014/main" id="{0AFA15EA-6EA1-4258-B8FF-8A526FCB1757}"/>
              </a:ext>
            </a:extLst>
          </p:cNvPr>
          <p:cNvSpPr/>
          <p:nvPr/>
        </p:nvSpPr>
        <p:spPr>
          <a:xfrm>
            <a:off x="8662454" y="2649460"/>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Полилиния 56">
            <a:extLst>
              <a:ext uri="{FF2B5EF4-FFF2-40B4-BE49-F238E27FC236}">
                <a16:creationId xmlns:a16="http://schemas.microsoft.com/office/drawing/2014/main" id="{0DB1D973-53A6-44DD-9C6B-A5446DAD0DE1}"/>
              </a:ext>
            </a:extLst>
          </p:cNvPr>
          <p:cNvSpPr/>
          <p:nvPr/>
        </p:nvSpPr>
        <p:spPr>
          <a:xfrm>
            <a:off x="8869278" y="710561"/>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Полилиния 57">
            <a:extLst>
              <a:ext uri="{FF2B5EF4-FFF2-40B4-BE49-F238E27FC236}">
                <a16:creationId xmlns:a16="http://schemas.microsoft.com/office/drawing/2014/main" id="{B9721C82-E9B7-41EC-84A2-52839681A49F}"/>
              </a:ext>
            </a:extLst>
          </p:cNvPr>
          <p:cNvSpPr/>
          <p:nvPr/>
        </p:nvSpPr>
        <p:spPr>
          <a:xfrm>
            <a:off x="8806958" y="910133"/>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Полилиния 56">
            <a:extLst>
              <a:ext uri="{FF2B5EF4-FFF2-40B4-BE49-F238E27FC236}">
                <a16:creationId xmlns:a16="http://schemas.microsoft.com/office/drawing/2014/main" id="{FF956668-2FC2-4518-8074-A69124995DF0}"/>
              </a:ext>
            </a:extLst>
          </p:cNvPr>
          <p:cNvSpPr/>
          <p:nvPr/>
        </p:nvSpPr>
        <p:spPr>
          <a:xfrm>
            <a:off x="-302256" y="247287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Полилиния 56">
            <a:extLst>
              <a:ext uri="{FF2B5EF4-FFF2-40B4-BE49-F238E27FC236}">
                <a16:creationId xmlns:a16="http://schemas.microsoft.com/office/drawing/2014/main" id="{29127B63-1294-459A-AB98-53B0F5DD2749}"/>
              </a:ext>
            </a:extLst>
          </p:cNvPr>
          <p:cNvSpPr/>
          <p:nvPr/>
        </p:nvSpPr>
        <p:spPr>
          <a:xfrm>
            <a:off x="-142556" y="968223"/>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Полилиния 54">
            <a:extLst>
              <a:ext uri="{FF2B5EF4-FFF2-40B4-BE49-F238E27FC236}">
                <a16:creationId xmlns:a16="http://schemas.microsoft.com/office/drawing/2014/main" id="{1B7298C6-7511-4E4D-9A0B-47DB10D95FB5}"/>
              </a:ext>
            </a:extLst>
          </p:cNvPr>
          <p:cNvSpPr/>
          <p:nvPr/>
        </p:nvSpPr>
        <p:spPr>
          <a:xfrm>
            <a:off x="-691250" y="1820098"/>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uadroTexto 33">
            <a:extLst>
              <a:ext uri="{FF2B5EF4-FFF2-40B4-BE49-F238E27FC236}">
                <a16:creationId xmlns:a16="http://schemas.microsoft.com/office/drawing/2014/main" id="{DCB98279-5DD2-4FF7-BE64-57B86EB9B41F}"/>
              </a:ext>
            </a:extLst>
          </p:cNvPr>
          <p:cNvSpPr txBox="1"/>
          <p:nvPr/>
        </p:nvSpPr>
        <p:spPr>
          <a:xfrm>
            <a:off x="665490" y="685080"/>
            <a:ext cx="7813018" cy="4455066"/>
          </a:xfrm>
          <a:prstGeom prst="rect">
            <a:avLst/>
          </a:prstGeom>
          <a:noFill/>
        </p:spPr>
        <p:txBody>
          <a:bodyPr wrap="square">
            <a:spAutoFit/>
          </a:bodyPr>
          <a:lstStyle/>
          <a:p>
            <a:pPr algn="just"/>
            <a:r>
              <a:rPr lang="es-ES" dirty="0" smtClean="0">
                <a:latin typeface="Cambria" panose="02040503050406030204" pitchFamily="18" charset="0"/>
                <a:ea typeface="Cambria" panose="02040503050406030204" pitchFamily="18" charset="0"/>
              </a:rPr>
              <a:t>• </a:t>
            </a:r>
            <a:r>
              <a:rPr lang="es-ES" dirty="0">
                <a:latin typeface="Cambria" panose="02040503050406030204" pitchFamily="18" charset="0"/>
                <a:ea typeface="Cambria" panose="02040503050406030204" pitchFamily="18" charset="0"/>
              </a:rPr>
              <a:t>La informalidad laboral en Bolivia es un problema estructural que afecta a más del 84% de los trabajadores y limita su acceso a seguros de salud </a:t>
            </a:r>
            <a:r>
              <a:rPr lang="es-ES" b="1" dirty="0">
                <a:latin typeface="Cambria" panose="02040503050406030204" pitchFamily="18" charset="0"/>
                <a:ea typeface="Cambria" panose="02040503050406030204" pitchFamily="18" charset="0"/>
              </a:rPr>
              <a:t>contributivos</a:t>
            </a:r>
            <a:r>
              <a:rPr lang="es-ES" dirty="0">
                <a:latin typeface="Cambria" panose="02040503050406030204" pitchFamily="18" charset="0"/>
                <a:ea typeface="Cambria" panose="02040503050406030204" pitchFamily="18" charset="0"/>
              </a:rPr>
              <a:t>, protección social y condiciones laborales seguras</a:t>
            </a:r>
            <a:r>
              <a:rPr lang="es-ES" dirty="0" smtClean="0">
                <a:latin typeface="Cambria" panose="02040503050406030204" pitchFamily="18" charset="0"/>
                <a:ea typeface="Cambria" panose="02040503050406030204" pitchFamily="18" charset="0"/>
              </a:rPr>
              <a:t>. La solución a la informalidad viene por el camino de la producción y no de soluciones administrativas.</a:t>
            </a:r>
          </a:p>
          <a:p>
            <a:pPr algn="just"/>
            <a:endParaRPr lang="es-ES" dirty="0">
              <a:latin typeface="Cambria" panose="02040503050406030204" pitchFamily="18" charset="0"/>
              <a:ea typeface="Cambria" panose="02040503050406030204" pitchFamily="18" charset="0"/>
            </a:endParaRPr>
          </a:p>
          <a:p>
            <a:pPr algn="just"/>
            <a:r>
              <a:rPr lang="es-ES" dirty="0">
                <a:latin typeface="Cambria" panose="02040503050406030204" pitchFamily="18" charset="0"/>
                <a:ea typeface="Cambria" panose="02040503050406030204" pitchFamily="18" charset="0"/>
              </a:rPr>
              <a:t>• La agricultura, </a:t>
            </a:r>
            <a:r>
              <a:rPr lang="es-ES" dirty="0" smtClean="0">
                <a:latin typeface="Cambria" panose="02040503050406030204" pitchFamily="18" charset="0"/>
                <a:ea typeface="Cambria" panose="02040503050406030204" pitchFamily="18" charset="0"/>
              </a:rPr>
              <a:t>y las condiciones </a:t>
            </a:r>
            <a:r>
              <a:rPr lang="es-ES" dirty="0">
                <a:latin typeface="Cambria" panose="02040503050406030204" pitchFamily="18" charset="0"/>
                <a:ea typeface="Cambria" panose="02040503050406030204" pitchFamily="18" charset="0"/>
              </a:rPr>
              <a:t>p</a:t>
            </a:r>
            <a:r>
              <a:rPr lang="es-ES" dirty="0" smtClean="0">
                <a:latin typeface="Cambria" panose="02040503050406030204" pitchFamily="18" charset="0"/>
                <a:ea typeface="Cambria" panose="02040503050406030204" pitchFamily="18" charset="0"/>
              </a:rPr>
              <a:t>recarias de un comercio rudimentario (pre capitalista) </a:t>
            </a:r>
            <a:r>
              <a:rPr lang="es-ES" dirty="0">
                <a:latin typeface="Cambria" panose="02040503050406030204" pitchFamily="18" charset="0"/>
                <a:ea typeface="Cambria" panose="02040503050406030204" pitchFamily="18" charset="0"/>
              </a:rPr>
              <a:t>concentran una gran parte de los trabajadores informales, sectores donde los riesgos laborales y de salud siguen siendo elevados</a:t>
            </a:r>
            <a:r>
              <a:rPr lang="es-ES" dirty="0" smtClean="0">
                <a:latin typeface="Cambria" panose="02040503050406030204" pitchFamily="18" charset="0"/>
                <a:ea typeface="Cambria" panose="02040503050406030204" pitchFamily="18" charset="0"/>
              </a:rPr>
              <a:t>.</a:t>
            </a:r>
          </a:p>
          <a:p>
            <a:pPr algn="just"/>
            <a:endParaRPr lang="es-ES" dirty="0">
              <a:latin typeface="Cambria" panose="02040503050406030204" pitchFamily="18" charset="0"/>
              <a:ea typeface="Cambria" panose="02040503050406030204" pitchFamily="18" charset="0"/>
            </a:endParaRPr>
          </a:p>
          <a:p>
            <a:pPr algn="just"/>
            <a:r>
              <a:rPr lang="es-ES" dirty="0" smtClean="0">
                <a:latin typeface="Cambria" panose="02040503050406030204" pitchFamily="18" charset="0"/>
                <a:ea typeface="Cambria" panose="02040503050406030204" pitchFamily="18" charset="0"/>
              </a:rPr>
              <a:t>• </a:t>
            </a:r>
            <a:r>
              <a:rPr lang="es-ES" dirty="0">
                <a:latin typeface="Cambria" panose="02040503050406030204" pitchFamily="18" charset="0"/>
                <a:ea typeface="Cambria" panose="02040503050406030204" pitchFamily="18" charset="0"/>
              </a:rPr>
              <a:t>La evidencia nacional e internacional muestra que tecnologías como IA, drones, </a:t>
            </a:r>
            <a:r>
              <a:rPr lang="es-ES" dirty="0" err="1">
                <a:latin typeface="Cambria" panose="02040503050406030204" pitchFamily="18" charset="0"/>
                <a:ea typeface="Cambria" panose="02040503050406030204" pitchFamily="18" charset="0"/>
              </a:rPr>
              <a:t>IoT</a:t>
            </a:r>
            <a:r>
              <a:rPr lang="es-ES" dirty="0">
                <a:latin typeface="Cambria" panose="02040503050406030204" pitchFamily="18" charset="0"/>
                <a:ea typeface="Cambria" panose="02040503050406030204" pitchFamily="18" charset="0"/>
              </a:rPr>
              <a:t> y gemelos digitales pueden mejorar la productividad y reducir riesgos en salud y </a:t>
            </a:r>
            <a:r>
              <a:rPr lang="es-ES" dirty="0" smtClean="0">
                <a:latin typeface="Cambria" panose="02040503050406030204" pitchFamily="18" charset="0"/>
                <a:ea typeface="Cambria" panose="02040503050406030204" pitchFamily="18" charset="0"/>
              </a:rPr>
              <a:t>trabajo. En </a:t>
            </a:r>
            <a:r>
              <a:rPr lang="es-ES" dirty="0">
                <a:latin typeface="Cambria" panose="02040503050406030204" pitchFamily="18" charset="0"/>
                <a:ea typeface="Cambria" panose="02040503050406030204" pitchFamily="18" charset="0"/>
              </a:rPr>
              <a:t>minería, la IA ya permite sistemas de alerta temprana y monitoreo en tiempo real, reduciendo accidentes y mejorando la seguridad laboral</a:t>
            </a:r>
            <a:r>
              <a:rPr lang="es-ES" dirty="0" smtClean="0">
                <a:latin typeface="Cambria" panose="02040503050406030204" pitchFamily="18" charset="0"/>
                <a:ea typeface="Cambria" panose="02040503050406030204" pitchFamily="18" charset="0"/>
              </a:rPr>
              <a:t>.</a:t>
            </a:r>
          </a:p>
          <a:p>
            <a:pPr algn="just"/>
            <a:endParaRPr lang="es-ES" dirty="0" smtClean="0">
              <a:latin typeface="Cambria" panose="02040503050406030204" pitchFamily="18" charset="0"/>
              <a:ea typeface="Cambria" panose="02040503050406030204" pitchFamily="18" charset="0"/>
            </a:endParaRPr>
          </a:p>
          <a:p>
            <a:pPr algn="just"/>
            <a:r>
              <a:rPr lang="es-ES" dirty="0">
                <a:latin typeface="Cambria" panose="02040503050406030204" pitchFamily="18" charset="0"/>
                <a:ea typeface="Cambria" panose="02040503050406030204" pitchFamily="18" charset="0"/>
              </a:rPr>
              <a:t>• Bolivia posee ventajas competitivas para el desarrollo tecnológico y energético, destacando su potencial hidroeléctrico, solar y eólico, recursos que pueden convertirse en la base para una transformación productiva </a:t>
            </a:r>
            <a:r>
              <a:rPr lang="es-ES" dirty="0" smtClean="0">
                <a:latin typeface="Cambria" panose="02040503050406030204" pitchFamily="18" charset="0"/>
                <a:ea typeface="Cambria" panose="02040503050406030204" pitchFamily="18" charset="0"/>
              </a:rPr>
              <a:t>sostenible, generadora de fuentes formales laborales y productora de divisas.</a:t>
            </a:r>
          </a:p>
          <a:p>
            <a:pPr algn="just"/>
            <a:endParaRPr lang="es-ES" dirty="0">
              <a:latin typeface="Cambria" panose="02040503050406030204" pitchFamily="18" charset="0"/>
              <a:ea typeface="Cambria" panose="02040503050406030204" pitchFamily="18" charset="0"/>
            </a:endParaRPr>
          </a:p>
          <a:p>
            <a:pPr algn="just"/>
            <a:r>
              <a:rPr lang="es-ES" dirty="0">
                <a:latin typeface="Cambria" panose="02040503050406030204" pitchFamily="18" charset="0"/>
                <a:ea typeface="Cambria" panose="02040503050406030204" pitchFamily="18" charset="0"/>
              </a:rPr>
              <a:t>• El principal desafío no es solo incorporar tecnología, sino utilizarla para producir más y mejor, generar empleo formal, ampliar la cobertura de </a:t>
            </a:r>
            <a:r>
              <a:rPr lang="es-ES" dirty="0" smtClean="0">
                <a:latin typeface="Cambria" panose="02040503050406030204" pitchFamily="18" charset="0"/>
                <a:ea typeface="Cambria" panose="02040503050406030204" pitchFamily="18" charset="0"/>
              </a:rPr>
              <a:t>la seguridad </a:t>
            </a:r>
            <a:r>
              <a:rPr lang="es-ES" dirty="0">
                <a:latin typeface="Cambria" panose="02040503050406030204" pitchFamily="18" charset="0"/>
                <a:ea typeface="Cambria" panose="02040503050406030204" pitchFamily="18" charset="0"/>
              </a:rPr>
              <a:t>social y mejorar la calidad de vida de los trabajadores bolivianos.</a:t>
            </a:r>
            <a:endParaRPr lang="es-CL" dirty="0">
              <a:latin typeface="Cambria" panose="02040503050406030204" pitchFamily="18" charset="0"/>
              <a:ea typeface="Cambria" panose="02040503050406030204" pitchFamily="18" charset="0"/>
            </a:endParaRPr>
          </a:p>
        </p:txBody>
      </p:sp>
      <p:sp>
        <p:nvSpPr>
          <p:cNvPr id="37" name="CuadroTexto 36">
            <a:extLst>
              <a:ext uri="{FF2B5EF4-FFF2-40B4-BE49-F238E27FC236}">
                <a16:creationId xmlns:a16="http://schemas.microsoft.com/office/drawing/2014/main" id="{61FE0D89-ACF4-4FEF-8157-49F40CA3B02C}"/>
              </a:ext>
            </a:extLst>
          </p:cNvPr>
          <p:cNvSpPr txBox="1"/>
          <p:nvPr/>
        </p:nvSpPr>
        <p:spPr>
          <a:xfrm>
            <a:off x="197186" y="335474"/>
            <a:ext cx="2032007" cy="369332"/>
          </a:xfrm>
          <a:prstGeom prst="rect">
            <a:avLst/>
          </a:prstGeom>
          <a:noFill/>
        </p:spPr>
        <p:txBody>
          <a:bodyPr wrap="square">
            <a:spAutoFit/>
          </a:bodyPr>
          <a:lstStyle/>
          <a:p>
            <a:pPr algn="ctr"/>
            <a:r>
              <a:rPr lang="es-ES" sz="1800" b="1" dirty="0" smtClean="0">
                <a:solidFill>
                  <a:srgbClr val="136D7F"/>
                </a:solidFill>
                <a:latin typeface="Cambria" panose="02040503050406030204" pitchFamily="18" charset="0"/>
                <a:ea typeface="Cambria" panose="02040503050406030204" pitchFamily="18" charset="0"/>
              </a:rPr>
              <a:t>Conclusiones</a:t>
            </a:r>
            <a:endParaRPr lang="es-CL" sz="1800" b="1" dirty="0">
              <a:solidFill>
                <a:srgbClr val="136D7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9238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900" fill="hold"/>
                                        <p:tgtEl>
                                          <p:spTgt spid="19"/>
                                        </p:tgtEl>
                                        <p:attrNameLst>
                                          <p:attrName>ppt_x</p:attrName>
                                        </p:attrNameLst>
                                      </p:cBhvr>
                                      <p:tavLst>
                                        <p:tav tm="0">
                                          <p:val>
                                            <p:strVal val="#ppt_x"/>
                                          </p:val>
                                        </p:tav>
                                        <p:tav tm="100000">
                                          <p:val>
                                            <p:strVal val="#ppt_x"/>
                                          </p:val>
                                        </p:tav>
                                      </p:tavLst>
                                    </p:anim>
                                    <p:anim calcmode="lin" valueType="num">
                                      <p:cBhvr additive="base">
                                        <p:cTn id="8" dur="900" fill="hold"/>
                                        <p:tgtEl>
                                          <p:spTgt spid="19"/>
                                        </p:tgtEl>
                                        <p:attrNameLst>
                                          <p:attrName>ppt_y</p:attrName>
                                        </p:attrNameLst>
                                      </p:cBhvr>
                                      <p:tavLst>
                                        <p:tav tm="0">
                                          <p:val>
                                            <p:strVal val="1+#ppt_h/2"/>
                                          </p:val>
                                        </p:tav>
                                        <p:tav tm="100000">
                                          <p:val>
                                            <p:strVal val="#ppt_y"/>
                                          </p:val>
                                        </p:tav>
                                      </p:tavLst>
                                    </p:anim>
                                  </p:childTnLst>
                                </p:cTn>
                              </p:par>
                              <p:par>
                                <p:cTn id="9" presetID="6" presetClass="emph" presetSubtype="0" repeatCount="indefinite" autoRev="1" fill="hold" grpId="1" nodeType="withEffect">
                                  <p:stCondLst>
                                    <p:cond delay="1250"/>
                                  </p:stCondLst>
                                  <p:childTnLst>
                                    <p:animScale>
                                      <p:cBhvr>
                                        <p:cTn id="10" dur="3000" fill="hold"/>
                                        <p:tgtEl>
                                          <p:spTgt spid="19"/>
                                        </p:tgtEl>
                                      </p:cBhvr>
                                      <p:by x="130000" y="130000"/>
                                    </p:animScale>
                                  </p:childTnLst>
                                </p:cTn>
                              </p:par>
                              <p:par>
                                <p:cTn id="11" presetID="2" presetClass="entr" presetSubtype="8" decel="100000" fill="hold" grpId="0" nodeType="withEffect">
                                  <p:stCondLst>
                                    <p:cond delay="150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900" fill="hold"/>
                                        <p:tgtEl>
                                          <p:spTgt spid="18"/>
                                        </p:tgtEl>
                                        <p:attrNameLst>
                                          <p:attrName>ppt_x</p:attrName>
                                        </p:attrNameLst>
                                      </p:cBhvr>
                                      <p:tavLst>
                                        <p:tav tm="0">
                                          <p:val>
                                            <p:strVal val="0-#ppt_w/2"/>
                                          </p:val>
                                        </p:tav>
                                        <p:tav tm="100000">
                                          <p:val>
                                            <p:strVal val="#ppt_x"/>
                                          </p:val>
                                        </p:tav>
                                      </p:tavLst>
                                    </p:anim>
                                    <p:anim calcmode="lin" valueType="num">
                                      <p:cBhvr additive="base">
                                        <p:cTn id="14" dur="900" fill="hold"/>
                                        <p:tgtEl>
                                          <p:spTgt spid="18"/>
                                        </p:tgtEl>
                                        <p:attrNameLst>
                                          <p:attrName>ppt_y</p:attrName>
                                        </p:attrNameLst>
                                      </p:cBhvr>
                                      <p:tavLst>
                                        <p:tav tm="0">
                                          <p:val>
                                            <p:strVal val="#ppt_y"/>
                                          </p:val>
                                        </p:tav>
                                        <p:tav tm="100000">
                                          <p:val>
                                            <p:strVal val="#ppt_y"/>
                                          </p:val>
                                        </p:tav>
                                      </p:tavLst>
                                    </p:anim>
                                  </p:childTnLst>
                                </p:cTn>
                              </p:par>
                              <p:par>
                                <p:cTn id="15" presetID="6" presetClass="emph" presetSubtype="0" repeatCount="indefinite" autoRev="1" fill="hold" grpId="1" nodeType="withEffect">
                                  <p:stCondLst>
                                    <p:cond delay="1500"/>
                                  </p:stCondLst>
                                  <p:childTnLst>
                                    <p:animScale>
                                      <p:cBhvr>
                                        <p:cTn id="16" dur="3000" fill="hold"/>
                                        <p:tgtEl>
                                          <p:spTgt spid="18"/>
                                        </p:tgtEl>
                                      </p:cBhvr>
                                      <p:by x="130000" y="130000"/>
                                    </p:animScale>
                                  </p:childTnLst>
                                </p:cTn>
                              </p:par>
                              <p:par>
                                <p:cTn id="17" presetID="49" presetClass="entr" presetSubtype="0" decel="100000" fill="hold" grpId="0" nodeType="withEffect">
                                  <p:stCondLst>
                                    <p:cond delay="1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900" fill="hold"/>
                                        <p:tgtEl>
                                          <p:spTgt spid="27"/>
                                        </p:tgtEl>
                                        <p:attrNameLst>
                                          <p:attrName>ppt_w</p:attrName>
                                        </p:attrNameLst>
                                      </p:cBhvr>
                                      <p:tavLst>
                                        <p:tav tm="0">
                                          <p:val>
                                            <p:fltVal val="0"/>
                                          </p:val>
                                        </p:tav>
                                        <p:tav tm="100000">
                                          <p:val>
                                            <p:strVal val="#ppt_w"/>
                                          </p:val>
                                        </p:tav>
                                      </p:tavLst>
                                    </p:anim>
                                    <p:anim calcmode="lin" valueType="num">
                                      <p:cBhvr>
                                        <p:cTn id="20" dur="900" fill="hold"/>
                                        <p:tgtEl>
                                          <p:spTgt spid="27"/>
                                        </p:tgtEl>
                                        <p:attrNameLst>
                                          <p:attrName>ppt_h</p:attrName>
                                        </p:attrNameLst>
                                      </p:cBhvr>
                                      <p:tavLst>
                                        <p:tav tm="0">
                                          <p:val>
                                            <p:fltVal val="0"/>
                                          </p:val>
                                        </p:tav>
                                        <p:tav tm="100000">
                                          <p:val>
                                            <p:strVal val="#ppt_h"/>
                                          </p:val>
                                        </p:tav>
                                      </p:tavLst>
                                    </p:anim>
                                    <p:anim calcmode="lin" valueType="num">
                                      <p:cBhvr>
                                        <p:cTn id="21" dur="900" fill="hold"/>
                                        <p:tgtEl>
                                          <p:spTgt spid="27"/>
                                        </p:tgtEl>
                                        <p:attrNameLst>
                                          <p:attrName>style.rotation</p:attrName>
                                        </p:attrNameLst>
                                      </p:cBhvr>
                                      <p:tavLst>
                                        <p:tav tm="0">
                                          <p:val>
                                            <p:fltVal val="360"/>
                                          </p:val>
                                        </p:tav>
                                        <p:tav tm="100000">
                                          <p:val>
                                            <p:fltVal val="0"/>
                                          </p:val>
                                        </p:tav>
                                      </p:tavLst>
                                    </p:anim>
                                    <p:animEffect transition="in" filter="fade">
                                      <p:cBhvr>
                                        <p:cTn id="22" dur="900"/>
                                        <p:tgtEl>
                                          <p:spTgt spid="27"/>
                                        </p:tgtEl>
                                      </p:cBhvr>
                                    </p:animEffect>
                                  </p:childTnLst>
                                </p:cTn>
                              </p:par>
                              <p:par>
                                <p:cTn id="23" presetID="49" presetClass="entr" presetSubtype="0" decel="100000" fill="hold" grpId="0" nodeType="withEffect">
                                  <p:stCondLst>
                                    <p:cond delay="2250"/>
                                  </p:stCondLst>
                                  <p:childTnLst>
                                    <p:set>
                                      <p:cBhvr>
                                        <p:cTn id="24" dur="1" fill="hold">
                                          <p:stCondLst>
                                            <p:cond delay="0"/>
                                          </p:stCondLst>
                                        </p:cTn>
                                        <p:tgtEl>
                                          <p:spTgt spid="20"/>
                                        </p:tgtEl>
                                        <p:attrNameLst>
                                          <p:attrName>style.visibility</p:attrName>
                                        </p:attrNameLst>
                                      </p:cBhvr>
                                      <p:to>
                                        <p:strVal val="visible"/>
                                      </p:to>
                                    </p:set>
                                    <p:anim calcmode="lin" valueType="num">
                                      <p:cBhvr>
                                        <p:cTn id="25" dur="900" fill="hold"/>
                                        <p:tgtEl>
                                          <p:spTgt spid="20"/>
                                        </p:tgtEl>
                                        <p:attrNameLst>
                                          <p:attrName>ppt_w</p:attrName>
                                        </p:attrNameLst>
                                      </p:cBhvr>
                                      <p:tavLst>
                                        <p:tav tm="0">
                                          <p:val>
                                            <p:fltVal val="0"/>
                                          </p:val>
                                        </p:tav>
                                        <p:tav tm="100000">
                                          <p:val>
                                            <p:strVal val="#ppt_w"/>
                                          </p:val>
                                        </p:tav>
                                      </p:tavLst>
                                    </p:anim>
                                    <p:anim calcmode="lin" valueType="num">
                                      <p:cBhvr>
                                        <p:cTn id="26" dur="900" fill="hold"/>
                                        <p:tgtEl>
                                          <p:spTgt spid="20"/>
                                        </p:tgtEl>
                                        <p:attrNameLst>
                                          <p:attrName>ppt_h</p:attrName>
                                        </p:attrNameLst>
                                      </p:cBhvr>
                                      <p:tavLst>
                                        <p:tav tm="0">
                                          <p:val>
                                            <p:fltVal val="0"/>
                                          </p:val>
                                        </p:tav>
                                        <p:tav tm="100000">
                                          <p:val>
                                            <p:strVal val="#ppt_h"/>
                                          </p:val>
                                        </p:tav>
                                      </p:tavLst>
                                    </p:anim>
                                    <p:anim calcmode="lin" valueType="num">
                                      <p:cBhvr>
                                        <p:cTn id="27" dur="900" fill="hold"/>
                                        <p:tgtEl>
                                          <p:spTgt spid="20"/>
                                        </p:tgtEl>
                                        <p:attrNameLst>
                                          <p:attrName>style.rotation</p:attrName>
                                        </p:attrNameLst>
                                      </p:cBhvr>
                                      <p:tavLst>
                                        <p:tav tm="0">
                                          <p:val>
                                            <p:fltVal val="360"/>
                                          </p:val>
                                        </p:tav>
                                        <p:tav tm="100000">
                                          <p:val>
                                            <p:fltVal val="0"/>
                                          </p:val>
                                        </p:tav>
                                      </p:tavLst>
                                    </p:anim>
                                    <p:animEffect transition="in" filter="fade">
                                      <p:cBhvr>
                                        <p:cTn id="28" dur="900"/>
                                        <p:tgtEl>
                                          <p:spTgt spid="20"/>
                                        </p:tgtEl>
                                      </p:cBhvr>
                                    </p:animEffect>
                                  </p:childTnLst>
                                </p:cTn>
                              </p:par>
                              <p:par>
                                <p:cTn id="29" presetID="49" presetClass="entr" presetSubtype="0" decel="100000" fill="hold" grpId="0" nodeType="withEffect">
                                  <p:stCondLst>
                                    <p:cond delay="2250"/>
                                  </p:stCondLst>
                                  <p:childTnLst>
                                    <p:set>
                                      <p:cBhvr>
                                        <p:cTn id="30" dur="1" fill="hold">
                                          <p:stCondLst>
                                            <p:cond delay="0"/>
                                          </p:stCondLst>
                                        </p:cTn>
                                        <p:tgtEl>
                                          <p:spTgt spid="61"/>
                                        </p:tgtEl>
                                        <p:attrNameLst>
                                          <p:attrName>style.visibility</p:attrName>
                                        </p:attrNameLst>
                                      </p:cBhvr>
                                      <p:to>
                                        <p:strVal val="visible"/>
                                      </p:to>
                                    </p:set>
                                    <p:anim calcmode="lin" valueType="num">
                                      <p:cBhvr>
                                        <p:cTn id="31" dur="900" fill="hold"/>
                                        <p:tgtEl>
                                          <p:spTgt spid="61"/>
                                        </p:tgtEl>
                                        <p:attrNameLst>
                                          <p:attrName>ppt_w</p:attrName>
                                        </p:attrNameLst>
                                      </p:cBhvr>
                                      <p:tavLst>
                                        <p:tav tm="0">
                                          <p:val>
                                            <p:fltVal val="0"/>
                                          </p:val>
                                        </p:tav>
                                        <p:tav tm="100000">
                                          <p:val>
                                            <p:strVal val="#ppt_w"/>
                                          </p:val>
                                        </p:tav>
                                      </p:tavLst>
                                    </p:anim>
                                    <p:anim calcmode="lin" valueType="num">
                                      <p:cBhvr>
                                        <p:cTn id="32" dur="900" fill="hold"/>
                                        <p:tgtEl>
                                          <p:spTgt spid="61"/>
                                        </p:tgtEl>
                                        <p:attrNameLst>
                                          <p:attrName>ppt_h</p:attrName>
                                        </p:attrNameLst>
                                      </p:cBhvr>
                                      <p:tavLst>
                                        <p:tav tm="0">
                                          <p:val>
                                            <p:fltVal val="0"/>
                                          </p:val>
                                        </p:tav>
                                        <p:tav tm="100000">
                                          <p:val>
                                            <p:strVal val="#ppt_h"/>
                                          </p:val>
                                        </p:tav>
                                      </p:tavLst>
                                    </p:anim>
                                    <p:anim calcmode="lin" valueType="num">
                                      <p:cBhvr>
                                        <p:cTn id="33" dur="900" fill="hold"/>
                                        <p:tgtEl>
                                          <p:spTgt spid="61"/>
                                        </p:tgtEl>
                                        <p:attrNameLst>
                                          <p:attrName>style.rotation</p:attrName>
                                        </p:attrNameLst>
                                      </p:cBhvr>
                                      <p:tavLst>
                                        <p:tav tm="0">
                                          <p:val>
                                            <p:fltVal val="360"/>
                                          </p:val>
                                        </p:tav>
                                        <p:tav tm="100000">
                                          <p:val>
                                            <p:fltVal val="0"/>
                                          </p:val>
                                        </p:tav>
                                      </p:tavLst>
                                    </p:anim>
                                    <p:animEffect transition="in" filter="fade">
                                      <p:cBhvr>
                                        <p:cTn id="34" dur="900"/>
                                        <p:tgtEl>
                                          <p:spTgt spid="61"/>
                                        </p:tgtEl>
                                      </p:cBhvr>
                                    </p:animEffect>
                                  </p:childTnLst>
                                </p:cTn>
                              </p:par>
                              <p:par>
                                <p:cTn id="35" presetID="49" presetClass="entr" presetSubtype="0" decel="100000" fill="hold" grpId="0" nodeType="withEffect">
                                  <p:stCondLst>
                                    <p:cond delay="2250"/>
                                  </p:stCondLst>
                                  <p:childTnLst>
                                    <p:set>
                                      <p:cBhvr>
                                        <p:cTn id="36" dur="1" fill="hold">
                                          <p:stCondLst>
                                            <p:cond delay="0"/>
                                          </p:stCondLst>
                                        </p:cTn>
                                        <p:tgtEl>
                                          <p:spTgt spid="62"/>
                                        </p:tgtEl>
                                        <p:attrNameLst>
                                          <p:attrName>style.visibility</p:attrName>
                                        </p:attrNameLst>
                                      </p:cBhvr>
                                      <p:to>
                                        <p:strVal val="visible"/>
                                      </p:to>
                                    </p:set>
                                    <p:anim calcmode="lin" valueType="num">
                                      <p:cBhvr>
                                        <p:cTn id="37" dur="900" fill="hold"/>
                                        <p:tgtEl>
                                          <p:spTgt spid="62"/>
                                        </p:tgtEl>
                                        <p:attrNameLst>
                                          <p:attrName>ppt_w</p:attrName>
                                        </p:attrNameLst>
                                      </p:cBhvr>
                                      <p:tavLst>
                                        <p:tav tm="0">
                                          <p:val>
                                            <p:fltVal val="0"/>
                                          </p:val>
                                        </p:tav>
                                        <p:tav tm="100000">
                                          <p:val>
                                            <p:strVal val="#ppt_w"/>
                                          </p:val>
                                        </p:tav>
                                      </p:tavLst>
                                    </p:anim>
                                    <p:anim calcmode="lin" valueType="num">
                                      <p:cBhvr>
                                        <p:cTn id="38" dur="900" fill="hold"/>
                                        <p:tgtEl>
                                          <p:spTgt spid="62"/>
                                        </p:tgtEl>
                                        <p:attrNameLst>
                                          <p:attrName>ppt_h</p:attrName>
                                        </p:attrNameLst>
                                      </p:cBhvr>
                                      <p:tavLst>
                                        <p:tav tm="0">
                                          <p:val>
                                            <p:fltVal val="0"/>
                                          </p:val>
                                        </p:tav>
                                        <p:tav tm="100000">
                                          <p:val>
                                            <p:strVal val="#ppt_h"/>
                                          </p:val>
                                        </p:tav>
                                      </p:tavLst>
                                    </p:anim>
                                    <p:anim calcmode="lin" valueType="num">
                                      <p:cBhvr>
                                        <p:cTn id="39" dur="900" fill="hold"/>
                                        <p:tgtEl>
                                          <p:spTgt spid="62"/>
                                        </p:tgtEl>
                                        <p:attrNameLst>
                                          <p:attrName>style.rotation</p:attrName>
                                        </p:attrNameLst>
                                      </p:cBhvr>
                                      <p:tavLst>
                                        <p:tav tm="0">
                                          <p:val>
                                            <p:fltVal val="360"/>
                                          </p:val>
                                        </p:tav>
                                        <p:tav tm="100000">
                                          <p:val>
                                            <p:fltVal val="0"/>
                                          </p:val>
                                        </p:tav>
                                      </p:tavLst>
                                    </p:anim>
                                    <p:animEffect transition="in" filter="fade">
                                      <p:cBhvr>
                                        <p:cTn id="40" dur="900"/>
                                        <p:tgtEl>
                                          <p:spTgt spid="62"/>
                                        </p:tgtEl>
                                      </p:cBhvr>
                                    </p:animEffect>
                                  </p:childTnLst>
                                </p:cTn>
                              </p:par>
                              <p:par>
                                <p:cTn id="41" presetID="2" presetClass="entr" presetSubtype="8" decel="100000" fill="hold" grpId="0" nodeType="withEffect">
                                  <p:stCondLst>
                                    <p:cond delay="150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900" fill="hold"/>
                                        <p:tgtEl>
                                          <p:spTgt spid="63"/>
                                        </p:tgtEl>
                                        <p:attrNameLst>
                                          <p:attrName>ppt_x</p:attrName>
                                        </p:attrNameLst>
                                      </p:cBhvr>
                                      <p:tavLst>
                                        <p:tav tm="0">
                                          <p:val>
                                            <p:strVal val="0-#ppt_w/2"/>
                                          </p:val>
                                        </p:tav>
                                        <p:tav tm="100000">
                                          <p:val>
                                            <p:strVal val="#ppt_x"/>
                                          </p:val>
                                        </p:tav>
                                      </p:tavLst>
                                    </p:anim>
                                    <p:anim calcmode="lin" valueType="num">
                                      <p:cBhvr additive="base">
                                        <p:cTn id="44" dur="900" fill="hold"/>
                                        <p:tgtEl>
                                          <p:spTgt spid="63"/>
                                        </p:tgtEl>
                                        <p:attrNameLst>
                                          <p:attrName>ppt_y</p:attrName>
                                        </p:attrNameLst>
                                      </p:cBhvr>
                                      <p:tavLst>
                                        <p:tav tm="0">
                                          <p:val>
                                            <p:strVal val="#ppt_y"/>
                                          </p:val>
                                        </p:tav>
                                        <p:tav tm="100000">
                                          <p:val>
                                            <p:strVal val="#ppt_y"/>
                                          </p:val>
                                        </p:tav>
                                      </p:tavLst>
                                    </p:anim>
                                  </p:childTnLst>
                                </p:cTn>
                              </p:par>
                              <p:par>
                                <p:cTn id="45" presetID="6" presetClass="emph" presetSubtype="0" repeatCount="indefinite" autoRev="1" fill="hold" grpId="1" nodeType="withEffect">
                                  <p:stCondLst>
                                    <p:cond delay="1500"/>
                                  </p:stCondLst>
                                  <p:childTnLst>
                                    <p:animScale>
                                      <p:cBhvr>
                                        <p:cTn id="46" dur="3000" fill="hold"/>
                                        <p:tgtEl>
                                          <p:spTgt spid="63"/>
                                        </p:tgtEl>
                                      </p:cBhvr>
                                      <p:by x="130000" y="13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7" grpId="0" animBg="1"/>
      <p:bldP spid="61" grpId="0" animBg="1"/>
      <p:bldP spid="62" grpId="0" animBg="1"/>
      <p:bldP spid="63" grpId="0" animBg="1"/>
      <p:bldP spid="6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9713" cy="5143500"/>
          </a:xfrm>
          <a:prstGeom prst="rect">
            <a:avLst/>
          </a:prstGeom>
        </p:spPr>
      </p:pic>
      <p:sp>
        <p:nvSpPr>
          <p:cNvPr id="20" name="CuadroTexto 19"/>
          <p:cNvSpPr txBox="1"/>
          <p:nvPr/>
        </p:nvSpPr>
        <p:spPr>
          <a:xfrm>
            <a:off x="1826694" y="3565429"/>
            <a:ext cx="5490611" cy="784830"/>
          </a:xfrm>
          <a:prstGeom prst="rect">
            <a:avLst/>
          </a:prstGeom>
          <a:noFill/>
        </p:spPr>
        <p:txBody>
          <a:bodyPr wrap="square" rtlCol="0">
            <a:spAutoFit/>
          </a:bodyPr>
          <a:lstStyle/>
          <a:p>
            <a:pPr algn="ctr"/>
            <a:r>
              <a:rPr lang="es-ES" sz="4500" dirty="0">
                <a:solidFill>
                  <a:srgbClr val="21B4D1"/>
                </a:solidFill>
                <a:latin typeface="Arial Black" panose="020B0A04020102020204" pitchFamily="34" charset="0"/>
              </a:rPr>
              <a:t>Gracias</a:t>
            </a:r>
          </a:p>
        </p:txBody>
      </p:sp>
      <p:sp>
        <p:nvSpPr>
          <p:cNvPr id="7" name="Freeform 53">
            <a:extLst>
              <a:ext uri="{FF2B5EF4-FFF2-40B4-BE49-F238E27FC236}">
                <a16:creationId xmlns:a16="http://schemas.microsoft.com/office/drawing/2014/main" id="{51FA6A5F-B443-4018-B9A5-D60809D64D62}"/>
              </a:ext>
            </a:extLst>
          </p:cNvPr>
          <p:cNvSpPr/>
          <p:nvPr/>
        </p:nvSpPr>
        <p:spPr>
          <a:xfrm>
            <a:off x="0" y="4601308"/>
            <a:ext cx="3188829" cy="542192"/>
          </a:xfrm>
          <a:custGeom>
            <a:avLst/>
            <a:gdLst>
              <a:gd name="connsiteX0" fmla="*/ 5966227 w 5980691"/>
              <a:gd name="connsiteY0" fmla="*/ 1013204 h 1016888"/>
              <a:gd name="connsiteX1" fmla="*/ 5980691 w 5980691"/>
              <a:gd name="connsiteY1" fmla="*/ 1016888 h 1016888"/>
              <a:gd name="connsiteX2" fmla="*/ 5928824 w 5980691"/>
              <a:gd name="connsiteY2" fmla="*/ 1016888 h 1016888"/>
              <a:gd name="connsiteX3" fmla="*/ 5940723 w 5980691"/>
              <a:gd name="connsiteY3" fmla="*/ 1013415 h 1016888"/>
              <a:gd name="connsiteX4" fmla="*/ 5966227 w 5980691"/>
              <a:gd name="connsiteY4" fmla="*/ 1013204 h 1016888"/>
              <a:gd name="connsiteX5" fmla="*/ 5529894 w 5980691"/>
              <a:gd name="connsiteY5" fmla="*/ 914395 h 1016888"/>
              <a:gd name="connsiteX6" fmla="*/ 5542701 w 5980691"/>
              <a:gd name="connsiteY6" fmla="*/ 932804 h 1016888"/>
              <a:gd name="connsiteX7" fmla="*/ 5517087 w 5980691"/>
              <a:gd name="connsiteY7" fmla="*/ 919998 h 1016888"/>
              <a:gd name="connsiteX8" fmla="*/ 5529894 w 5980691"/>
              <a:gd name="connsiteY8" fmla="*/ 914395 h 1016888"/>
              <a:gd name="connsiteX9" fmla="*/ 5254550 w 5980691"/>
              <a:gd name="connsiteY9" fmla="*/ 872611 h 1016888"/>
              <a:gd name="connsiteX10" fmla="*/ 5280163 w 5980691"/>
              <a:gd name="connsiteY10" fmla="*/ 886700 h 1016888"/>
              <a:gd name="connsiteX11" fmla="*/ 5254550 w 5980691"/>
              <a:gd name="connsiteY11" fmla="*/ 872611 h 1016888"/>
              <a:gd name="connsiteX12" fmla="*/ 4185193 w 5980691"/>
              <a:gd name="connsiteY12" fmla="*/ 756711 h 1016888"/>
              <a:gd name="connsiteX13" fmla="*/ 4137167 w 5980691"/>
              <a:gd name="connsiteY13" fmla="*/ 772721 h 1016888"/>
              <a:gd name="connsiteX14" fmla="*/ 4185193 w 5980691"/>
              <a:gd name="connsiteY14" fmla="*/ 756711 h 1016888"/>
              <a:gd name="connsiteX15" fmla="*/ 3580846 w 5980691"/>
              <a:gd name="connsiteY15" fmla="*/ 723549 h 1016888"/>
              <a:gd name="connsiteX16" fmla="*/ 3581687 w 5980691"/>
              <a:gd name="connsiteY16" fmla="*/ 728601 h 1016888"/>
              <a:gd name="connsiteX17" fmla="*/ 3568886 w 5980691"/>
              <a:gd name="connsiteY17" fmla="*/ 724071 h 1016888"/>
              <a:gd name="connsiteX18" fmla="*/ 3567412 w 5980691"/>
              <a:gd name="connsiteY18" fmla="*/ 723549 h 1016888"/>
              <a:gd name="connsiteX19" fmla="*/ 3568886 w 5980691"/>
              <a:gd name="connsiteY19" fmla="*/ 724071 h 1016888"/>
              <a:gd name="connsiteX20" fmla="*/ 3568370 w 5980691"/>
              <a:gd name="connsiteY20" fmla="*/ 724094 h 1016888"/>
              <a:gd name="connsiteX21" fmla="*/ 3768973 w 5980691"/>
              <a:gd name="connsiteY21" fmla="*/ 705485 h 1016888"/>
              <a:gd name="connsiteX22" fmla="*/ 3756167 w 5980691"/>
              <a:gd name="connsiteY22" fmla="*/ 724695 h 1016888"/>
              <a:gd name="connsiteX23" fmla="*/ 3768973 w 5980691"/>
              <a:gd name="connsiteY23" fmla="*/ 705485 h 1016888"/>
              <a:gd name="connsiteX24" fmla="*/ 3720949 w 5980691"/>
              <a:gd name="connsiteY24" fmla="*/ 705485 h 1016888"/>
              <a:gd name="connsiteX25" fmla="*/ 3695336 w 5980691"/>
              <a:gd name="connsiteY25" fmla="*/ 718291 h 1016888"/>
              <a:gd name="connsiteX26" fmla="*/ 3720949 w 5980691"/>
              <a:gd name="connsiteY26" fmla="*/ 705485 h 1016888"/>
              <a:gd name="connsiteX27" fmla="*/ 4271637 w 5980691"/>
              <a:gd name="connsiteY27" fmla="*/ 670267 h 1016888"/>
              <a:gd name="connsiteX28" fmla="*/ 4252428 w 5980691"/>
              <a:gd name="connsiteY28" fmla="*/ 699083 h 1016888"/>
              <a:gd name="connsiteX29" fmla="*/ 4252428 w 5980691"/>
              <a:gd name="connsiteY29" fmla="*/ 684675 h 1016888"/>
              <a:gd name="connsiteX30" fmla="*/ 4271637 w 5980691"/>
              <a:gd name="connsiteY30" fmla="*/ 670267 h 1016888"/>
              <a:gd name="connsiteX31" fmla="*/ 4092343 w 5980691"/>
              <a:gd name="connsiteY31" fmla="*/ 670267 h 1016888"/>
              <a:gd name="connsiteX32" fmla="*/ 4085299 w 5980691"/>
              <a:gd name="connsiteY32" fmla="*/ 698016 h 1016888"/>
              <a:gd name="connsiteX33" fmla="*/ 4057124 w 5980691"/>
              <a:gd name="connsiteY33" fmla="*/ 691079 h 1016888"/>
              <a:gd name="connsiteX34" fmla="*/ 4092343 w 5980691"/>
              <a:gd name="connsiteY34" fmla="*/ 670267 h 1016888"/>
              <a:gd name="connsiteX35" fmla="*/ 4206323 w 5980691"/>
              <a:gd name="connsiteY35" fmla="*/ 666998 h 1016888"/>
              <a:gd name="connsiteX36" fmla="*/ 4233217 w 5980691"/>
              <a:gd name="connsiteY36" fmla="*/ 671334 h 1016888"/>
              <a:gd name="connsiteX37" fmla="*/ 4118917 w 5980691"/>
              <a:gd name="connsiteY37" fmla="*/ 699083 h 1016888"/>
              <a:gd name="connsiteX38" fmla="*/ 4098747 w 5980691"/>
              <a:gd name="connsiteY38" fmla="*/ 671334 h 1016888"/>
              <a:gd name="connsiteX39" fmla="*/ 4179429 w 5980691"/>
              <a:gd name="connsiteY39" fmla="*/ 678272 h 1016888"/>
              <a:gd name="connsiteX40" fmla="*/ 4206323 w 5980691"/>
              <a:gd name="connsiteY40" fmla="*/ 666998 h 1016888"/>
              <a:gd name="connsiteX41" fmla="*/ 3568344 w 5980691"/>
              <a:gd name="connsiteY41" fmla="*/ 658561 h 1016888"/>
              <a:gd name="connsiteX42" fmla="*/ 3579075 w 5980691"/>
              <a:gd name="connsiteY42" fmla="*/ 659862 h 1016888"/>
              <a:gd name="connsiteX43" fmla="*/ 3602488 w 5980691"/>
              <a:gd name="connsiteY43" fmla="*/ 670267 h 1016888"/>
              <a:gd name="connsiteX44" fmla="*/ 3560865 w 5980691"/>
              <a:gd name="connsiteY44" fmla="*/ 663864 h 1016888"/>
              <a:gd name="connsiteX45" fmla="*/ 3568344 w 5980691"/>
              <a:gd name="connsiteY45" fmla="*/ 658561 h 1016888"/>
              <a:gd name="connsiteX46" fmla="*/ 3730842 w 5980691"/>
              <a:gd name="connsiteY46" fmla="*/ 652058 h 1016888"/>
              <a:gd name="connsiteX47" fmla="*/ 3739058 w 5980691"/>
              <a:gd name="connsiteY47" fmla="*/ 652658 h 1016888"/>
              <a:gd name="connsiteX48" fmla="*/ 3756169 w 5980691"/>
              <a:gd name="connsiteY48" fmla="*/ 657460 h 1016888"/>
              <a:gd name="connsiteX49" fmla="*/ 3727353 w 5980691"/>
              <a:gd name="connsiteY49" fmla="*/ 657460 h 1016888"/>
              <a:gd name="connsiteX50" fmla="*/ 3730842 w 5980691"/>
              <a:gd name="connsiteY50" fmla="*/ 652058 h 1016888"/>
              <a:gd name="connsiteX51" fmla="*/ 2730431 w 5980691"/>
              <a:gd name="connsiteY51" fmla="*/ 615625 h 1016888"/>
              <a:gd name="connsiteX52" fmla="*/ 2741237 w 5980691"/>
              <a:gd name="connsiteY52" fmla="*/ 616638 h 1016888"/>
              <a:gd name="connsiteX53" fmla="*/ 2728430 w 5980691"/>
              <a:gd name="connsiteY53" fmla="*/ 638250 h 1016888"/>
              <a:gd name="connsiteX54" fmla="*/ 2722027 w 5980691"/>
              <a:gd name="connsiteY54" fmla="*/ 616638 h 1016888"/>
              <a:gd name="connsiteX55" fmla="*/ 2730431 w 5980691"/>
              <a:gd name="connsiteY55" fmla="*/ 615625 h 1016888"/>
              <a:gd name="connsiteX56" fmla="*/ 2407261 w 5980691"/>
              <a:gd name="connsiteY56" fmla="*/ 611436 h 1016888"/>
              <a:gd name="connsiteX57" fmla="*/ 2413065 w 5980691"/>
              <a:gd name="connsiteY57" fmla="*/ 614236 h 1016888"/>
              <a:gd name="connsiteX58" fmla="*/ 2430674 w 5980691"/>
              <a:gd name="connsiteY58" fmla="*/ 622241 h 1016888"/>
              <a:gd name="connsiteX59" fmla="*/ 2405060 w 5980691"/>
              <a:gd name="connsiteY59" fmla="*/ 622241 h 1016888"/>
              <a:gd name="connsiteX60" fmla="*/ 2405060 w 5980691"/>
              <a:gd name="connsiteY60" fmla="*/ 615838 h 1016888"/>
              <a:gd name="connsiteX61" fmla="*/ 2407261 w 5980691"/>
              <a:gd name="connsiteY61" fmla="*/ 611436 h 1016888"/>
              <a:gd name="connsiteX62" fmla="*/ 3294488 w 5980691"/>
              <a:gd name="connsiteY62" fmla="*/ 605574 h 1016888"/>
              <a:gd name="connsiteX63" fmla="*/ 3298732 w 5980691"/>
              <a:gd name="connsiteY63" fmla="*/ 609035 h 1016888"/>
              <a:gd name="connsiteX64" fmla="*/ 3294744 w 5980691"/>
              <a:gd name="connsiteY64" fmla="*/ 606088 h 1016888"/>
              <a:gd name="connsiteX65" fmla="*/ 3968578 w 5980691"/>
              <a:gd name="connsiteY65" fmla="*/ 603430 h 1016888"/>
              <a:gd name="connsiteX66" fmla="*/ 3977083 w 5980691"/>
              <a:gd name="connsiteY66" fmla="*/ 615838 h 1016888"/>
              <a:gd name="connsiteX67" fmla="*/ 3970278 w 5980691"/>
              <a:gd name="connsiteY67" fmla="*/ 609434 h 1016888"/>
              <a:gd name="connsiteX68" fmla="*/ 3970278 w 5980691"/>
              <a:gd name="connsiteY68" fmla="*/ 615838 h 1016888"/>
              <a:gd name="connsiteX69" fmla="*/ 3922654 w 5980691"/>
              <a:gd name="connsiteY69" fmla="*/ 628644 h 1016888"/>
              <a:gd name="connsiteX70" fmla="*/ 3968578 w 5980691"/>
              <a:gd name="connsiteY70" fmla="*/ 603430 h 1016888"/>
              <a:gd name="connsiteX71" fmla="*/ 2942943 w 5980691"/>
              <a:gd name="connsiteY71" fmla="*/ 603031 h 1016888"/>
              <a:gd name="connsiteX72" fmla="*/ 2942943 w 5980691"/>
              <a:gd name="connsiteY72" fmla="*/ 615838 h 1016888"/>
              <a:gd name="connsiteX73" fmla="*/ 2916164 w 5980691"/>
              <a:gd name="connsiteY73" fmla="*/ 609434 h 1016888"/>
              <a:gd name="connsiteX74" fmla="*/ 2942943 w 5980691"/>
              <a:gd name="connsiteY74" fmla="*/ 603031 h 1016888"/>
              <a:gd name="connsiteX75" fmla="*/ 3916032 w 5980691"/>
              <a:gd name="connsiteY75" fmla="*/ 600849 h 1016888"/>
              <a:gd name="connsiteX76" fmla="*/ 3917852 w 5980691"/>
              <a:gd name="connsiteY76" fmla="*/ 602676 h 1016888"/>
              <a:gd name="connsiteX77" fmla="*/ 3912209 w 5980691"/>
              <a:gd name="connsiteY77" fmla="*/ 602109 h 1016888"/>
              <a:gd name="connsiteX78" fmla="*/ 3292016 w 5980691"/>
              <a:gd name="connsiteY78" fmla="*/ 600615 h 1016888"/>
              <a:gd name="connsiteX79" fmla="*/ 3294488 w 5980691"/>
              <a:gd name="connsiteY79" fmla="*/ 605574 h 1016888"/>
              <a:gd name="connsiteX80" fmla="*/ 3289255 w 5980691"/>
              <a:gd name="connsiteY80" fmla="*/ 601307 h 1016888"/>
              <a:gd name="connsiteX81" fmla="*/ 3875829 w 5980691"/>
              <a:gd name="connsiteY81" fmla="*/ 598453 h 1016888"/>
              <a:gd name="connsiteX82" fmla="*/ 3912209 w 5980691"/>
              <a:gd name="connsiteY82" fmla="*/ 602109 h 1016888"/>
              <a:gd name="connsiteX83" fmla="*/ 3897682 w 5980691"/>
              <a:gd name="connsiteY83" fmla="*/ 606901 h 1016888"/>
              <a:gd name="connsiteX84" fmla="*/ 3843893 w 5980691"/>
              <a:gd name="connsiteY84" fmla="*/ 609436 h 1016888"/>
              <a:gd name="connsiteX85" fmla="*/ 3875829 w 5980691"/>
              <a:gd name="connsiteY85" fmla="*/ 598453 h 1016888"/>
              <a:gd name="connsiteX86" fmla="*/ 3028896 w 5980691"/>
              <a:gd name="connsiteY86" fmla="*/ 596983 h 1016888"/>
              <a:gd name="connsiteX87" fmla="*/ 3042194 w 5980691"/>
              <a:gd name="connsiteY87" fmla="*/ 610501 h 1016888"/>
              <a:gd name="connsiteX88" fmla="*/ 2969047 w 5980691"/>
              <a:gd name="connsiteY88" fmla="*/ 630780 h 1016888"/>
              <a:gd name="connsiteX89" fmla="*/ 2982346 w 5980691"/>
              <a:gd name="connsiteY89" fmla="*/ 637538 h 1016888"/>
              <a:gd name="connsiteX90" fmla="*/ 2955748 w 5980691"/>
              <a:gd name="connsiteY90" fmla="*/ 624020 h 1016888"/>
              <a:gd name="connsiteX91" fmla="*/ 2969047 w 5980691"/>
              <a:gd name="connsiteY91" fmla="*/ 603743 h 1016888"/>
              <a:gd name="connsiteX92" fmla="*/ 3028896 w 5980691"/>
              <a:gd name="connsiteY92" fmla="*/ 596983 h 1016888"/>
              <a:gd name="connsiteX93" fmla="*/ 3077412 w 5980691"/>
              <a:gd name="connsiteY93" fmla="*/ 596628 h 1016888"/>
              <a:gd name="connsiteX94" fmla="*/ 3096622 w 5980691"/>
              <a:gd name="connsiteY94" fmla="*/ 615838 h 1016888"/>
              <a:gd name="connsiteX95" fmla="*/ 3077412 w 5980691"/>
              <a:gd name="connsiteY95" fmla="*/ 596628 h 1016888"/>
              <a:gd name="connsiteX96" fmla="*/ 3816999 w 5980691"/>
              <a:gd name="connsiteY96" fmla="*/ 590224 h 1016888"/>
              <a:gd name="connsiteX97" fmla="*/ 3829806 w 5980691"/>
              <a:gd name="connsiteY97" fmla="*/ 609434 h 1016888"/>
              <a:gd name="connsiteX98" fmla="*/ 3816999 w 5980691"/>
              <a:gd name="connsiteY98" fmla="*/ 622241 h 1016888"/>
              <a:gd name="connsiteX99" fmla="*/ 3816999 w 5980691"/>
              <a:gd name="connsiteY99" fmla="*/ 590224 h 1016888"/>
              <a:gd name="connsiteX100" fmla="*/ 3803392 w 5980691"/>
              <a:gd name="connsiteY100" fmla="*/ 590224 h 1016888"/>
              <a:gd name="connsiteX101" fmla="*/ 3810596 w 5980691"/>
              <a:gd name="connsiteY101" fmla="*/ 603031 h 1016888"/>
              <a:gd name="connsiteX102" fmla="*/ 3788984 w 5980691"/>
              <a:gd name="connsiteY102" fmla="*/ 628644 h 1016888"/>
              <a:gd name="connsiteX103" fmla="*/ 3803392 w 5980691"/>
              <a:gd name="connsiteY103" fmla="*/ 609434 h 1016888"/>
              <a:gd name="connsiteX104" fmla="*/ 3788984 w 5980691"/>
              <a:gd name="connsiteY104" fmla="*/ 596628 h 1016888"/>
              <a:gd name="connsiteX105" fmla="*/ 3803392 w 5980691"/>
              <a:gd name="connsiteY105" fmla="*/ 590224 h 1016888"/>
              <a:gd name="connsiteX106" fmla="*/ 3866584 w 5980691"/>
              <a:gd name="connsiteY106" fmla="*/ 565502 h 1016888"/>
              <a:gd name="connsiteX107" fmla="*/ 3911128 w 5980691"/>
              <a:gd name="connsiteY107" fmla="*/ 589159 h 1016888"/>
              <a:gd name="connsiteX108" fmla="*/ 3951470 w 5980691"/>
              <a:gd name="connsiteY108" fmla="*/ 589159 h 1016888"/>
              <a:gd name="connsiteX109" fmla="*/ 3916032 w 5980691"/>
              <a:gd name="connsiteY109" fmla="*/ 600849 h 1016888"/>
              <a:gd name="connsiteX110" fmla="*/ 3884234 w 5980691"/>
              <a:gd name="connsiteY110" fmla="*/ 568880 h 1016888"/>
              <a:gd name="connsiteX111" fmla="*/ 3816999 w 5980691"/>
              <a:gd name="connsiteY111" fmla="*/ 582399 h 1016888"/>
              <a:gd name="connsiteX112" fmla="*/ 3866584 w 5980691"/>
              <a:gd name="connsiteY112" fmla="*/ 565502 h 1016888"/>
              <a:gd name="connsiteX113" fmla="*/ 4063527 w 5980691"/>
              <a:gd name="connsiteY113" fmla="*/ 561410 h 1016888"/>
              <a:gd name="connsiteX114" fmla="*/ 4037914 w 5980691"/>
              <a:gd name="connsiteY114" fmla="*/ 577420 h 1016888"/>
              <a:gd name="connsiteX115" fmla="*/ 4063527 w 5980691"/>
              <a:gd name="connsiteY115" fmla="*/ 561410 h 1016888"/>
              <a:gd name="connsiteX116" fmla="*/ 3957873 w 5980691"/>
              <a:gd name="connsiteY116" fmla="*/ 555808 h 1016888"/>
              <a:gd name="connsiteX117" fmla="*/ 4002696 w 5980691"/>
              <a:gd name="connsiteY117" fmla="*/ 569415 h 1016888"/>
              <a:gd name="connsiteX118" fmla="*/ 3964276 w 5980691"/>
              <a:gd name="connsiteY118" fmla="*/ 583022 h 1016888"/>
              <a:gd name="connsiteX119" fmla="*/ 3957873 w 5980691"/>
              <a:gd name="connsiteY119" fmla="*/ 555808 h 1016888"/>
              <a:gd name="connsiteX120" fmla="*/ 4031511 w 5980691"/>
              <a:gd name="connsiteY120" fmla="*/ 555007 h 1016888"/>
              <a:gd name="connsiteX121" fmla="*/ 4012300 w 5980691"/>
              <a:gd name="connsiteY121" fmla="*/ 577420 h 1016888"/>
              <a:gd name="connsiteX122" fmla="*/ 4031511 w 5980691"/>
              <a:gd name="connsiteY122" fmla="*/ 555007 h 1016888"/>
              <a:gd name="connsiteX123" fmla="*/ 4127260 w 5980691"/>
              <a:gd name="connsiteY123" fmla="*/ 553698 h 1016888"/>
              <a:gd name="connsiteX124" fmla="*/ 4146771 w 5980691"/>
              <a:gd name="connsiteY124" fmla="*/ 562477 h 1016888"/>
              <a:gd name="connsiteX125" fmla="*/ 4125959 w 5980691"/>
              <a:gd name="connsiteY125" fmla="*/ 576353 h 1016888"/>
              <a:gd name="connsiteX126" fmla="*/ 4112086 w 5980691"/>
              <a:gd name="connsiteY126" fmla="*/ 569415 h 1016888"/>
              <a:gd name="connsiteX127" fmla="*/ 4119022 w 5980691"/>
              <a:gd name="connsiteY127" fmla="*/ 562477 h 1016888"/>
              <a:gd name="connsiteX128" fmla="*/ 4119022 w 5980691"/>
              <a:gd name="connsiteY128" fmla="*/ 555541 h 1016888"/>
              <a:gd name="connsiteX129" fmla="*/ 4127260 w 5980691"/>
              <a:gd name="connsiteY129" fmla="*/ 553698 h 1016888"/>
              <a:gd name="connsiteX130" fmla="*/ 4173985 w 5980691"/>
              <a:gd name="connsiteY130" fmla="*/ 550124 h 1016888"/>
              <a:gd name="connsiteX131" fmla="*/ 4204401 w 5980691"/>
              <a:gd name="connsiteY131" fmla="*/ 556288 h 1016888"/>
              <a:gd name="connsiteX132" fmla="*/ 4197998 w 5980691"/>
              <a:gd name="connsiteY132" fmla="*/ 577420 h 1016888"/>
              <a:gd name="connsiteX133" fmla="*/ 4153174 w 5980691"/>
              <a:gd name="connsiteY133" fmla="*/ 570375 h 1016888"/>
              <a:gd name="connsiteX134" fmla="*/ 4173985 w 5980691"/>
              <a:gd name="connsiteY134" fmla="*/ 550124 h 1016888"/>
              <a:gd name="connsiteX135" fmla="*/ 2184146 w 5980691"/>
              <a:gd name="connsiteY135" fmla="*/ 522990 h 1016888"/>
              <a:gd name="connsiteX136" fmla="*/ 2136120 w 5980691"/>
              <a:gd name="connsiteY136" fmla="*/ 535797 h 1016888"/>
              <a:gd name="connsiteX137" fmla="*/ 2184146 w 5980691"/>
              <a:gd name="connsiteY137" fmla="*/ 522990 h 1016888"/>
              <a:gd name="connsiteX138" fmla="*/ 1955761 w 5980691"/>
              <a:gd name="connsiteY138" fmla="*/ 516587 h 1016888"/>
              <a:gd name="connsiteX139" fmla="*/ 1969635 w 5980691"/>
              <a:gd name="connsiteY139" fmla="*/ 522990 h 1016888"/>
              <a:gd name="connsiteX140" fmla="*/ 1941885 w 5980691"/>
              <a:gd name="connsiteY140" fmla="*/ 535797 h 1016888"/>
              <a:gd name="connsiteX141" fmla="*/ 1955761 w 5980691"/>
              <a:gd name="connsiteY141" fmla="*/ 516587 h 1016888"/>
              <a:gd name="connsiteX142" fmla="*/ 1847971 w 5980691"/>
              <a:gd name="connsiteY142" fmla="*/ 510183 h 1016888"/>
              <a:gd name="connsiteX143" fmla="*/ 1847971 w 5980691"/>
              <a:gd name="connsiteY143" fmla="*/ 516587 h 1016888"/>
              <a:gd name="connsiteX144" fmla="*/ 1806348 w 5980691"/>
              <a:gd name="connsiteY144" fmla="*/ 516587 h 1016888"/>
              <a:gd name="connsiteX145" fmla="*/ 1847971 w 5980691"/>
              <a:gd name="connsiteY145" fmla="*/ 510183 h 1016888"/>
              <a:gd name="connsiteX146" fmla="*/ 1861576 w 5980691"/>
              <a:gd name="connsiteY146" fmla="*/ 508582 h 1016888"/>
              <a:gd name="connsiteX147" fmla="*/ 1873582 w 5980691"/>
              <a:gd name="connsiteY147" fmla="*/ 510183 h 1016888"/>
              <a:gd name="connsiteX148" fmla="*/ 1873582 w 5980691"/>
              <a:gd name="connsiteY148" fmla="*/ 516587 h 1016888"/>
              <a:gd name="connsiteX149" fmla="*/ 1854372 w 5980691"/>
              <a:gd name="connsiteY149" fmla="*/ 516587 h 1016888"/>
              <a:gd name="connsiteX150" fmla="*/ 1861576 w 5980691"/>
              <a:gd name="connsiteY150" fmla="*/ 508582 h 1016888"/>
              <a:gd name="connsiteX151" fmla="*/ 1854374 w 5980691"/>
              <a:gd name="connsiteY151" fmla="*/ 488410 h 1016888"/>
              <a:gd name="connsiteX152" fmla="*/ 1787138 w 5980691"/>
              <a:gd name="connsiteY152" fmla="*/ 516587 h 1016888"/>
              <a:gd name="connsiteX153" fmla="*/ 1854374 w 5980691"/>
              <a:gd name="connsiteY153" fmla="*/ 488410 h 1016888"/>
              <a:gd name="connsiteX154" fmla="*/ 2157891 w 5980691"/>
              <a:gd name="connsiteY154" fmla="*/ 487771 h 1016888"/>
              <a:gd name="connsiteX155" fmla="*/ 2164936 w 5980691"/>
              <a:gd name="connsiteY155" fmla="*/ 515213 h 1016888"/>
              <a:gd name="connsiteX156" fmla="*/ 2129716 w 5980691"/>
              <a:gd name="connsiteY156" fmla="*/ 501493 h 1016888"/>
              <a:gd name="connsiteX157" fmla="*/ 2157891 w 5980691"/>
              <a:gd name="connsiteY157" fmla="*/ 487771 h 1016888"/>
              <a:gd name="connsiteX158" fmla="*/ 2613170 w 5980691"/>
              <a:gd name="connsiteY158" fmla="*/ 481367 h 1016888"/>
              <a:gd name="connsiteX159" fmla="*/ 2613170 w 5980691"/>
              <a:gd name="connsiteY159" fmla="*/ 503780 h 1016888"/>
              <a:gd name="connsiteX160" fmla="*/ 2587557 w 5980691"/>
              <a:gd name="connsiteY160" fmla="*/ 503780 h 1016888"/>
              <a:gd name="connsiteX161" fmla="*/ 2613170 w 5980691"/>
              <a:gd name="connsiteY161" fmla="*/ 481367 h 1016888"/>
              <a:gd name="connsiteX162" fmla="*/ 2697477 w 5980691"/>
              <a:gd name="connsiteY162" fmla="*/ 474364 h 1016888"/>
              <a:gd name="connsiteX163" fmla="*/ 2708305 w 5980691"/>
              <a:gd name="connsiteY163" fmla="*/ 474964 h 1016888"/>
              <a:gd name="connsiteX164" fmla="*/ 2694582 w 5980691"/>
              <a:gd name="connsiteY164" fmla="*/ 494174 h 1016888"/>
              <a:gd name="connsiteX165" fmla="*/ 2697477 w 5980691"/>
              <a:gd name="connsiteY165" fmla="*/ 474364 h 1016888"/>
              <a:gd name="connsiteX166" fmla="*/ 1842366 w 5980691"/>
              <a:gd name="connsiteY166" fmla="*/ 444549 h 1016888"/>
              <a:gd name="connsiteX167" fmla="*/ 1860776 w 5980691"/>
              <a:gd name="connsiteY167" fmla="*/ 449351 h 1016888"/>
              <a:gd name="connsiteX168" fmla="*/ 1828759 w 5980691"/>
              <a:gd name="connsiteY168" fmla="*/ 449351 h 1016888"/>
              <a:gd name="connsiteX169" fmla="*/ 1842366 w 5980691"/>
              <a:gd name="connsiteY169" fmla="*/ 444549 h 1016888"/>
              <a:gd name="connsiteX170" fmla="*/ 1807149 w 5980691"/>
              <a:gd name="connsiteY170" fmla="*/ 438946 h 1016888"/>
              <a:gd name="connsiteX171" fmla="*/ 1819155 w 5980691"/>
              <a:gd name="connsiteY171" fmla="*/ 442947 h 1016888"/>
              <a:gd name="connsiteX172" fmla="*/ 1799945 w 5980691"/>
              <a:gd name="connsiteY172" fmla="*/ 462157 h 1016888"/>
              <a:gd name="connsiteX173" fmla="*/ 1806348 w 5980691"/>
              <a:gd name="connsiteY173" fmla="*/ 462157 h 1016888"/>
              <a:gd name="connsiteX174" fmla="*/ 1799945 w 5980691"/>
              <a:gd name="connsiteY174" fmla="*/ 449351 h 1016888"/>
              <a:gd name="connsiteX175" fmla="*/ 1807149 w 5980691"/>
              <a:gd name="connsiteY175" fmla="*/ 438946 h 1016888"/>
              <a:gd name="connsiteX176" fmla="*/ 2835161 w 5980691"/>
              <a:gd name="connsiteY176" fmla="*/ 425714 h 1016888"/>
              <a:gd name="connsiteX177" fmla="*/ 2869304 w 5980691"/>
              <a:gd name="connsiteY177" fmla="*/ 427741 h 1016888"/>
              <a:gd name="connsiteX178" fmla="*/ 2827681 w 5980691"/>
              <a:gd name="connsiteY178" fmla="*/ 427741 h 1016888"/>
              <a:gd name="connsiteX179" fmla="*/ 2835161 w 5980691"/>
              <a:gd name="connsiteY179" fmla="*/ 425714 h 1016888"/>
              <a:gd name="connsiteX180" fmla="*/ 3022984 w 5980691"/>
              <a:gd name="connsiteY180" fmla="*/ 414133 h 1016888"/>
              <a:gd name="connsiteX181" fmla="*/ 3071010 w 5980691"/>
              <a:gd name="connsiteY181" fmla="*/ 420536 h 1016888"/>
              <a:gd name="connsiteX182" fmla="*/ 3022984 w 5980691"/>
              <a:gd name="connsiteY182" fmla="*/ 414133 h 1016888"/>
              <a:gd name="connsiteX183" fmla="*/ 2710570 w 5980691"/>
              <a:gd name="connsiteY183" fmla="*/ 412792 h 1016888"/>
              <a:gd name="connsiteX184" fmla="*/ 2728430 w 5980691"/>
              <a:gd name="connsiteY184" fmla="*/ 414772 h 1016888"/>
              <a:gd name="connsiteX185" fmla="*/ 2706018 w 5980691"/>
              <a:gd name="connsiteY185" fmla="*/ 428862 h 1016888"/>
              <a:gd name="connsiteX186" fmla="*/ 2706018 w 5980691"/>
              <a:gd name="connsiteY186" fmla="*/ 414772 h 1016888"/>
              <a:gd name="connsiteX187" fmla="*/ 2710570 w 5980691"/>
              <a:gd name="connsiteY187" fmla="*/ 412792 h 1016888"/>
              <a:gd name="connsiteX188" fmla="*/ 2930137 w 5980691"/>
              <a:gd name="connsiteY188" fmla="*/ 407730 h 1016888"/>
              <a:gd name="connsiteX189" fmla="*/ 2894917 w 5980691"/>
              <a:gd name="connsiteY189" fmla="*/ 414133 h 1016888"/>
              <a:gd name="connsiteX190" fmla="*/ 2930137 w 5980691"/>
              <a:gd name="connsiteY190" fmla="*/ 407730 h 1016888"/>
              <a:gd name="connsiteX191" fmla="*/ 2824478 w 5980691"/>
              <a:gd name="connsiteY191" fmla="*/ 398124 h 1016888"/>
              <a:gd name="connsiteX192" fmla="*/ 2834084 w 5980691"/>
              <a:gd name="connsiteY192" fmla="*/ 407730 h 1016888"/>
              <a:gd name="connsiteX193" fmla="*/ 2814874 w 5980691"/>
              <a:gd name="connsiteY193" fmla="*/ 407730 h 1016888"/>
              <a:gd name="connsiteX194" fmla="*/ 2824478 w 5980691"/>
              <a:gd name="connsiteY194" fmla="*/ 398124 h 1016888"/>
              <a:gd name="connsiteX195" fmla="*/ 1443858 w 5980691"/>
              <a:gd name="connsiteY195" fmla="*/ 395924 h 1016888"/>
              <a:gd name="connsiteX196" fmla="*/ 1450161 w 5980691"/>
              <a:gd name="connsiteY196" fmla="*/ 396524 h 1016888"/>
              <a:gd name="connsiteX197" fmla="*/ 1457365 w 5980691"/>
              <a:gd name="connsiteY197" fmla="*/ 401326 h 1016888"/>
              <a:gd name="connsiteX198" fmla="*/ 1457365 w 5980691"/>
              <a:gd name="connsiteY198" fmla="*/ 414133 h 1016888"/>
              <a:gd name="connsiteX199" fmla="*/ 1438155 w 5980691"/>
              <a:gd name="connsiteY199" fmla="*/ 401326 h 1016888"/>
              <a:gd name="connsiteX200" fmla="*/ 1443858 w 5980691"/>
              <a:gd name="connsiteY200" fmla="*/ 395924 h 1016888"/>
              <a:gd name="connsiteX201" fmla="*/ 2452286 w 5980691"/>
              <a:gd name="connsiteY201" fmla="*/ 394923 h 1016888"/>
              <a:gd name="connsiteX202" fmla="*/ 2459490 w 5980691"/>
              <a:gd name="connsiteY202" fmla="*/ 394923 h 1016888"/>
              <a:gd name="connsiteX203" fmla="*/ 2459490 w 5980691"/>
              <a:gd name="connsiteY203" fmla="*/ 401326 h 1016888"/>
              <a:gd name="connsiteX204" fmla="*/ 2430674 w 5980691"/>
              <a:gd name="connsiteY204" fmla="*/ 420536 h 1016888"/>
              <a:gd name="connsiteX205" fmla="*/ 2452286 w 5980691"/>
              <a:gd name="connsiteY205" fmla="*/ 394923 h 1016888"/>
              <a:gd name="connsiteX206" fmla="*/ 2648688 w 5980691"/>
              <a:gd name="connsiteY206" fmla="*/ 394122 h 1016888"/>
              <a:gd name="connsiteX207" fmla="*/ 2667599 w 5980691"/>
              <a:gd name="connsiteY207" fmla="*/ 394923 h 1016888"/>
              <a:gd name="connsiteX208" fmla="*/ 2660395 w 5980691"/>
              <a:gd name="connsiteY208" fmla="*/ 394923 h 1016888"/>
              <a:gd name="connsiteX209" fmla="*/ 2660395 w 5980691"/>
              <a:gd name="connsiteY209" fmla="*/ 401326 h 1016888"/>
              <a:gd name="connsiteX210" fmla="*/ 2645987 w 5980691"/>
              <a:gd name="connsiteY210" fmla="*/ 407730 h 1016888"/>
              <a:gd name="connsiteX211" fmla="*/ 2648688 w 5980691"/>
              <a:gd name="connsiteY211" fmla="*/ 394122 h 1016888"/>
              <a:gd name="connsiteX212" fmla="*/ 2795664 w 5980691"/>
              <a:gd name="connsiteY212" fmla="*/ 382116 h 1016888"/>
              <a:gd name="connsiteX213" fmla="*/ 2808471 w 5980691"/>
              <a:gd name="connsiteY213" fmla="*/ 382116 h 1016888"/>
              <a:gd name="connsiteX214" fmla="*/ 2808471 w 5980691"/>
              <a:gd name="connsiteY214" fmla="*/ 401326 h 1016888"/>
              <a:gd name="connsiteX215" fmla="*/ 2795664 w 5980691"/>
              <a:gd name="connsiteY215" fmla="*/ 382116 h 1016888"/>
              <a:gd name="connsiteX216" fmla="*/ 2142523 w 5980691"/>
              <a:gd name="connsiteY216" fmla="*/ 382116 h 1016888"/>
              <a:gd name="connsiteX217" fmla="*/ 2142523 w 5980691"/>
              <a:gd name="connsiteY217" fmla="*/ 401326 h 1016888"/>
              <a:gd name="connsiteX218" fmla="*/ 2136120 w 5980691"/>
              <a:gd name="connsiteY218" fmla="*/ 394923 h 1016888"/>
              <a:gd name="connsiteX219" fmla="*/ 2116910 w 5980691"/>
              <a:gd name="connsiteY219" fmla="*/ 388520 h 1016888"/>
              <a:gd name="connsiteX220" fmla="*/ 2142523 w 5980691"/>
              <a:gd name="connsiteY220" fmla="*/ 382116 h 1016888"/>
              <a:gd name="connsiteX221" fmla="*/ 1940819 w 5980691"/>
              <a:gd name="connsiteY221" fmla="*/ 382116 h 1016888"/>
              <a:gd name="connsiteX222" fmla="*/ 1915205 w 5980691"/>
              <a:gd name="connsiteY222" fmla="*/ 394923 h 1016888"/>
              <a:gd name="connsiteX223" fmla="*/ 1940819 w 5980691"/>
              <a:gd name="connsiteY223" fmla="*/ 382116 h 1016888"/>
              <a:gd name="connsiteX224" fmla="*/ 1982940 w 5980691"/>
              <a:gd name="connsiteY224" fmla="*/ 371169 h 1016888"/>
              <a:gd name="connsiteX225" fmla="*/ 2014456 w 5980691"/>
              <a:gd name="connsiteY225" fmla="*/ 373150 h 1016888"/>
              <a:gd name="connsiteX226" fmla="*/ 2014456 w 5980691"/>
              <a:gd name="connsiteY226" fmla="*/ 380194 h 1016888"/>
              <a:gd name="connsiteX227" fmla="*/ 1976036 w 5980691"/>
              <a:gd name="connsiteY227" fmla="*/ 373150 h 1016888"/>
              <a:gd name="connsiteX228" fmla="*/ 1982940 w 5980691"/>
              <a:gd name="connsiteY228" fmla="*/ 371169 h 1016888"/>
              <a:gd name="connsiteX229" fmla="*/ 1651067 w 5980691"/>
              <a:gd name="connsiteY229" fmla="*/ 362985 h 1016888"/>
              <a:gd name="connsiteX230" fmla="*/ 1665474 w 5980691"/>
              <a:gd name="connsiteY230" fmla="*/ 367388 h 1016888"/>
              <a:gd name="connsiteX231" fmla="*/ 1652668 w 5980691"/>
              <a:gd name="connsiteY231" fmla="*/ 388520 h 1016888"/>
              <a:gd name="connsiteX232" fmla="*/ 1646265 w 5980691"/>
              <a:gd name="connsiteY232" fmla="*/ 374432 h 1016888"/>
              <a:gd name="connsiteX233" fmla="*/ 1651067 w 5980691"/>
              <a:gd name="connsiteY233" fmla="*/ 362985 h 1016888"/>
              <a:gd name="connsiteX234" fmla="*/ 1613521 w 5980691"/>
              <a:gd name="connsiteY234" fmla="*/ 362436 h 1016888"/>
              <a:gd name="connsiteX235" fmla="*/ 1620050 w 5980691"/>
              <a:gd name="connsiteY235" fmla="*/ 364746 h 1016888"/>
              <a:gd name="connsiteX236" fmla="*/ 1639861 w 5980691"/>
              <a:gd name="connsiteY236" fmla="*/ 367388 h 1016888"/>
              <a:gd name="connsiteX237" fmla="*/ 1611045 w 5980691"/>
              <a:gd name="connsiteY237" fmla="*/ 367388 h 1016888"/>
              <a:gd name="connsiteX238" fmla="*/ 1613521 w 5980691"/>
              <a:gd name="connsiteY238" fmla="*/ 362436 h 1016888"/>
              <a:gd name="connsiteX239" fmla="*/ 2178351 w 5980691"/>
              <a:gd name="connsiteY239" fmla="*/ 359994 h 1016888"/>
              <a:gd name="connsiteX240" fmla="*/ 2446683 w 5980691"/>
              <a:gd name="connsiteY240" fmla="*/ 359994 h 1016888"/>
              <a:gd name="connsiteX241" fmla="*/ 2406434 w 5980691"/>
              <a:gd name="connsiteY241" fmla="*/ 366690 h 1016888"/>
              <a:gd name="connsiteX242" fmla="*/ 2433265 w 5980691"/>
              <a:gd name="connsiteY242" fmla="*/ 380077 h 1016888"/>
              <a:gd name="connsiteX243" fmla="*/ 2433265 w 5980691"/>
              <a:gd name="connsiteY243" fmla="*/ 393467 h 1016888"/>
              <a:gd name="connsiteX244" fmla="*/ 2372892 w 5980691"/>
              <a:gd name="connsiteY244" fmla="*/ 393467 h 1016888"/>
              <a:gd name="connsiteX245" fmla="*/ 2419849 w 5980691"/>
              <a:gd name="connsiteY245" fmla="*/ 413550 h 1016888"/>
              <a:gd name="connsiteX246" fmla="*/ 2325933 w 5980691"/>
              <a:gd name="connsiteY246" fmla="*/ 406857 h 1016888"/>
              <a:gd name="connsiteX247" fmla="*/ 2305809 w 5980691"/>
              <a:gd name="connsiteY247" fmla="*/ 420246 h 1016888"/>
              <a:gd name="connsiteX248" fmla="*/ 2305809 w 5980691"/>
              <a:gd name="connsiteY248" fmla="*/ 400161 h 1016888"/>
              <a:gd name="connsiteX249" fmla="*/ 2292392 w 5980691"/>
              <a:gd name="connsiteY249" fmla="*/ 420246 h 1016888"/>
              <a:gd name="connsiteX250" fmla="*/ 2232019 w 5980691"/>
              <a:gd name="connsiteY250" fmla="*/ 406857 h 1016888"/>
              <a:gd name="connsiteX251" fmla="*/ 2292392 w 5980691"/>
              <a:gd name="connsiteY251" fmla="*/ 386773 h 1016888"/>
              <a:gd name="connsiteX252" fmla="*/ 2218601 w 5980691"/>
              <a:gd name="connsiteY252" fmla="*/ 373384 h 1016888"/>
              <a:gd name="connsiteX253" fmla="*/ 2211893 w 5980691"/>
              <a:gd name="connsiteY253" fmla="*/ 406857 h 1016888"/>
              <a:gd name="connsiteX254" fmla="*/ 2178351 w 5980691"/>
              <a:gd name="connsiteY254" fmla="*/ 406857 h 1016888"/>
              <a:gd name="connsiteX255" fmla="*/ 2205185 w 5980691"/>
              <a:gd name="connsiteY255" fmla="*/ 386773 h 1016888"/>
              <a:gd name="connsiteX256" fmla="*/ 2198477 w 5980691"/>
              <a:gd name="connsiteY256" fmla="*/ 380077 h 1016888"/>
              <a:gd name="connsiteX257" fmla="*/ 2205185 w 5980691"/>
              <a:gd name="connsiteY257" fmla="*/ 380077 h 1016888"/>
              <a:gd name="connsiteX258" fmla="*/ 2178351 w 5980691"/>
              <a:gd name="connsiteY258" fmla="*/ 359994 h 1016888"/>
              <a:gd name="connsiteX259" fmla="*/ 1557818 w 5980691"/>
              <a:gd name="connsiteY259" fmla="*/ 353835 h 1016888"/>
              <a:gd name="connsiteX260" fmla="*/ 1578230 w 5980691"/>
              <a:gd name="connsiteY260" fmla="*/ 353835 h 1016888"/>
              <a:gd name="connsiteX261" fmla="*/ 1591837 w 5980691"/>
              <a:gd name="connsiteY261" fmla="*/ 367708 h 1016888"/>
              <a:gd name="connsiteX262" fmla="*/ 1537408 w 5980691"/>
              <a:gd name="connsiteY262" fmla="*/ 374646 h 1016888"/>
              <a:gd name="connsiteX263" fmla="*/ 1557818 w 5980691"/>
              <a:gd name="connsiteY263" fmla="*/ 353835 h 1016888"/>
              <a:gd name="connsiteX264" fmla="*/ 1390130 w 5980691"/>
              <a:gd name="connsiteY264" fmla="*/ 346897 h 1016888"/>
              <a:gd name="connsiteX265" fmla="*/ 1358114 w 5980691"/>
              <a:gd name="connsiteY265" fmla="*/ 368509 h 1016888"/>
              <a:gd name="connsiteX266" fmla="*/ 1390130 w 5980691"/>
              <a:gd name="connsiteY266" fmla="*/ 346897 h 1016888"/>
              <a:gd name="connsiteX267" fmla="*/ 1640662 w 5980691"/>
              <a:gd name="connsiteY267" fmla="*/ 304276 h 1016888"/>
              <a:gd name="connsiteX268" fmla="*/ 1659071 w 5980691"/>
              <a:gd name="connsiteY268" fmla="*/ 313815 h 1016888"/>
              <a:gd name="connsiteX269" fmla="*/ 1627055 w 5980691"/>
              <a:gd name="connsiteY269" fmla="*/ 320751 h 1016888"/>
              <a:gd name="connsiteX270" fmla="*/ 1640662 w 5980691"/>
              <a:gd name="connsiteY270" fmla="*/ 304276 h 1016888"/>
              <a:gd name="connsiteX271" fmla="*/ 1644663 w 5980691"/>
              <a:gd name="connsiteY271" fmla="*/ 264454 h 1016888"/>
              <a:gd name="connsiteX272" fmla="*/ 1652668 w 5980691"/>
              <a:gd name="connsiteY272" fmla="*/ 279663 h 1016888"/>
              <a:gd name="connsiteX273" fmla="*/ 1627055 w 5980691"/>
              <a:gd name="connsiteY273" fmla="*/ 273259 h 1016888"/>
              <a:gd name="connsiteX274" fmla="*/ 1644663 w 5980691"/>
              <a:gd name="connsiteY274" fmla="*/ 264454 h 1016888"/>
              <a:gd name="connsiteX275" fmla="*/ 1358114 w 5980691"/>
              <a:gd name="connsiteY275" fmla="*/ 231637 h 1016888"/>
              <a:gd name="connsiteX276" fmla="*/ 1377324 w 5980691"/>
              <a:gd name="connsiteY276" fmla="*/ 231637 h 1016888"/>
              <a:gd name="connsiteX277" fmla="*/ 1377324 w 5980691"/>
              <a:gd name="connsiteY277" fmla="*/ 246579 h 1016888"/>
              <a:gd name="connsiteX278" fmla="*/ 1358114 w 5980691"/>
              <a:gd name="connsiteY278" fmla="*/ 231637 h 1016888"/>
              <a:gd name="connsiteX279" fmla="*/ 435515 w 5980691"/>
              <a:gd name="connsiteY279" fmla="*/ 150313 h 1016888"/>
              <a:gd name="connsiteX280" fmla="*/ 434763 w 5980691"/>
              <a:gd name="connsiteY280" fmla="*/ 150975 h 1016888"/>
              <a:gd name="connsiteX281" fmla="*/ 430566 w 5980691"/>
              <a:gd name="connsiteY281" fmla="*/ 150975 h 1016888"/>
              <a:gd name="connsiteX282" fmla="*/ 439067 w 5980691"/>
              <a:gd name="connsiteY282" fmla="*/ 147187 h 1016888"/>
              <a:gd name="connsiteX283" fmla="*/ 442008 w 5980691"/>
              <a:gd name="connsiteY283" fmla="*/ 149446 h 1016888"/>
              <a:gd name="connsiteX284" fmla="*/ 435515 w 5980691"/>
              <a:gd name="connsiteY284" fmla="*/ 150313 h 1016888"/>
              <a:gd name="connsiteX285" fmla="*/ 672379 w 5980691"/>
              <a:gd name="connsiteY285" fmla="*/ 124030 h 1016888"/>
              <a:gd name="connsiteX286" fmla="*/ 645511 w 5980691"/>
              <a:gd name="connsiteY286" fmla="*/ 150975 h 1016888"/>
              <a:gd name="connsiteX287" fmla="*/ 625359 w 5980691"/>
              <a:gd name="connsiteY287" fmla="*/ 150975 h 1016888"/>
              <a:gd name="connsiteX288" fmla="*/ 672379 w 5980691"/>
              <a:gd name="connsiteY288" fmla="*/ 124030 h 1016888"/>
              <a:gd name="connsiteX289" fmla="*/ 591773 w 5980691"/>
              <a:gd name="connsiteY289" fmla="*/ 124030 h 1016888"/>
              <a:gd name="connsiteX290" fmla="*/ 598491 w 5980691"/>
              <a:gd name="connsiteY290" fmla="*/ 164447 h 1016888"/>
              <a:gd name="connsiteX291" fmla="*/ 591773 w 5980691"/>
              <a:gd name="connsiteY291" fmla="*/ 124030 h 1016888"/>
              <a:gd name="connsiteX292" fmla="*/ 1129756 w 5980691"/>
              <a:gd name="connsiteY292" fmla="*/ 121981 h 1016888"/>
              <a:gd name="connsiteX293" fmla="*/ 1150006 w 5980691"/>
              <a:gd name="connsiteY293" fmla="*/ 125982 h 1016888"/>
              <a:gd name="connsiteX294" fmla="*/ 1114787 w 5980691"/>
              <a:gd name="connsiteY294" fmla="*/ 132386 h 1016888"/>
              <a:gd name="connsiteX295" fmla="*/ 1129756 w 5980691"/>
              <a:gd name="connsiteY295" fmla="*/ 121981 h 1016888"/>
              <a:gd name="connsiteX296" fmla="*/ 323974 w 5980691"/>
              <a:gd name="connsiteY296" fmla="*/ 104028 h 1016888"/>
              <a:gd name="connsiteX297" fmla="*/ 288755 w 5980691"/>
              <a:gd name="connsiteY297" fmla="*/ 117748 h 1016888"/>
              <a:gd name="connsiteX298" fmla="*/ 323974 w 5980691"/>
              <a:gd name="connsiteY298" fmla="*/ 104028 h 1016888"/>
              <a:gd name="connsiteX299" fmla="*/ 0 w 5980691"/>
              <a:gd name="connsiteY299" fmla="*/ 28624 h 1016888"/>
              <a:gd name="connsiteX300" fmla="*/ 781 w 5980691"/>
              <a:gd name="connsiteY300" fmla="*/ 31408 h 1016888"/>
              <a:gd name="connsiteX301" fmla="*/ 7393 w 5980691"/>
              <a:gd name="connsiteY301" fmla="*/ 29724 h 1016888"/>
              <a:gd name="connsiteX302" fmla="*/ 677 w 5980691"/>
              <a:gd name="connsiteY302" fmla="*/ 49933 h 1016888"/>
              <a:gd name="connsiteX303" fmla="*/ 20827 w 5980691"/>
              <a:gd name="connsiteY303" fmla="*/ 56669 h 1016888"/>
              <a:gd name="connsiteX304" fmla="*/ 27545 w 5980691"/>
              <a:gd name="connsiteY304" fmla="*/ 36461 h 1016888"/>
              <a:gd name="connsiteX305" fmla="*/ 40979 w 5980691"/>
              <a:gd name="connsiteY305" fmla="*/ 70141 h 1016888"/>
              <a:gd name="connsiteX306" fmla="*/ 54412 w 5980691"/>
              <a:gd name="connsiteY306" fmla="*/ 76877 h 1016888"/>
              <a:gd name="connsiteX307" fmla="*/ 54412 w 5980691"/>
              <a:gd name="connsiteY307" fmla="*/ 56669 h 1016888"/>
              <a:gd name="connsiteX308" fmla="*/ 108148 w 5980691"/>
              <a:gd name="connsiteY308" fmla="*/ 43197 h 1016888"/>
              <a:gd name="connsiteX309" fmla="*/ 121582 w 5980691"/>
              <a:gd name="connsiteY309" fmla="*/ 70141 h 1016888"/>
              <a:gd name="connsiteX310" fmla="*/ 229055 w 5980691"/>
              <a:gd name="connsiteY310" fmla="*/ 103822 h 1016888"/>
              <a:gd name="connsiteX311" fmla="*/ 235771 w 5980691"/>
              <a:gd name="connsiteY311" fmla="*/ 83613 h 1016888"/>
              <a:gd name="connsiteX312" fmla="*/ 282791 w 5980691"/>
              <a:gd name="connsiteY312" fmla="*/ 137502 h 1016888"/>
              <a:gd name="connsiteX313" fmla="*/ 336527 w 5980691"/>
              <a:gd name="connsiteY313" fmla="*/ 130766 h 1016888"/>
              <a:gd name="connsiteX314" fmla="*/ 329811 w 5980691"/>
              <a:gd name="connsiteY314" fmla="*/ 124030 h 1016888"/>
              <a:gd name="connsiteX315" fmla="*/ 349961 w 5980691"/>
              <a:gd name="connsiteY315" fmla="*/ 144239 h 1016888"/>
              <a:gd name="connsiteX316" fmla="*/ 417132 w 5980691"/>
              <a:gd name="connsiteY316" fmla="*/ 130766 h 1016888"/>
              <a:gd name="connsiteX317" fmla="*/ 430566 w 5980691"/>
              <a:gd name="connsiteY317" fmla="*/ 164447 h 1016888"/>
              <a:gd name="connsiteX318" fmla="*/ 444000 w 5980691"/>
              <a:gd name="connsiteY318" fmla="*/ 150975 h 1016888"/>
              <a:gd name="connsiteX319" fmla="*/ 442008 w 5980691"/>
              <a:gd name="connsiteY319" fmla="*/ 149446 h 1016888"/>
              <a:gd name="connsiteX320" fmla="*/ 480944 w 5980691"/>
              <a:gd name="connsiteY320" fmla="*/ 144239 h 1016888"/>
              <a:gd name="connsiteX321" fmla="*/ 531322 w 5980691"/>
              <a:gd name="connsiteY321" fmla="*/ 117294 h 1016888"/>
              <a:gd name="connsiteX322" fmla="*/ 531322 w 5980691"/>
              <a:gd name="connsiteY322" fmla="*/ 144239 h 1016888"/>
              <a:gd name="connsiteX323" fmla="*/ 571623 w 5980691"/>
              <a:gd name="connsiteY323" fmla="*/ 117294 h 1016888"/>
              <a:gd name="connsiteX324" fmla="*/ 551472 w 5980691"/>
              <a:gd name="connsiteY324" fmla="*/ 150975 h 1016888"/>
              <a:gd name="connsiteX325" fmla="*/ 585057 w 5980691"/>
              <a:gd name="connsiteY325" fmla="*/ 171183 h 1016888"/>
              <a:gd name="connsiteX326" fmla="*/ 598491 w 5980691"/>
              <a:gd name="connsiteY326" fmla="*/ 164447 h 1016888"/>
              <a:gd name="connsiteX327" fmla="*/ 611925 w 5980691"/>
              <a:gd name="connsiteY327" fmla="*/ 171183 h 1016888"/>
              <a:gd name="connsiteX328" fmla="*/ 645511 w 5980691"/>
              <a:gd name="connsiteY328" fmla="*/ 150975 h 1016888"/>
              <a:gd name="connsiteX329" fmla="*/ 672379 w 5980691"/>
              <a:gd name="connsiteY329" fmla="*/ 157711 h 1016888"/>
              <a:gd name="connsiteX330" fmla="*/ 665661 w 5980691"/>
              <a:gd name="connsiteY330" fmla="*/ 171183 h 1016888"/>
              <a:gd name="connsiteX331" fmla="*/ 726114 w 5980691"/>
              <a:gd name="connsiteY331" fmla="*/ 157711 h 1016888"/>
              <a:gd name="connsiteX332" fmla="*/ 739548 w 5980691"/>
              <a:gd name="connsiteY332" fmla="*/ 177921 h 1016888"/>
              <a:gd name="connsiteX333" fmla="*/ 759698 w 5980691"/>
              <a:gd name="connsiteY333" fmla="*/ 177921 h 1016888"/>
              <a:gd name="connsiteX334" fmla="*/ 766416 w 5980691"/>
              <a:gd name="connsiteY334" fmla="*/ 164447 h 1016888"/>
              <a:gd name="connsiteX335" fmla="*/ 746264 w 5980691"/>
              <a:gd name="connsiteY335" fmla="*/ 157711 h 1016888"/>
              <a:gd name="connsiteX336" fmla="*/ 773134 w 5980691"/>
              <a:gd name="connsiteY336" fmla="*/ 157711 h 1016888"/>
              <a:gd name="connsiteX337" fmla="*/ 806718 w 5980691"/>
              <a:gd name="connsiteY337" fmla="*/ 137502 h 1016888"/>
              <a:gd name="connsiteX338" fmla="*/ 800002 w 5980691"/>
              <a:gd name="connsiteY338" fmla="*/ 144239 h 1016888"/>
              <a:gd name="connsiteX339" fmla="*/ 961209 w 5980691"/>
              <a:gd name="connsiteY339" fmla="*/ 130766 h 1016888"/>
              <a:gd name="connsiteX340" fmla="*/ 988077 w 5980691"/>
              <a:gd name="connsiteY340" fmla="*/ 117294 h 1016888"/>
              <a:gd name="connsiteX341" fmla="*/ 994795 w 5980691"/>
              <a:gd name="connsiteY341" fmla="*/ 137502 h 1016888"/>
              <a:gd name="connsiteX342" fmla="*/ 1008229 w 5980691"/>
              <a:gd name="connsiteY342" fmla="*/ 144239 h 1016888"/>
              <a:gd name="connsiteX343" fmla="*/ 1014947 w 5980691"/>
              <a:gd name="connsiteY343" fmla="*/ 124030 h 1016888"/>
              <a:gd name="connsiteX344" fmla="*/ 1021663 w 5980691"/>
              <a:gd name="connsiteY344" fmla="*/ 137502 h 1016888"/>
              <a:gd name="connsiteX345" fmla="*/ 1055249 w 5980691"/>
              <a:gd name="connsiteY345" fmla="*/ 150975 h 1016888"/>
              <a:gd name="connsiteX346" fmla="*/ 1035097 w 5980691"/>
              <a:gd name="connsiteY346" fmla="*/ 130766 h 1016888"/>
              <a:gd name="connsiteX347" fmla="*/ 1102266 w 5980691"/>
              <a:gd name="connsiteY347" fmla="*/ 117294 h 1016888"/>
              <a:gd name="connsiteX348" fmla="*/ 1088833 w 5980691"/>
              <a:gd name="connsiteY348" fmla="*/ 130766 h 1016888"/>
              <a:gd name="connsiteX349" fmla="*/ 1129136 w 5980691"/>
              <a:gd name="connsiteY349" fmla="*/ 177921 h 1016888"/>
              <a:gd name="connsiteX350" fmla="*/ 1082117 w 5980691"/>
              <a:gd name="connsiteY350" fmla="*/ 150975 h 1016888"/>
              <a:gd name="connsiteX351" fmla="*/ 1014947 w 5980691"/>
              <a:gd name="connsiteY351" fmla="*/ 157711 h 1016888"/>
              <a:gd name="connsiteX352" fmla="*/ 1008229 w 5980691"/>
              <a:gd name="connsiteY352" fmla="*/ 164447 h 1016888"/>
              <a:gd name="connsiteX353" fmla="*/ 1014947 w 5980691"/>
              <a:gd name="connsiteY353" fmla="*/ 171183 h 1016888"/>
              <a:gd name="connsiteX354" fmla="*/ 961209 w 5980691"/>
              <a:gd name="connsiteY354" fmla="*/ 184657 h 1016888"/>
              <a:gd name="connsiteX355" fmla="*/ 981361 w 5980691"/>
              <a:gd name="connsiteY355" fmla="*/ 198130 h 1016888"/>
              <a:gd name="connsiteX356" fmla="*/ 1001511 w 5980691"/>
              <a:gd name="connsiteY356" fmla="*/ 191393 h 1016888"/>
              <a:gd name="connsiteX357" fmla="*/ 847020 w 5980691"/>
              <a:gd name="connsiteY357" fmla="*/ 218338 h 1016888"/>
              <a:gd name="connsiteX358" fmla="*/ 900758 w 5980691"/>
              <a:gd name="connsiteY358" fmla="*/ 245282 h 1016888"/>
              <a:gd name="connsiteX359" fmla="*/ 894039 w 5980691"/>
              <a:gd name="connsiteY359" fmla="*/ 258755 h 1016888"/>
              <a:gd name="connsiteX360" fmla="*/ 927625 w 5980691"/>
              <a:gd name="connsiteY360" fmla="*/ 272227 h 1016888"/>
              <a:gd name="connsiteX361" fmla="*/ 920908 w 5980691"/>
              <a:gd name="connsiteY361" fmla="*/ 252019 h 1016888"/>
              <a:gd name="connsiteX362" fmla="*/ 934341 w 5980691"/>
              <a:gd name="connsiteY362" fmla="*/ 245282 h 1016888"/>
              <a:gd name="connsiteX363" fmla="*/ 1048531 w 5980691"/>
              <a:gd name="connsiteY363" fmla="*/ 265491 h 1016888"/>
              <a:gd name="connsiteX364" fmla="*/ 1035097 w 5980691"/>
              <a:gd name="connsiteY364" fmla="*/ 292435 h 1016888"/>
              <a:gd name="connsiteX365" fmla="*/ 1095550 w 5980691"/>
              <a:gd name="connsiteY365" fmla="*/ 265491 h 1016888"/>
              <a:gd name="connsiteX366" fmla="*/ 1095550 w 5980691"/>
              <a:gd name="connsiteY366" fmla="*/ 285699 h 1016888"/>
              <a:gd name="connsiteX367" fmla="*/ 1108984 w 5980691"/>
              <a:gd name="connsiteY367" fmla="*/ 265491 h 1016888"/>
              <a:gd name="connsiteX368" fmla="*/ 1122418 w 5980691"/>
              <a:gd name="connsiteY368" fmla="*/ 299171 h 1016888"/>
              <a:gd name="connsiteX369" fmla="*/ 1169438 w 5980691"/>
              <a:gd name="connsiteY369" fmla="*/ 278963 h 1016888"/>
              <a:gd name="connsiteX370" fmla="*/ 1156004 w 5980691"/>
              <a:gd name="connsiteY370" fmla="*/ 292435 h 1016888"/>
              <a:gd name="connsiteX371" fmla="*/ 1236608 w 5980691"/>
              <a:gd name="connsiteY371" fmla="*/ 272227 h 1016888"/>
              <a:gd name="connsiteX372" fmla="*/ 1236608 w 5980691"/>
              <a:gd name="connsiteY372" fmla="*/ 285699 h 1016888"/>
              <a:gd name="connsiteX373" fmla="*/ 1404533 w 5980691"/>
              <a:gd name="connsiteY373" fmla="*/ 285699 h 1016888"/>
              <a:gd name="connsiteX374" fmla="*/ 1384383 w 5980691"/>
              <a:gd name="connsiteY374" fmla="*/ 299171 h 1016888"/>
              <a:gd name="connsiteX375" fmla="*/ 1458268 w 5980691"/>
              <a:gd name="connsiteY375" fmla="*/ 312644 h 1016888"/>
              <a:gd name="connsiteX376" fmla="*/ 1471702 w 5980691"/>
              <a:gd name="connsiteY376" fmla="*/ 326116 h 1016888"/>
              <a:gd name="connsiteX377" fmla="*/ 1485136 w 5980691"/>
              <a:gd name="connsiteY377" fmla="*/ 305907 h 1016888"/>
              <a:gd name="connsiteX378" fmla="*/ 1532156 w 5980691"/>
              <a:gd name="connsiteY378" fmla="*/ 326116 h 1016888"/>
              <a:gd name="connsiteX379" fmla="*/ 1491854 w 5980691"/>
              <a:gd name="connsiteY379" fmla="*/ 332852 h 1016888"/>
              <a:gd name="connsiteX380" fmla="*/ 1532156 w 5980691"/>
              <a:gd name="connsiteY380" fmla="*/ 380005 h 1016888"/>
              <a:gd name="connsiteX381" fmla="*/ 1491854 w 5980691"/>
              <a:gd name="connsiteY381" fmla="*/ 366533 h 1016888"/>
              <a:gd name="connsiteX382" fmla="*/ 1498572 w 5980691"/>
              <a:gd name="connsiteY382" fmla="*/ 353060 h 1016888"/>
              <a:gd name="connsiteX383" fmla="*/ 1491854 w 5980691"/>
              <a:gd name="connsiteY383" fmla="*/ 339588 h 1016888"/>
              <a:gd name="connsiteX384" fmla="*/ 1330645 w 5980691"/>
              <a:gd name="connsiteY384" fmla="*/ 373269 h 1016888"/>
              <a:gd name="connsiteX385" fmla="*/ 1229890 w 5980691"/>
              <a:gd name="connsiteY385" fmla="*/ 359796 h 1016888"/>
              <a:gd name="connsiteX386" fmla="*/ 1236608 w 5980691"/>
              <a:gd name="connsiteY386" fmla="*/ 339588 h 1016888"/>
              <a:gd name="connsiteX387" fmla="*/ 1216456 w 5980691"/>
              <a:gd name="connsiteY387" fmla="*/ 359796 h 1016888"/>
              <a:gd name="connsiteX388" fmla="*/ 1189588 w 5980691"/>
              <a:gd name="connsiteY388" fmla="*/ 359796 h 1016888"/>
              <a:gd name="connsiteX389" fmla="*/ 1149286 w 5980691"/>
              <a:gd name="connsiteY389" fmla="*/ 332852 h 1016888"/>
              <a:gd name="connsiteX390" fmla="*/ 1142570 w 5980691"/>
              <a:gd name="connsiteY390" fmla="*/ 332852 h 1016888"/>
              <a:gd name="connsiteX391" fmla="*/ 1156004 w 5980691"/>
              <a:gd name="connsiteY391" fmla="*/ 359796 h 1016888"/>
              <a:gd name="connsiteX392" fmla="*/ 1035097 w 5980691"/>
              <a:gd name="connsiteY392" fmla="*/ 319380 h 1016888"/>
              <a:gd name="connsiteX393" fmla="*/ 1021663 w 5980691"/>
              <a:gd name="connsiteY393" fmla="*/ 339588 h 1016888"/>
              <a:gd name="connsiteX394" fmla="*/ 1001511 w 5980691"/>
              <a:gd name="connsiteY394" fmla="*/ 326116 h 1016888"/>
              <a:gd name="connsiteX395" fmla="*/ 961209 w 5980691"/>
              <a:gd name="connsiteY395" fmla="*/ 359796 h 1016888"/>
              <a:gd name="connsiteX396" fmla="*/ 954493 w 5980691"/>
              <a:gd name="connsiteY396" fmla="*/ 346324 h 1016888"/>
              <a:gd name="connsiteX397" fmla="*/ 974643 w 5980691"/>
              <a:gd name="connsiteY397" fmla="*/ 339588 h 1016888"/>
              <a:gd name="connsiteX398" fmla="*/ 907473 w 5980691"/>
              <a:gd name="connsiteY398" fmla="*/ 326116 h 1016888"/>
              <a:gd name="connsiteX399" fmla="*/ 941059 w 5980691"/>
              <a:gd name="connsiteY399" fmla="*/ 346324 h 1016888"/>
              <a:gd name="connsiteX400" fmla="*/ 927625 w 5980691"/>
              <a:gd name="connsiteY400" fmla="*/ 380005 h 1016888"/>
              <a:gd name="connsiteX401" fmla="*/ 894039 w 5980691"/>
              <a:gd name="connsiteY401" fmla="*/ 393477 h 1016888"/>
              <a:gd name="connsiteX402" fmla="*/ 907473 w 5980691"/>
              <a:gd name="connsiteY402" fmla="*/ 400213 h 1016888"/>
              <a:gd name="connsiteX403" fmla="*/ 860454 w 5980691"/>
              <a:gd name="connsiteY403" fmla="*/ 413685 h 1016888"/>
              <a:gd name="connsiteX404" fmla="*/ 894039 w 5980691"/>
              <a:gd name="connsiteY404" fmla="*/ 420422 h 1016888"/>
              <a:gd name="connsiteX405" fmla="*/ 887324 w 5980691"/>
              <a:gd name="connsiteY405" fmla="*/ 433894 h 1016888"/>
              <a:gd name="connsiteX406" fmla="*/ 988077 w 5980691"/>
              <a:gd name="connsiteY406" fmla="*/ 487783 h 1016888"/>
              <a:gd name="connsiteX407" fmla="*/ 1041815 w 5980691"/>
              <a:gd name="connsiteY407" fmla="*/ 507993 h 1016888"/>
              <a:gd name="connsiteX408" fmla="*/ 1020824 w 5980691"/>
              <a:gd name="connsiteY408" fmla="*/ 511361 h 1016888"/>
              <a:gd name="connsiteX409" fmla="*/ 1014979 w 5980691"/>
              <a:gd name="connsiteY409" fmla="*/ 534803 h 1016888"/>
              <a:gd name="connsiteX410" fmla="*/ 1014876 w 5980691"/>
              <a:gd name="connsiteY410" fmla="*/ 534907 h 1016888"/>
              <a:gd name="connsiteX411" fmla="*/ 1004871 w 5980691"/>
              <a:gd name="connsiteY411" fmla="*/ 530727 h 1016888"/>
              <a:gd name="connsiteX412" fmla="*/ 994795 w 5980691"/>
              <a:gd name="connsiteY412" fmla="*/ 521465 h 1016888"/>
              <a:gd name="connsiteX413" fmla="*/ 1008229 w 5980691"/>
              <a:gd name="connsiteY413" fmla="*/ 541674 h 1016888"/>
              <a:gd name="connsiteX414" fmla="*/ 1014876 w 5980691"/>
              <a:gd name="connsiteY414" fmla="*/ 534907 h 1016888"/>
              <a:gd name="connsiteX415" fmla="*/ 1014947 w 5980691"/>
              <a:gd name="connsiteY415" fmla="*/ 534938 h 1016888"/>
              <a:gd name="connsiteX416" fmla="*/ 1014979 w 5980691"/>
              <a:gd name="connsiteY416" fmla="*/ 534803 h 1016888"/>
              <a:gd name="connsiteX417" fmla="*/ 1022397 w 5980691"/>
              <a:gd name="connsiteY417" fmla="*/ 527254 h 1016888"/>
              <a:gd name="connsiteX418" fmla="*/ 1068683 w 5980691"/>
              <a:gd name="connsiteY418" fmla="*/ 528202 h 1016888"/>
              <a:gd name="connsiteX419" fmla="*/ 1048531 w 5980691"/>
              <a:gd name="connsiteY419" fmla="*/ 528202 h 1016888"/>
              <a:gd name="connsiteX420" fmla="*/ 1048531 w 5980691"/>
              <a:gd name="connsiteY420" fmla="*/ 507993 h 1016888"/>
              <a:gd name="connsiteX421" fmla="*/ 1075399 w 5980691"/>
              <a:gd name="connsiteY421" fmla="*/ 541674 h 1016888"/>
              <a:gd name="connsiteX422" fmla="*/ 1142570 w 5980691"/>
              <a:gd name="connsiteY422" fmla="*/ 534938 h 1016888"/>
              <a:gd name="connsiteX423" fmla="*/ 1142570 w 5980691"/>
              <a:gd name="connsiteY423" fmla="*/ 514729 h 1016888"/>
              <a:gd name="connsiteX424" fmla="*/ 1162720 w 5980691"/>
              <a:gd name="connsiteY424" fmla="*/ 541674 h 1016888"/>
              <a:gd name="connsiteX425" fmla="*/ 1182872 w 5980691"/>
              <a:gd name="connsiteY425" fmla="*/ 534938 h 1016888"/>
              <a:gd name="connsiteX426" fmla="*/ 1176154 w 5980691"/>
              <a:gd name="connsiteY426" fmla="*/ 514729 h 1016888"/>
              <a:gd name="connsiteX427" fmla="*/ 1229890 w 5980691"/>
              <a:gd name="connsiteY427" fmla="*/ 514729 h 1016888"/>
              <a:gd name="connsiteX428" fmla="*/ 1330645 w 5980691"/>
              <a:gd name="connsiteY428" fmla="*/ 521465 h 1016888"/>
              <a:gd name="connsiteX429" fmla="*/ 1330645 w 5980691"/>
              <a:gd name="connsiteY429" fmla="*/ 548410 h 1016888"/>
              <a:gd name="connsiteX430" fmla="*/ 1384383 w 5980691"/>
              <a:gd name="connsiteY430" fmla="*/ 561882 h 1016888"/>
              <a:gd name="connsiteX431" fmla="*/ 1424685 w 5980691"/>
              <a:gd name="connsiteY431" fmla="*/ 541674 h 1016888"/>
              <a:gd name="connsiteX432" fmla="*/ 1411250 w 5980691"/>
              <a:gd name="connsiteY432" fmla="*/ 521465 h 1016888"/>
              <a:gd name="connsiteX433" fmla="*/ 1438119 w 5980691"/>
              <a:gd name="connsiteY433" fmla="*/ 521465 h 1016888"/>
              <a:gd name="connsiteX434" fmla="*/ 1444834 w 5980691"/>
              <a:gd name="connsiteY434" fmla="*/ 548410 h 1016888"/>
              <a:gd name="connsiteX435" fmla="*/ 1485136 w 5980691"/>
              <a:gd name="connsiteY435" fmla="*/ 541674 h 1016888"/>
              <a:gd name="connsiteX436" fmla="*/ 1464986 w 5980691"/>
              <a:gd name="connsiteY436" fmla="*/ 514729 h 1016888"/>
              <a:gd name="connsiteX437" fmla="*/ 1364231 w 5980691"/>
              <a:gd name="connsiteY437" fmla="*/ 507993 h 1016888"/>
              <a:gd name="connsiteX438" fmla="*/ 1323929 w 5980691"/>
              <a:gd name="connsiteY438" fmla="*/ 507993 h 1016888"/>
              <a:gd name="connsiteX439" fmla="*/ 1276909 w 5980691"/>
              <a:gd name="connsiteY439" fmla="*/ 494519 h 1016888"/>
              <a:gd name="connsiteX440" fmla="*/ 1283627 w 5980691"/>
              <a:gd name="connsiteY440" fmla="*/ 400213 h 1016888"/>
              <a:gd name="connsiteX441" fmla="*/ 1303777 w 5980691"/>
              <a:gd name="connsiteY441" fmla="*/ 373269 h 1016888"/>
              <a:gd name="connsiteX442" fmla="*/ 1357513 w 5980691"/>
              <a:gd name="connsiteY442" fmla="*/ 386741 h 1016888"/>
              <a:gd name="connsiteX443" fmla="*/ 1391099 w 5980691"/>
              <a:gd name="connsiteY443" fmla="*/ 393477 h 1016888"/>
              <a:gd name="connsiteX444" fmla="*/ 1424685 w 5980691"/>
              <a:gd name="connsiteY444" fmla="*/ 433894 h 1016888"/>
              <a:gd name="connsiteX445" fmla="*/ 1438119 w 5980691"/>
              <a:gd name="connsiteY445" fmla="*/ 413685 h 1016888"/>
              <a:gd name="connsiteX446" fmla="*/ 1478420 w 5980691"/>
              <a:gd name="connsiteY446" fmla="*/ 427158 h 1016888"/>
              <a:gd name="connsiteX447" fmla="*/ 1464986 w 5980691"/>
              <a:gd name="connsiteY447" fmla="*/ 413685 h 1016888"/>
              <a:gd name="connsiteX448" fmla="*/ 1559024 w 5980691"/>
              <a:gd name="connsiteY448" fmla="*/ 427158 h 1016888"/>
              <a:gd name="connsiteX449" fmla="*/ 1565742 w 5980691"/>
              <a:gd name="connsiteY449" fmla="*/ 406949 h 1016888"/>
              <a:gd name="connsiteX450" fmla="*/ 1700081 w 5980691"/>
              <a:gd name="connsiteY450" fmla="*/ 440630 h 1016888"/>
              <a:gd name="connsiteX451" fmla="*/ 1693365 w 5980691"/>
              <a:gd name="connsiteY451" fmla="*/ 454102 h 1016888"/>
              <a:gd name="connsiteX452" fmla="*/ 1740385 w 5980691"/>
              <a:gd name="connsiteY452" fmla="*/ 467574 h 1016888"/>
              <a:gd name="connsiteX453" fmla="*/ 1653063 w 5980691"/>
              <a:gd name="connsiteY453" fmla="*/ 487783 h 1016888"/>
              <a:gd name="connsiteX454" fmla="*/ 1706799 w 5980691"/>
              <a:gd name="connsiteY454" fmla="*/ 521465 h 1016888"/>
              <a:gd name="connsiteX455" fmla="*/ 1733667 w 5980691"/>
              <a:gd name="connsiteY455" fmla="*/ 521465 h 1016888"/>
              <a:gd name="connsiteX456" fmla="*/ 1773968 w 5980691"/>
              <a:gd name="connsiteY456" fmla="*/ 501257 h 1016888"/>
              <a:gd name="connsiteX457" fmla="*/ 1773968 w 5980691"/>
              <a:gd name="connsiteY457" fmla="*/ 521465 h 1016888"/>
              <a:gd name="connsiteX458" fmla="*/ 1713515 w 5980691"/>
              <a:gd name="connsiteY458" fmla="*/ 548410 h 1016888"/>
              <a:gd name="connsiteX459" fmla="*/ 1706799 w 5980691"/>
              <a:gd name="connsiteY459" fmla="*/ 528202 h 1016888"/>
              <a:gd name="connsiteX460" fmla="*/ 1693365 w 5980691"/>
              <a:gd name="connsiteY460" fmla="*/ 561882 h 1016888"/>
              <a:gd name="connsiteX461" fmla="*/ 1747101 w 5980691"/>
              <a:gd name="connsiteY461" fmla="*/ 548410 h 1016888"/>
              <a:gd name="connsiteX462" fmla="*/ 1881442 w 5980691"/>
              <a:gd name="connsiteY462" fmla="*/ 541674 h 1016888"/>
              <a:gd name="connsiteX463" fmla="*/ 1888158 w 5980691"/>
              <a:gd name="connsiteY463" fmla="*/ 561882 h 1016888"/>
              <a:gd name="connsiteX464" fmla="*/ 1975479 w 5980691"/>
              <a:gd name="connsiteY464" fmla="*/ 528202 h 1016888"/>
              <a:gd name="connsiteX465" fmla="*/ 1982197 w 5980691"/>
              <a:gd name="connsiteY465" fmla="*/ 555146 h 1016888"/>
              <a:gd name="connsiteX466" fmla="*/ 1868008 w 5980691"/>
              <a:gd name="connsiteY466" fmla="*/ 588827 h 1016888"/>
              <a:gd name="connsiteX467" fmla="*/ 1881442 w 5980691"/>
              <a:gd name="connsiteY467" fmla="*/ 609035 h 1016888"/>
              <a:gd name="connsiteX468" fmla="*/ 2042649 w 5980691"/>
              <a:gd name="connsiteY468" fmla="*/ 595563 h 1016888"/>
              <a:gd name="connsiteX469" fmla="*/ 2029215 w 5980691"/>
              <a:gd name="connsiteY469" fmla="*/ 609035 h 1016888"/>
              <a:gd name="connsiteX470" fmla="*/ 2190424 w 5980691"/>
              <a:gd name="connsiteY470" fmla="*/ 588827 h 1016888"/>
              <a:gd name="connsiteX471" fmla="*/ 2176990 w 5980691"/>
              <a:gd name="connsiteY471" fmla="*/ 609035 h 1016888"/>
              <a:gd name="connsiteX472" fmla="*/ 2250878 w 5980691"/>
              <a:gd name="connsiteY472" fmla="*/ 609035 h 1016888"/>
              <a:gd name="connsiteX473" fmla="*/ 2264312 w 5980691"/>
              <a:gd name="connsiteY473" fmla="*/ 635979 h 1016888"/>
              <a:gd name="connsiteX474" fmla="*/ 2311329 w 5980691"/>
              <a:gd name="connsiteY474" fmla="*/ 622507 h 1016888"/>
              <a:gd name="connsiteX475" fmla="*/ 2297895 w 5980691"/>
              <a:gd name="connsiteY475" fmla="*/ 629243 h 1016888"/>
              <a:gd name="connsiteX476" fmla="*/ 2311329 w 5980691"/>
              <a:gd name="connsiteY476" fmla="*/ 629243 h 1016888"/>
              <a:gd name="connsiteX477" fmla="*/ 2438953 w 5980691"/>
              <a:gd name="connsiteY477" fmla="*/ 629243 h 1016888"/>
              <a:gd name="connsiteX478" fmla="*/ 2438953 w 5980691"/>
              <a:gd name="connsiteY478" fmla="*/ 642716 h 1016888"/>
              <a:gd name="connsiteX479" fmla="*/ 2606880 w 5980691"/>
              <a:gd name="connsiteY479" fmla="*/ 635979 h 1016888"/>
              <a:gd name="connsiteX480" fmla="*/ 2606880 w 5980691"/>
              <a:gd name="connsiteY480" fmla="*/ 629243 h 1016888"/>
              <a:gd name="connsiteX481" fmla="*/ 2680767 w 5980691"/>
              <a:gd name="connsiteY481" fmla="*/ 629243 h 1016888"/>
              <a:gd name="connsiteX482" fmla="*/ 2674049 w 5980691"/>
              <a:gd name="connsiteY482" fmla="*/ 649452 h 1016888"/>
              <a:gd name="connsiteX483" fmla="*/ 2700917 w 5980691"/>
              <a:gd name="connsiteY483" fmla="*/ 622507 h 1016888"/>
              <a:gd name="connsiteX484" fmla="*/ 2694201 w 5980691"/>
              <a:gd name="connsiteY484" fmla="*/ 642716 h 1016888"/>
              <a:gd name="connsiteX485" fmla="*/ 2761371 w 5980691"/>
              <a:gd name="connsiteY485" fmla="*/ 642716 h 1016888"/>
              <a:gd name="connsiteX486" fmla="*/ 2781521 w 5980691"/>
              <a:gd name="connsiteY486" fmla="*/ 635979 h 1016888"/>
              <a:gd name="connsiteX487" fmla="*/ 2774805 w 5980691"/>
              <a:gd name="connsiteY487" fmla="*/ 609035 h 1016888"/>
              <a:gd name="connsiteX488" fmla="*/ 2788239 w 5980691"/>
              <a:gd name="connsiteY488" fmla="*/ 615771 h 1016888"/>
              <a:gd name="connsiteX489" fmla="*/ 2781521 w 5980691"/>
              <a:gd name="connsiteY489" fmla="*/ 629243 h 1016888"/>
              <a:gd name="connsiteX490" fmla="*/ 2794954 w 5980691"/>
              <a:gd name="connsiteY490" fmla="*/ 642716 h 1016888"/>
              <a:gd name="connsiteX491" fmla="*/ 2815106 w 5980691"/>
              <a:gd name="connsiteY491" fmla="*/ 615771 h 1016888"/>
              <a:gd name="connsiteX492" fmla="*/ 2815106 w 5980691"/>
              <a:gd name="connsiteY492" fmla="*/ 642716 h 1016888"/>
              <a:gd name="connsiteX493" fmla="*/ 2942730 w 5980691"/>
              <a:gd name="connsiteY493" fmla="*/ 622507 h 1016888"/>
              <a:gd name="connsiteX494" fmla="*/ 3023333 w 5980691"/>
              <a:gd name="connsiteY494" fmla="*/ 649452 h 1016888"/>
              <a:gd name="connsiteX495" fmla="*/ 3056919 w 5980691"/>
              <a:gd name="connsiteY495" fmla="*/ 669660 h 1016888"/>
              <a:gd name="connsiteX496" fmla="*/ 3063637 w 5980691"/>
              <a:gd name="connsiteY496" fmla="*/ 669660 h 1016888"/>
              <a:gd name="connsiteX497" fmla="*/ 3056919 w 5980691"/>
              <a:gd name="connsiteY497" fmla="*/ 642716 h 1016888"/>
              <a:gd name="connsiteX498" fmla="*/ 3083787 w 5980691"/>
              <a:gd name="connsiteY498" fmla="*/ 676396 h 1016888"/>
              <a:gd name="connsiteX499" fmla="*/ 3056919 w 5980691"/>
              <a:gd name="connsiteY499" fmla="*/ 676396 h 1016888"/>
              <a:gd name="connsiteX500" fmla="*/ 3097221 w 5980691"/>
              <a:gd name="connsiteY500" fmla="*/ 676396 h 1016888"/>
              <a:gd name="connsiteX501" fmla="*/ 3083787 w 5980691"/>
              <a:gd name="connsiteY501" fmla="*/ 662924 h 1016888"/>
              <a:gd name="connsiteX502" fmla="*/ 3171108 w 5980691"/>
              <a:gd name="connsiteY502" fmla="*/ 676396 h 1016888"/>
              <a:gd name="connsiteX503" fmla="*/ 3177826 w 5980691"/>
              <a:gd name="connsiteY503" fmla="*/ 635979 h 1016888"/>
              <a:gd name="connsiteX504" fmla="*/ 3097221 w 5980691"/>
              <a:gd name="connsiteY504" fmla="*/ 615771 h 1016888"/>
              <a:gd name="connsiteX505" fmla="*/ 3124089 w 5980691"/>
              <a:gd name="connsiteY505" fmla="*/ 595563 h 1016888"/>
              <a:gd name="connsiteX506" fmla="*/ 3171108 w 5980691"/>
              <a:gd name="connsiteY506" fmla="*/ 609035 h 1016888"/>
              <a:gd name="connsiteX507" fmla="*/ 3191260 w 5980691"/>
              <a:gd name="connsiteY507" fmla="*/ 588827 h 1016888"/>
              <a:gd name="connsiteX508" fmla="*/ 3276272 w 5980691"/>
              <a:gd name="connsiteY508" fmla="*/ 590720 h 1016888"/>
              <a:gd name="connsiteX509" fmla="*/ 3289255 w 5980691"/>
              <a:gd name="connsiteY509" fmla="*/ 601307 h 1016888"/>
              <a:gd name="connsiteX510" fmla="*/ 3285298 w 5980691"/>
              <a:gd name="connsiteY510" fmla="*/ 602299 h 1016888"/>
              <a:gd name="connsiteX511" fmla="*/ 3312165 w 5980691"/>
              <a:gd name="connsiteY511" fmla="*/ 609035 h 1016888"/>
              <a:gd name="connsiteX512" fmla="*/ 3312165 w 5980691"/>
              <a:gd name="connsiteY512" fmla="*/ 595563 h 1016888"/>
              <a:gd name="connsiteX513" fmla="*/ 3412921 w 5980691"/>
              <a:gd name="connsiteY513" fmla="*/ 595563 h 1016888"/>
              <a:gd name="connsiteX514" fmla="*/ 3493524 w 5980691"/>
              <a:gd name="connsiteY514" fmla="*/ 575354 h 1016888"/>
              <a:gd name="connsiteX515" fmla="*/ 3520392 w 5980691"/>
              <a:gd name="connsiteY515" fmla="*/ 602299 h 1016888"/>
              <a:gd name="connsiteX516" fmla="*/ 3533828 w 5980691"/>
              <a:gd name="connsiteY516" fmla="*/ 602299 h 1016888"/>
              <a:gd name="connsiteX517" fmla="*/ 3728621 w 5980691"/>
              <a:gd name="connsiteY517" fmla="*/ 568618 h 1016888"/>
              <a:gd name="connsiteX518" fmla="*/ 3748771 w 5980691"/>
              <a:gd name="connsiteY518" fmla="*/ 582090 h 1016888"/>
              <a:gd name="connsiteX519" fmla="*/ 3742055 w 5980691"/>
              <a:gd name="connsiteY519" fmla="*/ 561882 h 1016888"/>
              <a:gd name="connsiteX520" fmla="*/ 3768923 w 5980691"/>
              <a:gd name="connsiteY520" fmla="*/ 575354 h 1016888"/>
              <a:gd name="connsiteX521" fmla="*/ 3768923 w 5980691"/>
              <a:gd name="connsiteY521" fmla="*/ 602299 h 1016888"/>
              <a:gd name="connsiteX522" fmla="*/ 3728621 w 5980691"/>
              <a:gd name="connsiteY522" fmla="*/ 588827 h 1016888"/>
              <a:gd name="connsiteX523" fmla="*/ 3755489 w 5980691"/>
              <a:gd name="connsiteY523" fmla="*/ 602299 h 1016888"/>
              <a:gd name="connsiteX524" fmla="*/ 3728621 w 5980691"/>
              <a:gd name="connsiteY524" fmla="*/ 602299 h 1016888"/>
              <a:gd name="connsiteX525" fmla="*/ 3782357 w 5980691"/>
              <a:gd name="connsiteY525" fmla="*/ 622507 h 1016888"/>
              <a:gd name="connsiteX526" fmla="*/ 3513676 w 5980691"/>
              <a:gd name="connsiteY526" fmla="*/ 629243 h 1016888"/>
              <a:gd name="connsiteX527" fmla="*/ 3493524 w 5980691"/>
              <a:gd name="connsiteY527" fmla="*/ 609035 h 1016888"/>
              <a:gd name="connsiteX528" fmla="*/ 3473375 w 5980691"/>
              <a:gd name="connsiteY528" fmla="*/ 629243 h 1016888"/>
              <a:gd name="connsiteX529" fmla="*/ 3446507 w 5980691"/>
              <a:gd name="connsiteY529" fmla="*/ 609035 h 1016888"/>
              <a:gd name="connsiteX530" fmla="*/ 3419639 w 5980691"/>
              <a:gd name="connsiteY530" fmla="*/ 642716 h 1016888"/>
              <a:gd name="connsiteX531" fmla="*/ 3406205 w 5980691"/>
              <a:gd name="connsiteY531" fmla="*/ 629243 h 1016888"/>
              <a:gd name="connsiteX532" fmla="*/ 3339033 w 5980691"/>
              <a:gd name="connsiteY532" fmla="*/ 649452 h 1016888"/>
              <a:gd name="connsiteX533" fmla="*/ 3271864 w 5980691"/>
              <a:gd name="connsiteY533" fmla="*/ 649452 h 1016888"/>
              <a:gd name="connsiteX534" fmla="*/ 3332317 w 5980691"/>
              <a:gd name="connsiteY534" fmla="*/ 662924 h 1016888"/>
              <a:gd name="connsiteX535" fmla="*/ 3406205 w 5980691"/>
              <a:gd name="connsiteY535" fmla="*/ 676396 h 1016888"/>
              <a:gd name="connsiteX536" fmla="*/ 3392769 w 5980691"/>
              <a:gd name="connsiteY536" fmla="*/ 696605 h 1016888"/>
              <a:gd name="connsiteX537" fmla="*/ 3399487 w 5980691"/>
              <a:gd name="connsiteY537" fmla="*/ 716813 h 1016888"/>
              <a:gd name="connsiteX538" fmla="*/ 3439789 w 5980691"/>
              <a:gd name="connsiteY538" fmla="*/ 696605 h 1016888"/>
              <a:gd name="connsiteX539" fmla="*/ 3547262 w 5980691"/>
              <a:gd name="connsiteY539" fmla="*/ 730285 h 1016888"/>
              <a:gd name="connsiteX540" fmla="*/ 3561535 w 5980691"/>
              <a:gd name="connsiteY540" fmla="*/ 724392 h 1016888"/>
              <a:gd name="connsiteX541" fmla="*/ 3568370 w 5980691"/>
              <a:gd name="connsiteY541" fmla="*/ 724094 h 1016888"/>
              <a:gd name="connsiteX542" fmla="*/ 3592600 w 5980691"/>
              <a:gd name="connsiteY542" fmla="*/ 737864 h 1016888"/>
              <a:gd name="connsiteX543" fmla="*/ 3627866 w 5980691"/>
              <a:gd name="connsiteY543" fmla="*/ 737021 h 1016888"/>
              <a:gd name="connsiteX544" fmla="*/ 3600998 w 5980691"/>
              <a:gd name="connsiteY544" fmla="*/ 730285 h 1016888"/>
              <a:gd name="connsiteX545" fmla="*/ 3654733 w 5980691"/>
              <a:gd name="connsiteY545" fmla="*/ 716813 h 1016888"/>
              <a:gd name="connsiteX546" fmla="*/ 3641300 w 5980691"/>
              <a:gd name="connsiteY546" fmla="*/ 730285 h 1016888"/>
              <a:gd name="connsiteX547" fmla="*/ 3715187 w 5980691"/>
              <a:gd name="connsiteY547" fmla="*/ 743757 h 1016888"/>
              <a:gd name="connsiteX548" fmla="*/ 3708469 w 5980691"/>
              <a:gd name="connsiteY548" fmla="*/ 723549 h 1016888"/>
              <a:gd name="connsiteX549" fmla="*/ 3728621 w 5980691"/>
              <a:gd name="connsiteY549" fmla="*/ 723549 h 1016888"/>
              <a:gd name="connsiteX550" fmla="*/ 3775641 w 5980691"/>
              <a:gd name="connsiteY550" fmla="*/ 723549 h 1016888"/>
              <a:gd name="connsiteX551" fmla="*/ 3802509 w 5980691"/>
              <a:gd name="connsiteY551" fmla="*/ 730285 h 1016888"/>
              <a:gd name="connsiteX552" fmla="*/ 3728621 w 5980691"/>
              <a:gd name="connsiteY552" fmla="*/ 750494 h 1016888"/>
              <a:gd name="connsiteX553" fmla="*/ 3775641 w 5980691"/>
              <a:gd name="connsiteY553" fmla="*/ 757230 h 1016888"/>
              <a:gd name="connsiteX554" fmla="*/ 3856244 w 5980691"/>
              <a:gd name="connsiteY554" fmla="*/ 797646 h 1016888"/>
              <a:gd name="connsiteX555" fmla="*/ 3983868 w 5980691"/>
              <a:gd name="connsiteY555" fmla="*/ 797646 h 1016888"/>
              <a:gd name="connsiteX556" fmla="*/ 4030887 w 5980691"/>
              <a:gd name="connsiteY556" fmla="*/ 811119 h 1016888"/>
              <a:gd name="connsiteX557" fmla="*/ 4017453 w 5980691"/>
              <a:gd name="connsiteY557" fmla="*/ 790910 h 1016888"/>
              <a:gd name="connsiteX558" fmla="*/ 3990584 w 5980691"/>
              <a:gd name="connsiteY558" fmla="*/ 804383 h 1016888"/>
              <a:gd name="connsiteX559" fmla="*/ 4037603 w 5980691"/>
              <a:gd name="connsiteY559" fmla="*/ 804383 h 1016888"/>
              <a:gd name="connsiteX560" fmla="*/ 4171944 w 5980691"/>
              <a:gd name="connsiteY560" fmla="*/ 831329 h 1016888"/>
              <a:gd name="connsiteX561" fmla="*/ 4158511 w 5980691"/>
              <a:gd name="connsiteY561" fmla="*/ 817855 h 1016888"/>
              <a:gd name="connsiteX562" fmla="*/ 4286134 w 5980691"/>
              <a:gd name="connsiteY562" fmla="*/ 817855 h 1016888"/>
              <a:gd name="connsiteX563" fmla="*/ 4338190 w 5980691"/>
              <a:gd name="connsiteY563" fmla="*/ 813646 h 1016888"/>
              <a:gd name="connsiteX564" fmla="*/ 4399401 w 5980691"/>
              <a:gd name="connsiteY564" fmla="*/ 824430 h 1016888"/>
              <a:gd name="connsiteX565" fmla="*/ 4393606 w 5980691"/>
              <a:gd name="connsiteY565" fmla="*/ 824591 h 1016888"/>
              <a:gd name="connsiteX566" fmla="*/ 4400323 w 5980691"/>
              <a:gd name="connsiteY566" fmla="*/ 824591 h 1016888"/>
              <a:gd name="connsiteX567" fmla="*/ 4399401 w 5980691"/>
              <a:gd name="connsiteY567" fmla="*/ 824430 h 1016888"/>
              <a:gd name="connsiteX568" fmla="*/ 4543897 w 5980691"/>
              <a:gd name="connsiteY568" fmla="*/ 820382 h 1016888"/>
              <a:gd name="connsiteX569" fmla="*/ 4689153 w 5980691"/>
              <a:gd name="connsiteY569" fmla="*/ 811119 h 1016888"/>
              <a:gd name="connsiteX570" fmla="*/ 4682438 w 5980691"/>
              <a:gd name="connsiteY570" fmla="*/ 838065 h 1016888"/>
              <a:gd name="connsiteX571" fmla="*/ 4709306 w 5980691"/>
              <a:gd name="connsiteY571" fmla="*/ 817855 h 1016888"/>
              <a:gd name="connsiteX572" fmla="*/ 4910817 w 5980691"/>
              <a:gd name="connsiteY572" fmla="*/ 817855 h 1016888"/>
              <a:gd name="connsiteX573" fmla="*/ 4910817 w 5980691"/>
              <a:gd name="connsiteY573" fmla="*/ 831329 h 1016888"/>
              <a:gd name="connsiteX574" fmla="*/ 4924250 w 5980691"/>
              <a:gd name="connsiteY574" fmla="*/ 838065 h 1016888"/>
              <a:gd name="connsiteX575" fmla="*/ 5025006 w 5980691"/>
              <a:gd name="connsiteY575" fmla="*/ 817855 h 1016888"/>
              <a:gd name="connsiteX576" fmla="*/ 5025006 w 5980691"/>
              <a:gd name="connsiteY576" fmla="*/ 838065 h 1016888"/>
              <a:gd name="connsiteX577" fmla="*/ 5051873 w 5980691"/>
              <a:gd name="connsiteY577" fmla="*/ 838065 h 1016888"/>
              <a:gd name="connsiteX578" fmla="*/ 5051873 w 5980691"/>
              <a:gd name="connsiteY578" fmla="*/ 817855 h 1016888"/>
              <a:gd name="connsiteX579" fmla="*/ 5132477 w 5980691"/>
              <a:gd name="connsiteY579" fmla="*/ 838065 h 1016888"/>
              <a:gd name="connsiteX580" fmla="*/ 5139195 w 5980691"/>
              <a:gd name="connsiteY580" fmla="*/ 858274 h 1016888"/>
              <a:gd name="connsiteX581" fmla="*/ 5186213 w 5980691"/>
              <a:gd name="connsiteY581" fmla="*/ 858274 h 1016888"/>
              <a:gd name="connsiteX582" fmla="*/ 5172779 w 5980691"/>
              <a:gd name="connsiteY582" fmla="*/ 878482 h 1016888"/>
              <a:gd name="connsiteX583" fmla="*/ 5313836 w 5980691"/>
              <a:gd name="connsiteY583" fmla="*/ 891954 h 1016888"/>
              <a:gd name="connsiteX584" fmla="*/ 5286968 w 5980691"/>
              <a:gd name="connsiteY584" fmla="*/ 918899 h 1016888"/>
              <a:gd name="connsiteX585" fmla="*/ 5401157 w 5980691"/>
              <a:gd name="connsiteY585" fmla="*/ 912162 h 1016888"/>
              <a:gd name="connsiteX586" fmla="*/ 5407875 w 5980691"/>
              <a:gd name="connsiteY586" fmla="*/ 898690 h 1016888"/>
              <a:gd name="connsiteX587" fmla="*/ 5501913 w 5980691"/>
              <a:gd name="connsiteY587" fmla="*/ 905426 h 1016888"/>
              <a:gd name="connsiteX588" fmla="*/ 5616102 w 5980691"/>
              <a:gd name="connsiteY588" fmla="*/ 959315 h 1016888"/>
              <a:gd name="connsiteX589" fmla="*/ 5703424 w 5980691"/>
              <a:gd name="connsiteY589" fmla="*/ 972788 h 1016888"/>
              <a:gd name="connsiteX590" fmla="*/ 5716857 w 5980691"/>
              <a:gd name="connsiteY590" fmla="*/ 952579 h 1016888"/>
              <a:gd name="connsiteX591" fmla="*/ 5716857 w 5980691"/>
              <a:gd name="connsiteY591" fmla="*/ 966051 h 1016888"/>
              <a:gd name="connsiteX592" fmla="*/ 5743725 w 5980691"/>
              <a:gd name="connsiteY592" fmla="*/ 959315 h 1016888"/>
              <a:gd name="connsiteX593" fmla="*/ 5730291 w 5980691"/>
              <a:gd name="connsiteY593" fmla="*/ 952579 h 1016888"/>
              <a:gd name="connsiteX594" fmla="*/ 5817613 w 5980691"/>
              <a:gd name="connsiteY594" fmla="*/ 952579 h 1016888"/>
              <a:gd name="connsiteX595" fmla="*/ 5750443 w 5980691"/>
              <a:gd name="connsiteY595" fmla="*/ 952579 h 1016888"/>
              <a:gd name="connsiteX596" fmla="*/ 5743725 w 5980691"/>
              <a:gd name="connsiteY596" fmla="*/ 966051 h 1016888"/>
              <a:gd name="connsiteX597" fmla="*/ 5777311 w 5980691"/>
              <a:gd name="connsiteY597" fmla="*/ 972788 h 1016888"/>
              <a:gd name="connsiteX598" fmla="*/ 5817613 w 5980691"/>
              <a:gd name="connsiteY598" fmla="*/ 999732 h 1016888"/>
              <a:gd name="connsiteX599" fmla="*/ 5837765 w 5980691"/>
              <a:gd name="connsiteY599" fmla="*/ 972788 h 1016888"/>
              <a:gd name="connsiteX600" fmla="*/ 5911323 w 5980691"/>
              <a:gd name="connsiteY600" fmla="*/ 1008520 h 1016888"/>
              <a:gd name="connsiteX601" fmla="*/ 5916485 w 5980691"/>
              <a:gd name="connsiteY601" fmla="*/ 1016888 h 1016888"/>
              <a:gd name="connsiteX602" fmla="*/ 0 w 5980691"/>
              <a:gd name="connsiteY602" fmla="*/ 1016888 h 1016888"/>
              <a:gd name="connsiteX603" fmla="*/ 0 w 5980691"/>
              <a:gd name="connsiteY603" fmla="*/ 11804 h 1016888"/>
              <a:gd name="connsiteX604" fmla="*/ 7393 w 5980691"/>
              <a:gd name="connsiteY604" fmla="*/ 16252 h 1016888"/>
              <a:gd name="connsiteX605" fmla="*/ 0 w 5980691"/>
              <a:gd name="connsiteY605" fmla="*/ 27785 h 1016888"/>
              <a:gd name="connsiteX606" fmla="*/ 26218 w 5980691"/>
              <a:gd name="connsiteY606" fmla="*/ 1116 h 1016888"/>
              <a:gd name="connsiteX607" fmla="*/ 39024 w 5980691"/>
              <a:gd name="connsiteY607" fmla="*/ 17126 h 1016888"/>
              <a:gd name="connsiteX608" fmla="*/ 13411 w 5980691"/>
              <a:gd name="connsiteY608" fmla="*/ 23529 h 1016888"/>
              <a:gd name="connsiteX609" fmla="*/ 26218 w 5980691"/>
              <a:gd name="connsiteY609" fmla="*/ 1116 h 10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980691" h="1016888">
                <a:moveTo>
                  <a:pt x="5966227" y="1013204"/>
                </a:moveTo>
                <a:lnTo>
                  <a:pt x="5980691" y="1016888"/>
                </a:lnTo>
                <a:lnTo>
                  <a:pt x="5928824" y="1016888"/>
                </a:lnTo>
                <a:lnTo>
                  <a:pt x="5940723" y="1013415"/>
                </a:lnTo>
                <a:cubicBezTo>
                  <a:pt x="5948805" y="1012362"/>
                  <a:pt x="5957411" y="1012362"/>
                  <a:pt x="5966227" y="1013204"/>
                </a:cubicBezTo>
                <a:close/>
                <a:moveTo>
                  <a:pt x="5529894" y="914395"/>
                </a:moveTo>
                <a:cubicBezTo>
                  <a:pt x="5536297" y="916795"/>
                  <a:pt x="5542701" y="923198"/>
                  <a:pt x="5542701" y="932804"/>
                </a:cubicBezTo>
                <a:cubicBezTo>
                  <a:pt x="5529894" y="932804"/>
                  <a:pt x="5529894" y="919998"/>
                  <a:pt x="5517087" y="919998"/>
                </a:cubicBezTo>
                <a:cubicBezTo>
                  <a:pt x="5517087" y="913594"/>
                  <a:pt x="5523491" y="911993"/>
                  <a:pt x="5529894" y="914395"/>
                </a:cubicBezTo>
                <a:close/>
                <a:moveTo>
                  <a:pt x="5254550" y="872611"/>
                </a:moveTo>
                <a:cubicBezTo>
                  <a:pt x="5267357" y="865568"/>
                  <a:pt x="5260953" y="893743"/>
                  <a:pt x="5280163" y="886700"/>
                </a:cubicBezTo>
                <a:cubicBezTo>
                  <a:pt x="5273760" y="900788"/>
                  <a:pt x="5254550" y="893743"/>
                  <a:pt x="5254550" y="872611"/>
                </a:cubicBezTo>
                <a:close/>
                <a:moveTo>
                  <a:pt x="4185193" y="756711"/>
                </a:moveTo>
                <a:cubicBezTo>
                  <a:pt x="4178332" y="772721"/>
                  <a:pt x="4150887" y="764716"/>
                  <a:pt x="4137167" y="772721"/>
                </a:cubicBezTo>
                <a:cubicBezTo>
                  <a:pt x="4144028" y="756711"/>
                  <a:pt x="4157748" y="756711"/>
                  <a:pt x="4185193" y="756711"/>
                </a:cubicBezTo>
                <a:close/>
                <a:moveTo>
                  <a:pt x="3580846" y="723549"/>
                </a:moveTo>
                <a:cubicBezTo>
                  <a:pt x="3587564" y="726917"/>
                  <a:pt x="3585884" y="728601"/>
                  <a:pt x="3581687" y="728601"/>
                </a:cubicBezTo>
                <a:lnTo>
                  <a:pt x="3568886" y="724071"/>
                </a:lnTo>
                <a:close/>
                <a:moveTo>
                  <a:pt x="3567412" y="723549"/>
                </a:moveTo>
                <a:lnTo>
                  <a:pt x="3568886" y="724071"/>
                </a:lnTo>
                <a:lnTo>
                  <a:pt x="3568370" y="724094"/>
                </a:lnTo>
                <a:close/>
                <a:moveTo>
                  <a:pt x="3768973" y="705485"/>
                </a:moveTo>
                <a:cubicBezTo>
                  <a:pt x="3762570" y="711888"/>
                  <a:pt x="3768973" y="724695"/>
                  <a:pt x="3756167" y="724695"/>
                </a:cubicBezTo>
                <a:cubicBezTo>
                  <a:pt x="3756167" y="711888"/>
                  <a:pt x="3756167" y="699081"/>
                  <a:pt x="3768973" y="705485"/>
                </a:cubicBezTo>
                <a:close/>
                <a:moveTo>
                  <a:pt x="3720949" y="705485"/>
                </a:moveTo>
                <a:cubicBezTo>
                  <a:pt x="3720949" y="718291"/>
                  <a:pt x="3708142" y="718291"/>
                  <a:pt x="3695336" y="718291"/>
                </a:cubicBezTo>
                <a:cubicBezTo>
                  <a:pt x="3695336" y="705485"/>
                  <a:pt x="3708142" y="705485"/>
                  <a:pt x="3720949" y="705485"/>
                </a:cubicBezTo>
                <a:close/>
                <a:moveTo>
                  <a:pt x="4271637" y="670267"/>
                </a:moveTo>
                <a:cubicBezTo>
                  <a:pt x="4265234" y="684675"/>
                  <a:pt x="4258830" y="691879"/>
                  <a:pt x="4252428" y="699083"/>
                </a:cubicBezTo>
                <a:cubicBezTo>
                  <a:pt x="4246024" y="691879"/>
                  <a:pt x="4265234" y="684675"/>
                  <a:pt x="4252428" y="684675"/>
                </a:cubicBezTo>
                <a:cubicBezTo>
                  <a:pt x="4258830" y="670267"/>
                  <a:pt x="4265234" y="670267"/>
                  <a:pt x="4271637" y="670267"/>
                </a:cubicBezTo>
                <a:close/>
                <a:moveTo>
                  <a:pt x="4092343" y="670267"/>
                </a:moveTo>
                <a:cubicBezTo>
                  <a:pt x="4085299" y="684141"/>
                  <a:pt x="4071211" y="691079"/>
                  <a:pt x="4085299" y="698016"/>
                </a:cubicBezTo>
                <a:cubicBezTo>
                  <a:pt x="4092343" y="711890"/>
                  <a:pt x="4064167" y="684141"/>
                  <a:pt x="4057124" y="691079"/>
                </a:cubicBezTo>
                <a:cubicBezTo>
                  <a:pt x="4057124" y="677205"/>
                  <a:pt x="4078256" y="677205"/>
                  <a:pt x="4092343" y="670267"/>
                </a:cubicBezTo>
                <a:close/>
                <a:moveTo>
                  <a:pt x="4206323" y="666998"/>
                </a:moveTo>
                <a:cubicBezTo>
                  <a:pt x="4216407" y="667865"/>
                  <a:pt x="4226493" y="671334"/>
                  <a:pt x="4233217" y="671334"/>
                </a:cubicBezTo>
                <a:cubicBezTo>
                  <a:pt x="4199599" y="699083"/>
                  <a:pt x="4145811" y="664398"/>
                  <a:pt x="4118917" y="699083"/>
                </a:cubicBezTo>
                <a:cubicBezTo>
                  <a:pt x="4118917" y="685210"/>
                  <a:pt x="4098747" y="692145"/>
                  <a:pt x="4098747" y="671334"/>
                </a:cubicBezTo>
                <a:cubicBezTo>
                  <a:pt x="4139087" y="685210"/>
                  <a:pt x="4152535" y="657460"/>
                  <a:pt x="4179429" y="678272"/>
                </a:cubicBezTo>
                <a:cubicBezTo>
                  <a:pt x="4186153" y="667865"/>
                  <a:pt x="4196237" y="666131"/>
                  <a:pt x="4206323" y="666998"/>
                </a:cubicBezTo>
                <a:close/>
                <a:moveTo>
                  <a:pt x="3568344" y="658561"/>
                </a:moveTo>
                <a:cubicBezTo>
                  <a:pt x="3571488" y="658061"/>
                  <a:pt x="3575173" y="658661"/>
                  <a:pt x="3579075" y="659862"/>
                </a:cubicBezTo>
                <a:cubicBezTo>
                  <a:pt x="3586880" y="662262"/>
                  <a:pt x="3595550" y="667064"/>
                  <a:pt x="3602488" y="670267"/>
                </a:cubicBezTo>
                <a:cubicBezTo>
                  <a:pt x="3588615" y="683074"/>
                  <a:pt x="3574739" y="657460"/>
                  <a:pt x="3560865" y="663864"/>
                </a:cubicBezTo>
                <a:cubicBezTo>
                  <a:pt x="3562600" y="660662"/>
                  <a:pt x="3565201" y="659061"/>
                  <a:pt x="3568344" y="658561"/>
                </a:cubicBezTo>
                <a:close/>
                <a:moveTo>
                  <a:pt x="3730842" y="652058"/>
                </a:moveTo>
                <a:cubicBezTo>
                  <a:pt x="3732981" y="651457"/>
                  <a:pt x="3735907" y="651858"/>
                  <a:pt x="3739058" y="652658"/>
                </a:cubicBezTo>
                <a:cubicBezTo>
                  <a:pt x="3745363" y="654258"/>
                  <a:pt x="3752567" y="657460"/>
                  <a:pt x="3756169" y="657460"/>
                </a:cubicBezTo>
                <a:cubicBezTo>
                  <a:pt x="3748965" y="670267"/>
                  <a:pt x="3734557" y="651057"/>
                  <a:pt x="3727353" y="657460"/>
                </a:cubicBezTo>
                <a:cubicBezTo>
                  <a:pt x="3727353" y="654259"/>
                  <a:pt x="3728704" y="652658"/>
                  <a:pt x="3730842" y="652058"/>
                </a:cubicBezTo>
                <a:close/>
                <a:moveTo>
                  <a:pt x="2730431" y="615625"/>
                </a:moveTo>
                <a:cubicBezTo>
                  <a:pt x="2737635" y="617989"/>
                  <a:pt x="2741237" y="627444"/>
                  <a:pt x="2741237" y="616638"/>
                </a:cubicBezTo>
                <a:cubicBezTo>
                  <a:pt x="2754044" y="631046"/>
                  <a:pt x="2728430" y="623842"/>
                  <a:pt x="2728430" y="638250"/>
                </a:cubicBezTo>
                <a:cubicBezTo>
                  <a:pt x="2722027" y="638250"/>
                  <a:pt x="2722027" y="631046"/>
                  <a:pt x="2722027" y="616638"/>
                </a:cubicBezTo>
                <a:cubicBezTo>
                  <a:pt x="2725229" y="614837"/>
                  <a:pt x="2728030" y="614837"/>
                  <a:pt x="2730431" y="615625"/>
                </a:cubicBezTo>
                <a:close/>
                <a:moveTo>
                  <a:pt x="2407261" y="611436"/>
                </a:moveTo>
                <a:cubicBezTo>
                  <a:pt x="2408662" y="611435"/>
                  <a:pt x="2410663" y="612636"/>
                  <a:pt x="2413065" y="614236"/>
                </a:cubicBezTo>
                <a:cubicBezTo>
                  <a:pt x="2417867" y="617439"/>
                  <a:pt x="2424270" y="622241"/>
                  <a:pt x="2430674" y="622241"/>
                </a:cubicBezTo>
                <a:cubicBezTo>
                  <a:pt x="2424270" y="628644"/>
                  <a:pt x="2411464" y="622241"/>
                  <a:pt x="2405060" y="622241"/>
                </a:cubicBezTo>
                <a:cubicBezTo>
                  <a:pt x="2411464" y="622241"/>
                  <a:pt x="2411464" y="615838"/>
                  <a:pt x="2405060" y="615838"/>
                </a:cubicBezTo>
                <a:cubicBezTo>
                  <a:pt x="2405060" y="612636"/>
                  <a:pt x="2405860" y="611435"/>
                  <a:pt x="2407261" y="611436"/>
                </a:cubicBezTo>
                <a:close/>
                <a:moveTo>
                  <a:pt x="3294488" y="605574"/>
                </a:moveTo>
                <a:lnTo>
                  <a:pt x="3298732" y="609035"/>
                </a:lnTo>
                <a:cubicBezTo>
                  <a:pt x="3297053" y="609035"/>
                  <a:pt x="3295793" y="607772"/>
                  <a:pt x="3294744" y="606088"/>
                </a:cubicBezTo>
                <a:close/>
                <a:moveTo>
                  <a:pt x="3968578" y="603430"/>
                </a:moveTo>
                <a:cubicBezTo>
                  <a:pt x="3973681" y="604231"/>
                  <a:pt x="3977083" y="607833"/>
                  <a:pt x="3977083" y="615838"/>
                </a:cubicBezTo>
                <a:cubicBezTo>
                  <a:pt x="3970278" y="615838"/>
                  <a:pt x="3970278" y="615838"/>
                  <a:pt x="3970278" y="609434"/>
                </a:cubicBezTo>
                <a:cubicBezTo>
                  <a:pt x="3963476" y="609434"/>
                  <a:pt x="3963476" y="615838"/>
                  <a:pt x="3970278" y="615838"/>
                </a:cubicBezTo>
                <a:cubicBezTo>
                  <a:pt x="3956671" y="628644"/>
                  <a:pt x="3929456" y="615838"/>
                  <a:pt x="3922654" y="628644"/>
                </a:cubicBezTo>
                <a:cubicBezTo>
                  <a:pt x="3922654" y="623842"/>
                  <a:pt x="3953271" y="601030"/>
                  <a:pt x="3968578" y="603430"/>
                </a:cubicBezTo>
                <a:close/>
                <a:moveTo>
                  <a:pt x="2942943" y="603031"/>
                </a:moveTo>
                <a:cubicBezTo>
                  <a:pt x="2942943" y="615838"/>
                  <a:pt x="2942943" y="615838"/>
                  <a:pt x="2942943" y="615838"/>
                </a:cubicBezTo>
                <a:cubicBezTo>
                  <a:pt x="2936250" y="609434"/>
                  <a:pt x="2869304" y="622241"/>
                  <a:pt x="2916164" y="609434"/>
                </a:cubicBezTo>
                <a:cubicBezTo>
                  <a:pt x="2929554" y="609434"/>
                  <a:pt x="2929554" y="596628"/>
                  <a:pt x="2942943" y="603031"/>
                </a:cubicBezTo>
                <a:close/>
                <a:moveTo>
                  <a:pt x="3916032" y="600849"/>
                </a:moveTo>
                <a:lnTo>
                  <a:pt x="3917852" y="602676"/>
                </a:lnTo>
                <a:lnTo>
                  <a:pt x="3912209" y="602109"/>
                </a:lnTo>
                <a:close/>
                <a:moveTo>
                  <a:pt x="3292016" y="600615"/>
                </a:moveTo>
                <a:lnTo>
                  <a:pt x="3294488" y="605574"/>
                </a:lnTo>
                <a:lnTo>
                  <a:pt x="3289255" y="601307"/>
                </a:lnTo>
                <a:close/>
                <a:moveTo>
                  <a:pt x="3875829" y="598453"/>
                </a:moveTo>
                <a:lnTo>
                  <a:pt x="3912209" y="602109"/>
                </a:lnTo>
                <a:lnTo>
                  <a:pt x="3897682" y="606901"/>
                </a:lnTo>
                <a:cubicBezTo>
                  <a:pt x="3877512" y="609436"/>
                  <a:pt x="3857339" y="609436"/>
                  <a:pt x="3843893" y="609436"/>
                </a:cubicBezTo>
                <a:cubicBezTo>
                  <a:pt x="3847255" y="599298"/>
                  <a:pt x="3860701" y="597608"/>
                  <a:pt x="3875829" y="598453"/>
                </a:cubicBezTo>
                <a:close/>
                <a:moveTo>
                  <a:pt x="3028896" y="596983"/>
                </a:moveTo>
                <a:cubicBezTo>
                  <a:pt x="3028896" y="624020"/>
                  <a:pt x="3042194" y="590224"/>
                  <a:pt x="3042194" y="610501"/>
                </a:cubicBezTo>
                <a:cubicBezTo>
                  <a:pt x="3035545" y="630780"/>
                  <a:pt x="2982346" y="603743"/>
                  <a:pt x="2969047" y="630780"/>
                </a:cubicBezTo>
                <a:cubicBezTo>
                  <a:pt x="2969047" y="637538"/>
                  <a:pt x="2982346" y="637538"/>
                  <a:pt x="2982346" y="637538"/>
                </a:cubicBezTo>
                <a:cubicBezTo>
                  <a:pt x="2988997" y="651057"/>
                  <a:pt x="2955748" y="637538"/>
                  <a:pt x="2955748" y="624020"/>
                </a:cubicBezTo>
                <a:cubicBezTo>
                  <a:pt x="2969047" y="624020"/>
                  <a:pt x="2975696" y="624020"/>
                  <a:pt x="2969047" y="603743"/>
                </a:cubicBezTo>
                <a:cubicBezTo>
                  <a:pt x="2988997" y="617262"/>
                  <a:pt x="3008945" y="603743"/>
                  <a:pt x="3028896" y="596983"/>
                </a:cubicBezTo>
                <a:close/>
                <a:moveTo>
                  <a:pt x="3077412" y="596628"/>
                </a:moveTo>
                <a:cubicBezTo>
                  <a:pt x="3077412" y="590224"/>
                  <a:pt x="3096622" y="603031"/>
                  <a:pt x="3096622" y="615838"/>
                </a:cubicBezTo>
                <a:cubicBezTo>
                  <a:pt x="3090218" y="615838"/>
                  <a:pt x="3083815" y="603031"/>
                  <a:pt x="3077412" y="596628"/>
                </a:cubicBezTo>
                <a:close/>
                <a:moveTo>
                  <a:pt x="3816999" y="590224"/>
                </a:moveTo>
                <a:cubicBezTo>
                  <a:pt x="3823403" y="596628"/>
                  <a:pt x="3823403" y="609434"/>
                  <a:pt x="3829806" y="609434"/>
                </a:cubicBezTo>
                <a:cubicBezTo>
                  <a:pt x="3829806" y="622241"/>
                  <a:pt x="3823403" y="622241"/>
                  <a:pt x="3816999" y="622241"/>
                </a:cubicBezTo>
                <a:cubicBezTo>
                  <a:pt x="3810596" y="603031"/>
                  <a:pt x="3816999" y="603031"/>
                  <a:pt x="3816999" y="590224"/>
                </a:cubicBezTo>
                <a:close/>
                <a:moveTo>
                  <a:pt x="3803392" y="590224"/>
                </a:moveTo>
                <a:cubicBezTo>
                  <a:pt x="3796188" y="596628"/>
                  <a:pt x="3803392" y="603031"/>
                  <a:pt x="3810596" y="603031"/>
                </a:cubicBezTo>
                <a:cubicBezTo>
                  <a:pt x="3803392" y="609434"/>
                  <a:pt x="3803392" y="628644"/>
                  <a:pt x="3788984" y="628644"/>
                </a:cubicBezTo>
                <a:cubicBezTo>
                  <a:pt x="3781780" y="609434"/>
                  <a:pt x="3796188" y="615838"/>
                  <a:pt x="3803392" y="609434"/>
                </a:cubicBezTo>
                <a:cubicBezTo>
                  <a:pt x="3796188" y="603031"/>
                  <a:pt x="3788984" y="596628"/>
                  <a:pt x="3788984" y="596628"/>
                </a:cubicBezTo>
                <a:cubicBezTo>
                  <a:pt x="3788984" y="590224"/>
                  <a:pt x="3796188" y="590224"/>
                  <a:pt x="3803392" y="590224"/>
                </a:cubicBezTo>
                <a:close/>
                <a:moveTo>
                  <a:pt x="3866584" y="565502"/>
                </a:moveTo>
                <a:cubicBezTo>
                  <a:pt x="3887596" y="563812"/>
                  <a:pt x="3907766" y="568880"/>
                  <a:pt x="3911128" y="589159"/>
                </a:cubicBezTo>
                <a:cubicBezTo>
                  <a:pt x="3931300" y="589159"/>
                  <a:pt x="3938022" y="589159"/>
                  <a:pt x="3951470" y="589159"/>
                </a:cubicBezTo>
                <a:lnTo>
                  <a:pt x="3916032" y="600849"/>
                </a:lnTo>
                <a:lnTo>
                  <a:pt x="3884234" y="568880"/>
                </a:lnTo>
                <a:cubicBezTo>
                  <a:pt x="3884234" y="589159"/>
                  <a:pt x="3843893" y="582399"/>
                  <a:pt x="3816999" y="582399"/>
                </a:cubicBezTo>
                <a:cubicBezTo>
                  <a:pt x="3823723" y="575641"/>
                  <a:pt x="3845573" y="567190"/>
                  <a:pt x="3866584" y="565502"/>
                </a:cubicBezTo>
                <a:close/>
                <a:moveTo>
                  <a:pt x="4063527" y="561410"/>
                </a:moveTo>
                <a:cubicBezTo>
                  <a:pt x="4063527" y="577420"/>
                  <a:pt x="4050721" y="569415"/>
                  <a:pt x="4037914" y="577420"/>
                </a:cubicBezTo>
                <a:cubicBezTo>
                  <a:pt x="4044317" y="561410"/>
                  <a:pt x="4050721" y="561410"/>
                  <a:pt x="4063527" y="561410"/>
                </a:cubicBezTo>
                <a:close/>
                <a:moveTo>
                  <a:pt x="3957873" y="555808"/>
                </a:moveTo>
                <a:cubicBezTo>
                  <a:pt x="3983486" y="555808"/>
                  <a:pt x="3983486" y="562610"/>
                  <a:pt x="4002696" y="569415"/>
                </a:cubicBezTo>
                <a:cubicBezTo>
                  <a:pt x="4002696" y="596630"/>
                  <a:pt x="3957873" y="542200"/>
                  <a:pt x="3964276" y="583022"/>
                </a:cubicBezTo>
                <a:cubicBezTo>
                  <a:pt x="3957873" y="576218"/>
                  <a:pt x="3951470" y="562610"/>
                  <a:pt x="3957873" y="555808"/>
                </a:cubicBezTo>
                <a:close/>
                <a:moveTo>
                  <a:pt x="4031511" y="555007"/>
                </a:moveTo>
                <a:cubicBezTo>
                  <a:pt x="4031511" y="577420"/>
                  <a:pt x="4025107" y="577420"/>
                  <a:pt x="4012300" y="577420"/>
                </a:cubicBezTo>
                <a:cubicBezTo>
                  <a:pt x="4018704" y="562477"/>
                  <a:pt x="4018704" y="555007"/>
                  <a:pt x="4031511" y="555007"/>
                </a:cubicBezTo>
                <a:close/>
                <a:moveTo>
                  <a:pt x="4127260" y="553698"/>
                </a:moveTo>
                <a:cubicBezTo>
                  <a:pt x="4133764" y="554673"/>
                  <a:pt x="4136366" y="562477"/>
                  <a:pt x="4146771" y="562477"/>
                </a:cubicBezTo>
                <a:cubicBezTo>
                  <a:pt x="4146771" y="590226"/>
                  <a:pt x="4119022" y="555541"/>
                  <a:pt x="4125959" y="576353"/>
                </a:cubicBezTo>
                <a:cubicBezTo>
                  <a:pt x="4125959" y="590226"/>
                  <a:pt x="4112086" y="576353"/>
                  <a:pt x="4112086" y="569415"/>
                </a:cubicBezTo>
                <a:cubicBezTo>
                  <a:pt x="4063527" y="576353"/>
                  <a:pt x="4098212" y="555541"/>
                  <a:pt x="4119022" y="562477"/>
                </a:cubicBezTo>
                <a:cubicBezTo>
                  <a:pt x="4119022" y="562477"/>
                  <a:pt x="4119022" y="555541"/>
                  <a:pt x="4119022" y="555541"/>
                </a:cubicBezTo>
                <a:cubicBezTo>
                  <a:pt x="4122491" y="553807"/>
                  <a:pt x="4125092" y="553373"/>
                  <a:pt x="4127260" y="553698"/>
                </a:cubicBezTo>
                <a:close/>
                <a:moveTo>
                  <a:pt x="4173985" y="550124"/>
                </a:moveTo>
                <a:cubicBezTo>
                  <a:pt x="4183590" y="549243"/>
                  <a:pt x="4194795" y="552766"/>
                  <a:pt x="4204401" y="556288"/>
                </a:cubicBezTo>
                <a:cubicBezTo>
                  <a:pt x="4197998" y="563332"/>
                  <a:pt x="4197998" y="570375"/>
                  <a:pt x="4197998" y="577420"/>
                </a:cubicBezTo>
                <a:cubicBezTo>
                  <a:pt x="4178788" y="556288"/>
                  <a:pt x="4178788" y="570375"/>
                  <a:pt x="4153174" y="570375"/>
                </a:cubicBezTo>
                <a:cubicBezTo>
                  <a:pt x="4156375" y="556288"/>
                  <a:pt x="4164379" y="551006"/>
                  <a:pt x="4173985" y="550124"/>
                </a:cubicBezTo>
                <a:close/>
                <a:moveTo>
                  <a:pt x="2184146" y="522990"/>
                </a:moveTo>
                <a:cubicBezTo>
                  <a:pt x="2170424" y="529393"/>
                  <a:pt x="2149842" y="548603"/>
                  <a:pt x="2136120" y="535797"/>
                </a:cubicBezTo>
                <a:cubicBezTo>
                  <a:pt x="2149842" y="522990"/>
                  <a:pt x="2170424" y="529393"/>
                  <a:pt x="2184146" y="522990"/>
                </a:cubicBezTo>
                <a:close/>
                <a:moveTo>
                  <a:pt x="1955761" y="516587"/>
                </a:moveTo>
                <a:cubicBezTo>
                  <a:pt x="1962697" y="516587"/>
                  <a:pt x="1962697" y="522990"/>
                  <a:pt x="1969635" y="522990"/>
                </a:cubicBezTo>
                <a:cubicBezTo>
                  <a:pt x="1962697" y="542200"/>
                  <a:pt x="1955761" y="535797"/>
                  <a:pt x="1941885" y="535797"/>
                </a:cubicBezTo>
                <a:cubicBezTo>
                  <a:pt x="1928012" y="529393"/>
                  <a:pt x="1962697" y="535797"/>
                  <a:pt x="1955761" y="516587"/>
                </a:cubicBezTo>
                <a:close/>
                <a:moveTo>
                  <a:pt x="1847971" y="510183"/>
                </a:moveTo>
                <a:cubicBezTo>
                  <a:pt x="1841033" y="516587"/>
                  <a:pt x="1847971" y="516587"/>
                  <a:pt x="1847971" y="516587"/>
                </a:cubicBezTo>
                <a:cubicBezTo>
                  <a:pt x="1834097" y="522990"/>
                  <a:pt x="1827160" y="516587"/>
                  <a:pt x="1806348" y="516587"/>
                </a:cubicBezTo>
                <a:cubicBezTo>
                  <a:pt x="1813286" y="510183"/>
                  <a:pt x="1834097" y="516587"/>
                  <a:pt x="1847971" y="510183"/>
                </a:cubicBezTo>
                <a:close/>
                <a:moveTo>
                  <a:pt x="1861576" y="508582"/>
                </a:moveTo>
                <a:cubicBezTo>
                  <a:pt x="1865578" y="508582"/>
                  <a:pt x="1870380" y="510183"/>
                  <a:pt x="1873582" y="510183"/>
                </a:cubicBezTo>
                <a:cubicBezTo>
                  <a:pt x="1873582" y="510183"/>
                  <a:pt x="1867179" y="516587"/>
                  <a:pt x="1873582" y="516587"/>
                </a:cubicBezTo>
                <a:cubicBezTo>
                  <a:pt x="1867179" y="529393"/>
                  <a:pt x="1867179" y="510183"/>
                  <a:pt x="1854372" y="516587"/>
                </a:cubicBezTo>
                <a:cubicBezTo>
                  <a:pt x="1854372" y="510183"/>
                  <a:pt x="1857573" y="508582"/>
                  <a:pt x="1861576" y="508582"/>
                </a:cubicBezTo>
                <a:close/>
                <a:moveTo>
                  <a:pt x="1854374" y="488410"/>
                </a:moveTo>
                <a:cubicBezTo>
                  <a:pt x="1834202" y="509542"/>
                  <a:pt x="1807308" y="488410"/>
                  <a:pt x="1787138" y="516587"/>
                </a:cubicBezTo>
                <a:cubicBezTo>
                  <a:pt x="1800584" y="481367"/>
                  <a:pt x="1827480" y="495455"/>
                  <a:pt x="1854374" y="488410"/>
                </a:cubicBezTo>
                <a:close/>
                <a:moveTo>
                  <a:pt x="2157891" y="487771"/>
                </a:moveTo>
                <a:cubicBezTo>
                  <a:pt x="2164936" y="494632"/>
                  <a:pt x="2164936" y="501493"/>
                  <a:pt x="2164936" y="515213"/>
                </a:cubicBezTo>
                <a:cubicBezTo>
                  <a:pt x="2150848" y="508352"/>
                  <a:pt x="2129716" y="535797"/>
                  <a:pt x="2129716" y="501493"/>
                </a:cubicBezTo>
                <a:cubicBezTo>
                  <a:pt x="2143804" y="508352"/>
                  <a:pt x="2157891" y="522074"/>
                  <a:pt x="2157891" y="487771"/>
                </a:cubicBezTo>
                <a:close/>
                <a:moveTo>
                  <a:pt x="2613170" y="481367"/>
                </a:moveTo>
                <a:cubicBezTo>
                  <a:pt x="2613170" y="503780"/>
                  <a:pt x="2613170" y="503780"/>
                  <a:pt x="2613170" y="503780"/>
                </a:cubicBezTo>
                <a:cubicBezTo>
                  <a:pt x="2613170" y="496310"/>
                  <a:pt x="2600363" y="503780"/>
                  <a:pt x="2587557" y="503780"/>
                </a:cubicBezTo>
                <a:cubicBezTo>
                  <a:pt x="2593960" y="481367"/>
                  <a:pt x="2606767" y="488838"/>
                  <a:pt x="2613170" y="481367"/>
                </a:cubicBezTo>
                <a:close/>
                <a:moveTo>
                  <a:pt x="2697477" y="474364"/>
                </a:moveTo>
                <a:cubicBezTo>
                  <a:pt x="2701015" y="473363"/>
                  <a:pt x="2704874" y="473363"/>
                  <a:pt x="2708305" y="474964"/>
                </a:cubicBezTo>
                <a:cubicBezTo>
                  <a:pt x="2722027" y="487771"/>
                  <a:pt x="2680862" y="474964"/>
                  <a:pt x="2694582" y="494174"/>
                </a:cubicBezTo>
                <a:cubicBezTo>
                  <a:pt x="2679146" y="489372"/>
                  <a:pt x="2686864" y="477365"/>
                  <a:pt x="2697477" y="474364"/>
                </a:cubicBezTo>
                <a:close/>
                <a:moveTo>
                  <a:pt x="1842366" y="444549"/>
                </a:moveTo>
                <a:cubicBezTo>
                  <a:pt x="1849570" y="444549"/>
                  <a:pt x="1857573" y="446148"/>
                  <a:pt x="1860776" y="449351"/>
                </a:cubicBezTo>
                <a:cubicBezTo>
                  <a:pt x="1860776" y="462157"/>
                  <a:pt x="1835162" y="455754"/>
                  <a:pt x="1828759" y="449351"/>
                </a:cubicBezTo>
                <a:cubicBezTo>
                  <a:pt x="1828759" y="446148"/>
                  <a:pt x="1835162" y="444549"/>
                  <a:pt x="1842366" y="444549"/>
                </a:cubicBezTo>
                <a:close/>
                <a:moveTo>
                  <a:pt x="1807149" y="438946"/>
                </a:moveTo>
                <a:cubicBezTo>
                  <a:pt x="1811150" y="438145"/>
                  <a:pt x="1815952" y="439745"/>
                  <a:pt x="1819155" y="442947"/>
                </a:cubicBezTo>
                <a:cubicBezTo>
                  <a:pt x="1819155" y="455754"/>
                  <a:pt x="1799945" y="481367"/>
                  <a:pt x="1799945" y="462157"/>
                </a:cubicBezTo>
                <a:lnTo>
                  <a:pt x="1806348" y="462157"/>
                </a:lnTo>
                <a:cubicBezTo>
                  <a:pt x="1812752" y="449351"/>
                  <a:pt x="1806348" y="449351"/>
                  <a:pt x="1799945" y="449351"/>
                </a:cubicBezTo>
                <a:cubicBezTo>
                  <a:pt x="1799945" y="442947"/>
                  <a:pt x="1803146" y="439745"/>
                  <a:pt x="1807149" y="438946"/>
                </a:cubicBezTo>
                <a:close/>
                <a:moveTo>
                  <a:pt x="2835161" y="425714"/>
                </a:moveTo>
                <a:cubicBezTo>
                  <a:pt x="2844591" y="426390"/>
                  <a:pt x="2858899" y="433144"/>
                  <a:pt x="2869304" y="427741"/>
                </a:cubicBezTo>
                <a:cubicBezTo>
                  <a:pt x="2855430" y="449353"/>
                  <a:pt x="2841555" y="434945"/>
                  <a:pt x="2827681" y="427741"/>
                </a:cubicBezTo>
                <a:cubicBezTo>
                  <a:pt x="2829416" y="425940"/>
                  <a:pt x="2832017" y="425489"/>
                  <a:pt x="2835161" y="425714"/>
                </a:cubicBezTo>
                <a:close/>
                <a:moveTo>
                  <a:pt x="3022984" y="414133"/>
                </a:moveTo>
                <a:cubicBezTo>
                  <a:pt x="3029845" y="407730"/>
                  <a:pt x="3057288" y="420536"/>
                  <a:pt x="3071010" y="420536"/>
                </a:cubicBezTo>
                <a:cubicBezTo>
                  <a:pt x="3064149" y="426940"/>
                  <a:pt x="3036707" y="414133"/>
                  <a:pt x="3022984" y="414133"/>
                </a:cubicBezTo>
                <a:close/>
                <a:moveTo>
                  <a:pt x="2710570" y="412792"/>
                </a:moveTo>
                <a:cubicBezTo>
                  <a:pt x="2714422" y="413453"/>
                  <a:pt x="2717223" y="420056"/>
                  <a:pt x="2728430" y="414772"/>
                </a:cubicBezTo>
                <a:cubicBezTo>
                  <a:pt x="2728430" y="442949"/>
                  <a:pt x="2713488" y="414772"/>
                  <a:pt x="2706018" y="428862"/>
                </a:cubicBezTo>
                <a:cubicBezTo>
                  <a:pt x="2706018" y="414772"/>
                  <a:pt x="2706018" y="414772"/>
                  <a:pt x="2706018" y="414772"/>
                </a:cubicBezTo>
                <a:cubicBezTo>
                  <a:pt x="2707885" y="413012"/>
                  <a:pt x="2709286" y="412572"/>
                  <a:pt x="2710570" y="412792"/>
                </a:cubicBezTo>
                <a:close/>
                <a:moveTo>
                  <a:pt x="2930137" y="407730"/>
                </a:moveTo>
                <a:cubicBezTo>
                  <a:pt x="2923092" y="420536"/>
                  <a:pt x="2909005" y="420536"/>
                  <a:pt x="2894917" y="414133"/>
                </a:cubicBezTo>
                <a:cubicBezTo>
                  <a:pt x="2901960" y="401326"/>
                  <a:pt x="2916049" y="414133"/>
                  <a:pt x="2930137" y="407730"/>
                </a:cubicBezTo>
                <a:close/>
                <a:moveTo>
                  <a:pt x="2824478" y="398124"/>
                </a:moveTo>
                <a:cubicBezTo>
                  <a:pt x="2827681" y="396524"/>
                  <a:pt x="2830882" y="398124"/>
                  <a:pt x="2834084" y="407730"/>
                </a:cubicBezTo>
                <a:cubicBezTo>
                  <a:pt x="2827681" y="407730"/>
                  <a:pt x="2821278" y="426940"/>
                  <a:pt x="2814874" y="407730"/>
                </a:cubicBezTo>
                <a:cubicBezTo>
                  <a:pt x="2818075" y="404527"/>
                  <a:pt x="2821278" y="399725"/>
                  <a:pt x="2824478" y="398124"/>
                </a:cubicBezTo>
                <a:close/>
                <a:moveTo>
                  <a:pt x="1443858" y="395924"/>
                </a:moveTo>
                <a:cubicBezTo>
                  <a:pt x="1445959" y="395323"/>
                  <a:pt x="1448160" y="395724"/>
                  <a:pt x="1450161" y="396524"/>
                </a:cubicBezTo>
                <a:cubicBezTo>
                  <a:pt x="1454162" y="398124"/>
                  <a:pt x="1457365" y="401326"/>
                  <a:pt x="1457365" y="401326"/>
                </a:cubicBezTo>
                <a:cubicBezTo>
                  <a:pt x="1457365" y="414133"/>
                  <a:pt x="1457365" y="414133"/>
                  <a:pt x="1457365" y="414133"/>
                </a:cubicBezTo>
                <a:cubicBezTo>
                  <a:pt x="1444558" y="420536"/>
                  <a:pt x="1450962" y="394923"/>
                  <a:pt x="1438155" y="401326"/>
                </a:cubicBezTo>
                <a:cubicBezTo>
                  <a:pt x="1439755" y="398125"/>
                  <a:pt x="1441756" y="396524"/>
                  <a:pt x="1443858" y="395924"/>
                </a:cubicBezTo>
                <a:close/>
                <a:moveTo>
                  <a:pt x="2452286" y="394923"/>
                </a:moveTo>
                <a:cubicBezTo>
                  <a:pt x="2459490" y="394923"/>
                  <a:pt x="2459490" y="394923"/>
                  <a:pt x="2459490" y="394923"/>
                </a:cubicBezTo>
                <a:cubicBezTo>
                  <a:pt x="2459490" y="401326"/>
                  <a:pt x="2459490" y="401326"/>
                  <a:pt x="2459490" y="401326"/>
                </a:cubicBezTo>
                <a:cubicBezTo>
                  <a:pt x="2452286" y="407730"/>
                  <a:pt x="2445082" y="420536"/>
                  <a:pt x="2430674" y="420536"/>
                </a:cubicBezTo>
                <a:cubicBezTo>
                  <a:pt x="2430674" y="407730"/>
                  <a:pt x="2445082" y="420536"/>
                  <a:pt x="2452286" y="394923"/>
                </a:cubicBezTo>
                <a:close/>
                <a:moveTo>
                  <a:pt x="2648688" y="394122"/>
                </a:moveTo>
                <a:cubicBezTo>
                  <a:pt x="2653191" y="393322"/>
                  <a:pt x="2660395" y="394923"/>
                  <a:pt x="2667599" y="394923"/>
                </a:cubicBezTo>
                <a:cubicBezTo>
                  <a:pt x="2667599" y="394923"/>
                  <a:pt x="2660395" y="394923"/>
                  <a:pt x="2660395" y="394923"/>
                </a:cubicBezTo>
                <a:cubicBezTo>
                  <a:pt x="2653191" y="401326"/>
                  <a:pt x="2660395" y="401326"/>
                  <a:pt x="2660395" y="401326"/>
                </a:cubicBezTo>
                <a:cubicBezTo>
                  <a:pt x="2660395" y="407730"/>
                  <a:pt x="2653191" y="407730"/>
                  <a:pt x="2645987" y="407730"/>
                </a:cubicBezTo>
                <a:cubicBezTo>
                  <a:pt x="2642385" y="398124"/>
                  <a:pt x="2644186" y="394923"/>
                  <a:pt x="2648688" y="394122"/>
                </a:cubicBezTo>
                <a:close/>
                <a:moveTo>
                  <a:pt x="2795664" y="382116"/>
                </a:moveTo>
                <a:cubicBezTo>
                  <a:pt x="2802068" y="382116"/>
                  <a:pt x="2802068" y="388520"/>
                  <a:pt x="2808471" y="382116"/>
                </a:cubicBezTo>
                <a:cubicBezTo>
                  <a:pt x="2808471" y="401326"/>
                  <a:pt x="2808471" y="401326"/>
                  <a:pt x="2808471" y="401326"/>
                </a:cubicBezTo>
                <a:cubicBezTo>
                  <a:pt x="2802068" y="394923"/>
                  <a:pt x="2789261" y="394923"/>
                  <a:pt x="2795664" y="382116"/>
                </a:cubicBezTo>
                <a:close/>
                <a:moveTo>
                  <a:pt x="2142523" y="382116"/>
                </a:moveTo>
                <a:cubicBezTo>
                  <a:pt x="2142523" y="401326"/>
                  <a:pt x="2142523" y="401326"/>
                  <a:pt x="2142523" y="401326"/>
                </a:cubicBezTo>
                <a:cubicBezTo>
                  <a:pt x="2142523" y="388520"/>
                  <a:pt x="2123313" y="382116"/>
                  <a:pt x="2136120" y="394923"/>
                </a:cubicBezTo>
                <a:cubicBezTo>
                  <a:pt x="2129716" y="414133"/>
                  <a:pt x="2123313" y="388520"/>
                  <a:pt x="2116910" y="388520"/>
                </a:cubicBezTo>
                <a:cubicBezTo>
                  <a:pt x="2123313" y="382116"/>
                  <a:pt x="2129716" y="382116"/>
                  <a:pt x="2142523" y="382116"/>
                </a:cubicBezTo>
                <a:close/>
                <a:moveTo>
                  <a:pt x="1940819" y="382116"/>
                </a:moveTo>
                <a:cubicBezTo>
                  <a:pt x="1934415" y="394923"/>
                  <a:pt x="1928012" y="394923"/>
                  <a:pt x="1915205" y="394923"/>
                </a:cubicBezTo>
                <a:cubicBezTo>
                  <a:pt x="1928012" y="388520"/>
                  <a:pt x="1928012" y="375713"/>
                  <a:pt x="1940819" y="382116"/>
                </a:cubicBezTo>
                <a:close/>
                <a:moveTo>
                  <a:pt x="1982940" y="371169"/>
                </a:moveTo>
                <a:cubicBezTo>
                  <a:pt x="1991644" y="371830"/>
                  <a:pt x="2004851" y="378433"/>
                  <a:pt x="2014456" y="373150"/>
                </a:cubicBezTo>
                <a:cubicBezTo>
                  <a:pt x="2014456" y="373150"/>
                  <a:pt x="2014456" y="380194"/>
                  <a:pt x="2014456" y="380194"/>
                </a:cubicBezTo>
                <a:cubicBezTo>
                  <a:pt x="2001649" y="401326"/>
                  <a:pt x="1988843" y="387239"/>
                  <a:pt x="1976036" y="373150"/>
                </a:cubicBezTo>
                <a:cubicBezTo>
                  <a:pt x="1977637" y="371389"/>
                  <a:pt x="1980038" y="370949"/>
                  <a:pt x="1982940" y="371169"/>
                </a:cubicBezTo>
                <a:close/>
                <a:moveTo>
                  <a:pt x="1651067" y="362985"/>
                </a:moveTo>
                <a:cubicBezTo>
                  <a:pt x="1654269" y="363866"/>
                  <a:pt x="1659071" y="367388"/>
                  <a:pt x="1665474" y="367388"/>
                </a:cubicBezTo>
                <a:cubicBezTo>
                  <a:pt x="1665474" y="381475"/>
                  <a:pt x="1652668" y="367388"/>
                  <a:pt x="1652668" y="388520"/>
                </a:cubicBezTo>
                <a:cubicBezTo>
                  <a:pt x="1646265" y="388520"/>
                  <a:pt x="1652668" y="374432"/>
                  <a:pt x="1646265" y="374432"/>
                </a:cubicBezTo>
                <a:cubicBezTo>
                  <a:pt x="1646265" y="363866"/>
                  <a:pt x="1647866" y="362106"/>
                  <a:pt x="1651067" y="362985"/>
                </a:cubicBezTo>
                <a:close/>
                <a:moveTo>
                  <a:pt x="1613521" y="362436"/>
                </a:moveTo>
                <a:cubicBezTo>
                  <a:pt x="1615097" y="362326"/>
                  <a:pt x="1617349" y="363426"/>
                  <a:pt x="1620050" y="364746"/>
                </a:cubicBezTo>
                <a:cubicBezTo>
                  <a:pt x="1625453" y="367388"/>
                  <a:pt x="1632657" y="370909"/>
                  <a:pt x="1639861" y="367388"/>
                </a:cubicBezTo>
                <a:cubicBezTo>
                  <a:pt x="1639861" y="388520"/>
                  <a:pt x="1618249" y="367388"/>
                  <a:pt x="1611045" y="367388"/>
                </a:cubicBezTo>
                <a:cubicBezTo>
                  <a:pt x="1611045" y="363866"/>
                  <a:pt x="1611945" y="362546"/>
                  <a:pt x="1613521" y="362436"/>
                </a:cubicBezTo>
                <a:close/>
                <a:moveTo>
                  <a:pt x="2178351" y="359994"/>
                </a:moveTo>
                <a:cubicBezTo>
                  <a:pt x="2272268" y="359994"/>
                  <a:pt x="2346059" y="366690"/>
                  <a:pt x="2446683" y="359994"/>
                </a:cubicBezTo>
                <a:cubicBezTo>
                  <a:pt x="2439975" y="380077"/>
                  <a:pt x="2413142" y="359994"/>
                  <a:pt x="2406434" y="366690"/>
                </a:cubicBezTo>
                <a:cubicBezTo>
                  <a:pt x="2413142" y="380077"/>
                  <a:pt x="2419849" y="380077"/>
                  <a:pt x="2433265" y="380077"/>
                </a:cubicBezTo>
                <a:cubicBezTo>
                  <a:pt x="2426557" y="380077"/>
                  <a:pt x="2426557" y="393467"/>
                  <a:pt x="2433265" y="393467"/>
                </a:cubicBezTo>
                <a:cubicBezTo>
                  <a:pt x="2413142" y="420246"/>
                  <a:pt x="2399726" y="380077"/>
                  <a:pt x="2372892" y="393467"/>
                </a:cubicBezTo>
                <a:cubicBezTo>
                  <a:pt x="2393016" y="400161"/>
                  <a:pt x="2393016" y="413550"/>
                  <a:pt x="2419849" y="413550"/>
                </a:cubicBezTo>
                <a:cubicBezTo>
                  <a:pt x="2386308" y="426940"/>
                  <a:pt x="2359474" y="426940"/>
                  <a:pt x="2325933" y="406857"/>
                </a:cubicBezTo>
                <a:cubicBezTo>
                  <a:pt x="2346059" y="426940"/>
                  <a:pt x="2312517" y="406857"/>
                  <a:pt x="2305809" y="420246"/>
                </a:cubicBezTo>
                <a:cubicBezTo>
                  <a:pt x="2299101" y="413550"/>
                  <a:pt x="2319225" y="413550"/>
                  <a:pt x="2305809" y="400161"/>
                </a:cubicBezTo>
                <a:cubicBezTo>
                  <a:pt x="2305809" y="400161"/>
                  <a:pt x="2305809" y="400161"/>
                  <a:pt x="2292392" y="420246"/>
                </a:cubicBezTo>
                <a:cubicBezTo>
                  <a:pt x="2278976" y="393467"/>
                  <a:pt x="2252142" y="406857"/>
                  <a:pt x="2232019" y="406857"/>
                </a:cubicBezTo>
                <a:cubicBezTo>
                  <a:pt x="2238726" y="366690"/>
                  <a:pt x="2278976" y="400161"/>
                  <a:pt x="2292392" y="386773"/>
                </a:cubicBezTo>
                <a:cubicBezTo>
                  <a:pt x="2278976" y="353300"/>
                  <a:pt x="2238726" y="393467"/>
                  <a:pt x="2218601" y="373384"/>
                </a:cubicBezTo>
                <a:cubicBezTo>
                  <a:pt x="2205185" y="373384"/>
                  <a:pt x="2218601" y="393467"/>
                  <a:pt x="2211893" y="406857"/>
                </a:cubicBezTo>
                <a:cubicBezTo>
                  <a:pt x="2198477" y="400161"/>
                  <a:pt x="2185059" y="386773"/>
                  <a:pt x="2178351" y="406857"/>
                </a:cubicBezTo>
                <a:cubicBezTo>
                  <a:pt x="2164936" y="393467"/>
                  <a:pt x="2191769" y="386773"/>
                  <a:pt x="2205185" y="386773"/>
                </a:cubicBezTo>
                <a:cubicBezTo>
                  <a:pt x="2205185" y="380077"/>
                  <a:pt x="2198477" y="386773"/>
                  <a:pt x="2198477" y="380077"/>
                </a:cubicBezTo>
                <a:cubicBezTo>
                  <a:pt x="2198477" y="380077"/>
                  <a:pt x="2198477" y="380077"/>
                  <a:pt x="2205185" y="380077"/>
                </a:cubicBezTo>
                <a:cubicBezTo>
                  <a:pt x="2198477" y="366690"/>
                  <a:pt x="2185059" y="366690"/>
                  <a:pt x="2178351" y="359994"/>
                </a:cubicBezTo>
                <a:close/>
                <a:moveTo>
                  <a:pt x="1557818" y="353835"/>
                </a:moveTo>
                <a:cubicBezTo>
                  <a:pt x="1544210" y="374646"/>
                  <a:pt x="1591837" y="374646"/>
                  <a:pt x="1578230" y="353835"/>
                </a:cubicBezTo>
                <a:cubicBezTo>
                  <a:pt x="1591837" y="346897"/>
                  <a:pt x="1585032" y="374646"/>
                  <a:pt x="1591837" y="367708"/>
                </a:cubicBezTo>
                <a:cubicBezTo>
                  <a:pt x="1585032" y="381582"/>
                  <a:pt x="1544210" y="388520"/>
                  <a:pt x="1537408" y="374646"/>
                </a:cubicBezTo>
                <a:cubicBezTo>
                  <a:pt x="1537408" y="360771"/>
                  <a:pt x="1551015" y="360771"/>
                  <a:pt x="1557818" y="353835"/>
                </a:cubicBezTo>
                <a:close/>
                <a:moveTo>
                  <a:pt x="1390130" y="346897"/>
                </a:moveTo>
                <a:cubicBezTo>
                  <a:pt x="1390130" y="375713"/>
                  <a:pt x="1370921" y="354101"/>
                  <a:pt x="1358114" y="368509"/>
                </a:cubicBezTo>
                <a:cubicBezTo>
                  <a:pt x="1358114" y="346897"/>
                  <a:pt x="1383727" y="361305"/>
                  <a:pt x="1390130" y="346897"/>
                </a:cubicBezTo>
                <a:close/>
                <a:moveTo>
                  <a:pt x="1640662" y="304276"/>
                </a:moveTo>
                <a:cubicBezTo>
                  <a:pt x="1647866" y="306878"/>
                  <a:pt x="1655868" y="313815"/>
                  <a:pt x="1659071" y="313815"/>
                </a:cubicBezTo>
                <a:cubicBezTo>
                  <a:pt x="1652668" y="327689"/>
                  <a:pt x="1639861" y="306878"/>
                  <a:pt x="1627055" y="320751"/>
                </a:cubicBezTo>
                <a:cubicBezTo>
                  <a:pt x="1627055" y="303409"/>
                  <a:pt x="1633458" y="301674"/>
                  <a:pt x="1640662" y="304276"/>
                </a:cubicBezTo>
                <a:close/>
                <a:moveTo>
                  <a:pt x="1644663" y="264454"/>
                </a:moveTo>
                <a:cubicBezTo>
                  <a:pt x="1649465" y="265255"/>
                  <a:pt x="1652668" y="270057"/>
                  <a:pt x="1652668" y="279663"/>
                </a:cubicBezTo>
                <a:cubicBezTo>
                  <a:pt x="1646265" y="273259"/>
                  <a:pt x="1633458" y="279663"/>
                  <a:pt x="1627055" y="273259"/>
                </a:cubicBezTo>
                <a:cubicBezTo>
                  <a:pt x="1633458" y="266856"/>
                  <a:pt x="1639861" y="263653"/>
                  <a:pt x="1644663" y="264454"/>
                </a:cubicBezTo>
                <a:close/>
                <a:moveTo>
                  <a:pt x="1358114" y="231637"/>
                </a:moveTo>
                <a:lnTo>
                  <a:pt x="1377324" y="231637"/>
                </a:lnTo>
                <a:cubicBezTo>
                  <a:pt x="1377324" y="246579"/>
                  <a:pt x="1377324" y="246579"/>
                  <a:pt x="1377324" y="246579"/>
                </a:cubicBezTo>
                <a:cubicBezTo>
                  <a:pt x="1377324" y="231637"/>
                  <a:pt x="1358114" y="254049"/>
                  <a:pt x="1358114" y="231637"/>
                </a:cubicBezTo>
                <a:close/>
                <a:moveTo>
                  <a:pt x="435515" y="150313"/>
                </a:moveTo>
                <a:lnTo>
                  <a:pt x="434763" y="150975"/>
                </a:lnTo>
                <a:cubicBezTo>
                  <a:pt x="432244" y="154343"/>
                  <a:pt x="430566" y="157711"/>
                  <a:pt x="430566" y="150975"/>
                </a:cubicBezTo>
                <a:close/>
                <a:moveTo>
                  <a:pt x="439067" y="147187"/>
                </a:moveTo>
                <a:lnTo>
                  <a:pt x="442008" y="149446"/>
                </a:lnTo>
                <a:lnTo>
                  <a:pt x="435515" y="150313"/>
                </a:lnTo>
                <a:close/>
                <a:moveTo>
                  <a:pt x="672379" y="124030"/>
                </a:moveTo>
                <a:cubicBezTo>
                  <a:pt x="665661" y="137502"/>
                  <a:pt x="658945" y="144239"/>
                  <a:pt x="645511" y="150975"/>
                </a:cubicBezTo>
                <a:cubicBezTo>
                  <a:pt x="638793" y="137502"/>
                  <a:pt x="632075" y="150975"/>
                  <a:pt x="625359" y="150975"/>
                </a:cubicBezTo>
                <a:cubicBezTo>
                  <a:pt x="632075" y="124030"/>
                  <a:pt x="658945" y="130766"/>
                  <a:pt x="672379" y="124030"/>
                </a:cubicBezTo>
                <a:close/>
                <a:moveTo>
                  <a:pt x="591773" y="124030"/>
                </a:moveTo>
                <a:cubicBezTo>
                  <a:pt x="598491" y="130766"/>
                  <a:pt x="611925" y="150975"/>
                  <a:pt x="598491" y="164447"/>
                </a:cubicBezTo>
                <a:cubicBezTo>
                  <a:pt x="598491" y="144239"/>
                  <a:pt x="585057" y="144239"/>
                  <a:pt x="591773" y="124030"/>
                </a:cubicBezTo>
                <a:close/>
                <a:moveTo>
                  <a:pt x="1129756" y="121981"/>
                </a:moveTo>
                <a:cubicBezTo>
                  <a:pt x="1135919" y="121180"/>
                  <a:pt x="1142962" y="122780"/>
                  <a:pt x="1150006" y="125982"/>
                </a:cubicBezTo>
                <a:cubicBezTo>
                  <a:pt x="1142962" y="132386"/>
                  <a:pt x="1121829" y="125982"/>
                  <a:pt x="1114787" y="132386"/>
                </a:cubicBezTo>
                <a:cubicBezTo>
                  <a:pt x="1118308" y="125982"/>
                  <a:pt x="1123592" y="122780"/>
                  <a:pt x="1129756" y="121981"/>
                </a:cubicBezTo>
                <a:close/>
                <a:moveTo>
                  <a:pt x="323974" y="104028"/>
                </a:moveTo>
                <a:cubicBezTo>
                  <a:pt x="316930" y="145192"/>
                  <a:pt x="302842" y="104028"/>
                  <a:pt x="288755" y="117748"/>
                </a:cubicBezTo>
                <a:cubicBezTo>
                  <a:pt x="288755" y="97166"/>
                  <a:pt x="309887" y="110889"/>
                  <a:pt x="323974" y="104028"/>
                </a:cubicBezTo>
                <a:close/>
                <a:moveTo>
                  <a:pt x="0" y="28624"/>
                </a:moveTo>
                <a:lnTo>
                  <a:pt x="781" y="31408"/>
                </a:lnTo>
                <a:cubicBezTo>
                  <a:pt x="1935" y="31829"/>
                  <a:pt x="4034" y="31408"/>
                  <a:pt x="7393" y="29724"/>
                </a:cubicBezTo>
                <a:cubicBezTo>
                  <a:pt x="7393" y="36461"/>
                  <a:pt x="677" y="43197"/>
                  <a:pt x="677" y="49933"/>
                </a:cubicBezTo>
                <a:cubicBezTo>
                  <a:pt x="7393" y="49933"/>
                  <a:pt x="7393" y="49933"/>
                  <a:pt x="20827" y="56669"/>
                </a:cubicBezTo>
                <a:cubicBezTo>
                  <a:pt x="27545" y="56669"/>
                  <a:pt x="20827" y="36461"/>
                  <a:pt x="27545" y="36461"/>
                </a:cubicBezTo>
                <a:cubicBezTo>
                  <a:pt x="40979" y="36461"/>
                  <a:pt x="40979" y="49933"/>
                  <a:pt x="40979" y="70141"/>
                </a:cubicBezTo>
                <a:cubicBezTo>
                  <a:pt x="54412" y="56669"/>
                  <a:pt x="47696" y="70141"/>
                  <a:pt x="54412" y="76877"/>
                </a:cubicBezTo>
                <a:cubicBezTo>
                  <a:pt x="61130" y="83613"/>
                  <a:pt x="61130" y="49933"/>
                  <a:pt x="54412" y="56669"/>
                </a:cubicBezTo>
                <a:cubicBezTo>
                  <a:pt x="67846" y="63405"/>
                  <a:pt x="94714" y="56669"/>
                  <a:pt x="108148" y="43197"/>
                </a:cubicBezTo>
                <a:cubicBezTo>
                  <a:pt x="94714" y="63405"/>
                  <a:pt x="141734" y="56669"/>
                  <a:pt x="121582" y="70141"/>
                </a:cubicBezTo>
                <a:cubicBezTo>
                  <a:pt x="168602" y="76877"/>
                  <a:pt x="195470" y="76877"/>
                  <a:pt x="229055" y="103822"/>
                </a:cubicBezTo>
                <a:cubicBezTo>
                  <a:pt x="242490" y="97086"/>
                  <a:pt x="229055" y="97086"/>
                  <a:pt x="235771" y="83613"/>
                </a:cubicBezTo>
                <a:cubicBezTo>
                  <a:pt x="249205" y="103822"/>
                  <a:pt x="282791" y="103822"/>
                  <a:pt x="282791" y="137502"/>
                </a:cubicBezTo>
                <a:cubicBezTo>
                  <a:pt x="309659" y="137502"/>
                  <a:pt x="323093" y="137502"/>
                  <a:pt x="336527" y="130766"/>
                </a:cubicBezTo>
                <a:cubicBezTo>
                  <a:pt x="336527" y="124030"/>
                  <a:pt x="336527" y="124030"/>
                  <a:pt x="329811" y="124030"/>
                </a:cubicBezTo>
                <a:cubicBezTo>
                  <a:pt x="336527" y="103822"/>
                  <a:pt x="343245" y="137502"/>
                  <a:pt x="349961" y="144239"/>
                </a:cubicBezTo>
                <a:cubicBezTo>
                  <a:pt x="376828" y="137502"/>
                  <a:pt x="396981" y="150975"/>
                  <a:pt x="417132" y="130766"/>
                </a:cubicBezTo>
                <a:cubicBezTo>
                  <a:pt x="417132" y="150975"/>
                  <a:pt x="430566" y="150975"/>
                  <a:pt x="430566" y="164447"/>
                </a:cubicBezTo>
                <a:cubicBezTo>
                  <a:pt x="437282" y="157711"/>
                  <a:pt x="444000" y="157711"/>
                  <a:pt x="444000" y="150975"/>
                </a:cubicBezTo>
                <a:lnTo>
                  <a:pt x="442008" y="149446"/>
                </a:lnTo>
                <a:lnTo>
                  <a:pt x="480944" y="144239"/>
                </a:lnTo>
                <a:cubicBezTo>
                  <a:pt x="499416" y="140870"/>
                  <a:pt x="517888" y="134134"/>
                  <a:pt x="531322" y="117294"/>
                </a:cubicBezTo>
                <a:cubicBezTo>
                  <a:pt x="538038" y="124030"/>
                  <a:pt x="531322" y="130766"/>
                  <a:pt x="531322" y="144239"/>
                </a:cubicBezTo>
                <a:cubicBezTo>
                  <a:pt x="551472" y="137502"/>
                  <a:pt x="551472" y="117294"/>
                  <a:pt x="571623" y="117294"/>
                </a:cubicBezTo>
                <a:cubicBezTo>
                  <a:pt x="564906" y="130766"/>
                  <a:pt x="551472" y="137502"/>
                  <a:pt x="551472" y="150975"/>
                </a:cubicBezTo>
                <a:cubicBezTo>
                  <a:pt x="564906" y="150975"/>
                  <a:pt x="564906" y="177921"/>
                  <a:pt x="585057" y="171183"/>
                </a:cubicBezTo>
                <a:cubicBezTo>
                  <a:pt x="591773" y="171183"/>
                  <a:pt x="578339" y="157711"/>
                  <a:pt x="598491" y="164447"/>
                </a:cubicBezTo>
                <a:cubicBezTo>
                  <a:pt x="611925" y="157711"/>
                  <a:pt x="611925" y="164447"/>
                  <a:pt x="611925" y="171183"/>
                </a:cubicBezTo>
                <a:cubicBezTo>
                  <a:pt x="618641" y="164447"/>
                  <a:pt x="632075" y="157711"/>
                  <a:pt x="645511" y="150975"/>
                </a:cubicBezTo>
                <a:cubicBezTo>
                  <a:pt x="652227" y="164447"/>
                  <a:pt x="665661" y="157711"/>
                  <a:pt x="672379" y="157711"/>
                </a:cubicBezTo>
                <a:cubicBezTo>
                  <a:pt x="672379" y="157711"/>
                  <a:pt x="665661" y="164447"/>
                  <a:pt x="665661" y="171183"/>
                </a:cubicBezTo>
                <a:cubicBezTo>
                  <a:pt x="692529" y="164447"/>
                  <a:pt x="699247" y="171183"/>
                  <a:pt x="726114" y="157711"/>
                </a:cubicBezTo>
                <a:cubicBezTo>
                  <a:pt x="726114" y="157711"/>
                  <a:pt x="726114" y="157711"/>
                  <a:pt x="739548" y="177921"/>
                </a:cubicBezTo>
                <a:cubicBezTo>
                  <a:pt x="746264" y="171183"/>
                  <a:pt x="746264" y="164447"/>
                  <a:pt x="759698" y="177921"/>
                </a:cubicBezTo>
                <a:cubicBezTo>
                  <a:pt x="759698" y="171183"/>
                  <a:pt x="766416" y="171183"/>
                  <a:pt x="766416" y="164447"/>
                </a:cubicBezTo>
                <a:cubicBezTo>
                  <a:pt x="766416" y="150975"/>
                  <a:pt x="752982" y="164447"/>
                  <a:pt x="746264" y="157711"/>
                </a:cubicBezTo>
                <a:cubicBezTo>
                  <a:pt x="746264" y="144239"/>
                  <a:pt x="773134" y="150975"/>
                  <a:pt x="773134" y="157711"/>
                </a:cubicBezTo>
                <a:cubicBezTo>
                  <a:pt x="773134" y="144239"/>
                  <a:pt x="793284" y="157711"/>
                  <a:pt x="806718" y="137502"/>
                </a:cubicBezTo>
                <a:cubicBezTo>
                  <a:pt x="806718" y="144239"/>
                  <a:pt x="800002" y="144239"/>
                  <a:pt x="800002" y="144239"/>
                </a:cubicBezTo>
                <a:cubicBezTo>
                  <a:pt x="847020" y="157711"/>
                  <a:pt x="914192" y="103822"/>
                  <a:pt x="961209" y="130766"/>
                </a:cubicBezTo>
                <a:cubicBezTo>
                  <a:pt x="967927" y="124030"/>
                  <a:pt x="974643" y="117294"/>
                  <a:pt x="988077" y="117294"/>
                </a:cubicBezTo>
                <a:cubicBezTo>
                  <a:pt x="994795" y="124030"/>
                  <a:pt x="994795" y="130766"/>
                  <a:pt x="994795" y="137502"/>
                </a:cubicBezTo>
                <a:cubicBezTo>
                  <a:pt x="1001511" y="137502"/>
                  <a:pt x="1008229" y="137502"/>
                  <a:pt x="1008229" y="144239"/>
                </a:cubicBezTo>
                <a:cubicBezTo>
                  <a:pt x="1014947" y="144239"/>
                  <a:pt x="1028381" y="130766"/>
                  <a:pt x="1014947" y="124030"/>
                </a:cubicBezTo>
                <a:cubicBezTo>
                  <a:pt x="1014947" y="110558"/>
                  <a:pt x="1035097" y="130766"/>
                  <a:pt x="1021663" y="137502"/>
                </a:cubicBezTo>
                <a:cubicBezTo>
                  <a:pt x="1021663" y="157711"/>
                  <a:pt x="1041815" y="150975"/>
                  <a:pt x="1055249" y="150975"/>
                </a:cubicBezTo>
                <a:cubicBezTo>
                  <a:pt x="1055249" y="130766"/>
                  <a:pt x="1041815" y="144239"/>
                  <a:pt x="1035097" y="130766"/>
                </a:cubicBezTo>
                <a:cubicBezTo>
                  <a:pt x="1061964" y="130766"/>
                  <a:pt x="1075399" y="137502"/>
                  <a:pt x="1102266" y="117294"/>
                </a:cubicBezTo>
                <a:cubicBezTo>
                  <a:pt x="1115700" y="124030"/>
                  <a:pt x="1088833" y="117294"/>
                  <a:pt x="1088833" y="130766"/>
                </a:cubicBezTo>
                <a:cubicBezTo>
                  <a:pt x="1095550" y="157711"/>
                  <a:pt x="1108984" y="164447"/>
                  <a:pt x="1129136" y="177921"/>
                </a:cubicBezTo>
                <a:cubicBezTo>
                  <a:pt x="1115700" y="184657"/>
                  <a:pt x="1102266" y="150975"/>
                  <a:pt x="1082117" y="150975"/>
                </a:cubicBezTo>
                <a:cubicBezTo>
                  <a:pt x="1082117" y="177921"/>
                  <a:pt x="1041815" y="157711"/>
                  <a:pt x="1014947" y="157711"/>
                </a:cubicBezTo>
                <a:cubicBezTo>
                  <a:pt x="1014947" y="157711"/>
                  <a:pt x="1008229" y="164447"/>
                  <a:pt x="1008229" y="164447"/>
                </a:cubicBezTo>
                <a:cubicBezTo>
                  <a:pt x="1008229" y="171183"/>
                  <a:pt x="1008229" y="171183"/>
                  <a:pt x="1014947" y="171183"/>
                </a:cubicBezTo>
                <a:cubicBezTo>
                  <a:pt x="1001511" y="184657"/>
                  <a:pt x="967927" y="137502"/>
                  <a:pt x="961209" y="184657"/>
                </a:cubicBezTo>
                <a:cubicBezTo>
                  <a:pt x="967927" y="198130"/>
                  <a:pt x="981361" y="164447"/>
                  <a:pt x="981361" y="198130"/>
                </a:cubicBezTo>
                <a:cubicBezTo>
                  <a:pt x="988077" y="198130"/>
                  <a:pt x="1001511" y="177921"/>
                  <a:pt x="1001511" y="191393"/>
                </a:cubicBezTo>
                <a:cubicBezTo>
                  <a:pt x="954493" y="231810"/>
                  <a:pt x="887324" y="191393"/>
                  <a:pt x="847020" y="218338"/>
                </a:cubicBezTo>
                <a:cubicBezTo>
                  <a:pt x="867172" y="225074"/>
                  <a:pt x="887324" y="231810"/>
                  <a:pt x="900758" y="245282"/>
                </a:cubicBezTo>
                <a:cubicBezTo>
                  <a:pt x="900758" y="258755"/>
                  <a:pt x="887324" y="238546"/>
                  <a:pt x="894039" y="258755"/>
                </a:cubicBezTo>
                <a:cubicBezTo>
                  <a:pt x="894039" y="272227"/>
                  <a:pt x="920908" y="252019"/>
                  <a:pt x="927625" y="272227"/>
                </a:cubicBezTo>
                <a:cubicBezTo>
                  <a:pt x="934341" y="272227"/>
                  <a:pt x="914192" y="265491"/>
                  <a:pt x="920908" y="252019"/>
                </a:cubicBezTo>
                <a:cubicBezTo>
                  <a:pt x="927625" y="265491"/>
                  <a:pt x="947775" y="252019"/>
                  <a:pt x="934341" y="245282"/>
                </a:cubicBezTo>
                <a:cubicBezTo>
                  <a:pt x="961209" y="252019"/>
                  <a:pt x="1021663" y="292435"/>
                  <a:pt x="1048531" y="265491"/>
                </a:cubicBezTo>
                <a:cubicBezTo>
                  <a:pt x="1055249" y="272227"/>
                  <a:pt x="1035097" y="278963"/>
                  <a:pt x="1035097" y="292435"/>
                </a:cubicBezTo>
                <a:cubicBezTo>
                  <a:pt x="1055249" y="278963"/>
                  <a:pt x="1075399" y="272227"/>
                  <a:pt x="1095550" y="265491"/>
                </a:cubicBezTo>
                <a:cubicBezTo>
                  <a:pt x="1102266" y="272227"/>
                  <a:pt x="1088833" y="272227"/>
                  <a:pt x="1095550" y="285699"/>
                </a:cubicBezTo>
                <a:cubicBezTo>
                  <a:pt x="1108984" y="285699"/>
                  <a:pt x="1108984" y="278963"/>
                  <a:pt x="1108984" y="265491"/>
                </a:cubicBezTo>
                <a:cubicBezTo>
                  <a:pt x="1108984" y="278963"/>
                  <a:pt x="1135852" y="285699"/>
                  <a:pt x="1122418" y="299171"/>
                </a:cubicBezTo>
                <a:cubicBezTo>
                  <a:pt x="1135852" y="292435"/>
                  <a:pt x="1149286" y="278963"/>
                  <a:pt x="1169438" y="278963"/>
                </a:cubicBezTo>
                <a:cubicBezTo>
                  <a:pt x="1162720" y="285699"/>
                  <a:pt x="1162720" y="285699"/>
                  <a:pt x="1156004" y="292435"/>
                </a:cubicBezTo>
                <a:cubicBezTo>
                  <a:pt x="1182872" y="265491"/>
                  <a:pt x="1216456" y="285699"/>
                  <a:pt x="1236608" y="272227"/>
                </a:cubicBezTo>
                <a:cubicBezTo>
                  <a:pt x="1236608" y="278963"/>
                  <a:pt x="1236608" y="278963"/>
                  <a:pt x="1236608" y="285699"/>
                </a:cubicBezTo>
                <a:cubicBezTo>
                  <a:pt x="1303777" y="278963"/>
                  <a:pt x="1344079" y="299171"/>
                  <a:pt x="1404533" y="285699"/>
                </a:cubicBezTo>
                <a:cubicBezTo>
                  <a:pt x="1404533" y="292435"/>
                  <a:pt x="1397817" y="305907"/>
                  <a:pt x="1384383" y="299171"/>
                </a:cubicBezTo>
                <a:cubicBezTo>
                  <a:pt x="1397817" y="332852"/>
                  <a:pt x="1431400" y="305907"/>
                  <a:pt x="1458268" y="312644"/>
                </a:cubicBezTo>
                <a:cubicBezTo>
                  <a:pt x="1464986" y="312644"/>
                  <a:pt x="1471702" y="326116"/>
                  <a:pt x="1471702" y="326116"/>
                </a:cubicBezTo>
                <a:cubicBezTo>
                  <a:pt x="1478420" y="326116"/>
                  <a:pt x="1485136" y="305907"/>
                  <a:pt x="1485136" y="305907"/>
                </a:cubicBezTo>
                <a:cubicBezTo>
                  <a:pt x="1491854" y="305907"/>
                  <a:pt x="1525440" y="305907"/>
                  <a:pt x="1532156" y="326116"/>
                </a:cubicBezTo>
                <a:cubicBezTo>
                  <a:pt x="1518722" y="326116"/>
                  <a:pt x="1498572" y="319380"/>
                  <a:pt x="1491854" y="332852"/>
                </a:cubicBezTo>
                <a:cubicBezTo>
                  <a:pt x="1498572" y="353060"/>
                  <a:pt x="1532156" y="346324"/>
                  <a:pt x="1532156" y="380005"/>
                </a:cubicBezTo>
                <a:cubicBezTo>
                  <a:pt x="1512006" y="366533"/>
                  <a:pt x="1512006" y="366533"/>
                  <a:pt x="1491854" y="366533"/>
                </a:cubicBezTo>
                <a:cubicBezTo>
                  <a:pt x="1485136" y="353060"/>
                  <a:pt x="1491854" y="346324"/>
                  <a:pt x="1498572" y="353060"/>
                </a:cubicBezTo>
                <a:cubicBezTo>
                  <a:pt x="1498572" y="346324"/>
                  <a:pt x="1491854" y="346324"/>
                  <a:pt x="1491854" y="339588"/>
                </a:cubicBezTo>
                <a:cubicBezTo>
                  <a:pt x="1451552" y="400213"/>
                  <a:pt x="1377665" y="285699"/>
                  <a:pt x="1330645" y="373269"/>
                </a:cubicBezTo>
                <a:cubicBezTo>
                  <a:pt x="1310495" y="339588"/>
                  <a:pt x="1256759" y="359796"/>
                  <a:pt x="1229890" y="359796"/>
                </a:cubicBezTo>
                <a:cubicBezTo>
                  <a:pt x="1229890" y="353060"/>
                  <a:pt x="1236608" y="353060"/>
                  <a:pt x="1236608" y="339588"/>
                </a:cubicBezTo>
                <a:cubicBezTo>
                  <a:pt x="1216456" y="339588"/>
                  <a:pt x="1223174" y="346324"/>
                  <a:pt x="1216456" y="359796"/>
                </a:cubicBezTo>
                <a:cubicBezTo>
                  <a:pt x="1209740" y="353060"/>
                  <a:pt x="1209740" y="353060"/>
                  <a:pt x="1189588" y="359796"/>
                </a:cubicBezTo>
                <a:cubicBezTo>
                  <a:pt x="1182872" y="326116"/>
                  <a:pt x="1156004" y="353060"/>
                  <a:pt x="1149286" y="332852"/>
                </a:cubicBezTo>
                <a:cubicBezTo>
                  <a:pt x="1142570" y="332852"/>
                  <a:pt x="1142570" y="332852"/>
                  <a:pt x="1142570" y="332852"/>
                </a:cubicBezTo>
                <a:cubicBezTo>
                  <a:pt x="1135852" y="353060"/>
                  <a:pt x="1149286" y="353060"/>
                  <a:pt x="1156004" y="359796"/>
                </a:cubicBezTo>
                <a:cubicBezTo>
                  <a:pt x="1122418" y="353060"/>
                  <a:pt x="1068683" y="353060"/>
                  <a:pt x="1035097" y="319380"/>
                </a:cubicBezTo>
                <a:cubicBezTo>
                  <a:pt x="1028381" y="326116"/>
                  <a:pt x="1028381" y="339588"/>
                  <a:pt x="1021663" y="339588"/>
                </a:cubicBezTo>
                <a:cubicBezTo>
                  <a:pt x="1014947" y="312644"/>
                  <a:pt x="994795" y="346324"/>
                  <a:pt x="1001511" y="326116"/>
                </a:cubicBezTo>
                <a:cubicBezTo>
                  <a:pt x="988077" y="339588"/>
                  <a:pt x="974643" y="339588"/>
                  <a:pt x="961209" y="359796"/>
                </a:cubicBezTo>
                <a:cubicBezTo>
                  <a:pt x="941059" y="359796"/>
                  <a:pt x="974643" y="339588"/>
                  <a:pt x="954493" y="346324"/>
                </a:cubicBezTo>
                <a:cubicBezTo>
                  <a:pt x="954493" y="332852"/>
                  <a:pt x="967927" y="339588"/>
                  <a:pt x="974643" y="339588"/>
                </a:cubicBezTo>
                <a:cubicBezTo>
                  <a:pt x="954493" y="319380"/>
                  <a:pt x="941059" y="312644"/>
                  <a:pt x="907473" y="326116"/>
                </a:cubicBezTo>
                <a:cubicBezTo>
                  <a:pt x="914192" y="339588"/>
                  <a:pt x="934341" y="339588"/>
                  <a:pt x="941059" y="346324"/>
                </a:cubicBezTo>
                <a:cubicBezTo>
                  <a:pt x="941059" y="366533"/>
                  <a:pt x="927625" y="359796"/>
                  <a:pt x="927625" y="380005"/>
                </a:cubicBezTo>
                <a:cubicBezTo>
                  <a:pt x="900758" y="373269"/>
                  <a:pt x="914192" y="406949"/>
                  <a:pt x="894039" y="393477"/>
                </a:cubicBezTo>
                <a:cubicBezTo>
                  <a:pt x="900758" y="400213"/>
                  <a:pt x="900758" y="400213"/>
                  <a:pt x="907473" y="400213"/>
                </a:cubicBezTo>
                <a:cubicBezTo>
                  <a:pt x="900758" y="420422"/>
                  <a:pt x="880606" y="413685"/>
                  <a:pt x="860454" y="413685"/>
                </a:cubicBezTo>
                <a:cubicBezTo>
                  <a:pt x="867172" y="447366"/>
                  <a:pt x="873888" y="406949"/>
                  <a:pt x="894039" y="420422"/>
                </a:cubicBezTo>
                <a:cubicBezTo>
                  <a:pt x="894039" y="427158"/>
                  <a:pt x="887324" y="427158"/>
                  <a:pt x="887324" y="433894"/>
                </a:cubicBezTo>
                <a:cubicBezTo>
                  <a:pt x="927625" y="454102"/>
                  <a:pt x="954493" y="474311"/>
                  <a:pt x="988077" y="487783"/>
                </a:cubicBezTo>
                <a:cubicBezTo>
                  <a:pt x="1001511" y="447366"/>
                  <a:pt x="1014947" y="507993"/>
                  <a:pt x="1041815" y="507993"/>
                </a:cubicBezTo>
                <a:cubicBezTo>
                  <a:pt x="1035097" y="507993"/>
                  <a:pt x="1026701" y="507993"/>
                  <a:pt x="1020824" y="511361"/>
                </a:cubicBezTo>
                <a:lnTo>
                  <a:pt x="1014979" y="534803"/>
                </a:lnTo>
                <a:lnTo>
                  <a:pt x="1014876" y="534907"/>
                </a:lnTo>
                <a:lnTo>
                  <a:pt x="1004871" y="530727"/>
                </a:lnTo>
                <a:cubicBezTo>
                  <a:pt x="1003191" y="526517"/>
                  <a:pt x="1001513" y="521465"/>
                  <a:pt x="994795" y="521465"/>
                </a:cubicBezTo>
                <a:cubicBezTo>
                  <a:pt x="994795" y="534938"/>
                  <a:pt x="1001511" y="534938"/>
                  <a:pt x="1008229" y="541674"/>
                </a:cubicBezTo>
                <a:lnTo>
                  <a:pt x="1014876" y="534907"/>
                </a:lnTo>
                <a:lnTo>
                  <a:pt x="1014947" y="534938"/>
                </a:lnTo>
                <a:lnTo>
                  <a:pt x="1014979" y="534803"/>
                </a:lnTo>
                <a:lnTo>
                  <a:pt x="1022397" y="527254"/>
                </a:lnTo>
                <a:cubicBezTo>
                  <a:pt x="1035938" y="521885"/>
                  <a:pt x="1048531" y="538306"/>
                  <a:pt x="1068683" y="528202"/>
                </a:cubicBezTo>
                <a:cubicBezTo>
                  <a:pt x="1061964" y="514729"/>
                  <a:pt x="1055249" y="534938"/>
                  <a:pt x="1048531" y="528202"/>
                </a:cubicBezTo>
                <a:cubicBezTo>
                  <a:pt x="1048531" y="528202"/>
                  <a:pt x="1048531" y="514729"/>
                  <a:pt x="1048531" y="507993"/>
                </a:cubicBezTo>
                <a:cubicBezTo>
                  <a:pt x="1075399" y="507993"/>
                  <a:pt x="1068683" y="521465"/>
                  <a:pt x="1075399" y="541674"/>
                </a:cubicBezTo>
                <a:cubicBezTo>
                  <a:pt x="1095550" y="521465"/>
                  <a:pt x="1108984" y="528202"/>
                  <a:pt x="1142570" y="534938"/>
                </a:cubicBezTo>
                <a:cubicBezTo>
                  <a:pt x="1149286" y="528202"/>
                  <a:pt x="1135852" y="521465"/>
                  <a:pt x="1142570" y="514729"/>
                </a:cubicBezTo>
                <a:cubicBezTo>
                  <a:pt x="1149286" y="521465"/>
                  <a:pt x="1162720" y="514729"/>
                  <a:pt x="1162720" y="541674"/>
                </a:cubicBezTo>
                <a:cubicBezTo>
                  <a:pt x="1176154" y="541674"/>
                  <a:pt x="1176154" y="528202"/>
                  <a:pt x="1182872" y="534938"/>
                </a:cubicBezTo>
                <a:cubicBezTo>
                  <a:pt x="1182872" y="528202"/>
                  <a:pt x="1182872" y="521465"/>
                  <a:pt x="1176154" y="514729"/>
                </a:cubicBezTo>
                <a:cubicBezTo>
                  <a:pt x="1189588" y="507993"/>
                  <a:pt x="1216456" y="555146"/>
                  <a:pt x="1229890" y="514729"/>
                </a:cubicBezTo>
                <a:cubicBezTo>
                  <a:pt x="1250042" y="534938"/>
                  <a:pt x="1297061" y="541674"/>
                  <a:pt x="1330645" y="521465"/>
                </a:cubicBezTo>
                <a:cubicBezTo>
                  <a:pt x="1323929" y="534938"/>
                  <a:pt x="1323929" y="534938"/>
                  <a:pt x="1330645" y="548410"/>
                </a:cubicBezTo>
                <a:cubicBezTo>
                  <a:pt x="1344079" y="534938"/>
                  <a:pt x="1377665" y="534938"/>
                  <a:pt x="1384383" y="561882"/>
                </a:cubicBezTo>
                <a:cubicBezTo>
                  <a:pt x="1397817" y="555146"/>
                  <a:pt x="1411250" y="548410"/>
                  <a:pt x="1424685" y="541674"/>
                </a:cubicBezTo>
                <a:cubicBezTo>
                  <a:pt x="1424685" y="528202"/>
                  <a:pt x="1404533" y="541674"/>
                  <a:pt x="1411250" y="521465"/>
                </a:cubicBezTo>
                <a:cubicBezTo>
                  <a:pt x="1411250" y="528202"/>
                  <a:pt x="1431400" y="534938"/>
                  <a:pt x="1438119" y="521465"/>
                </a:cubicBezTo>
                <a:cubicBezTo>
                  <a:pt x="1444834" y="528202"/>
                  <a:pt x="1451552" y="534938"/>
                  <a:pt x="1444834" y="548410"/>
                </a:cubicBezTo>
                <a:cubicBezTo>
                  <a:pt x="1458268" y="548410"/>
                  <a:pt x="1471702" y="541674"/>
                  <a:pt x="1485136" y="541674"/>
                </a:cubicBezTo>
                <a:cubicBezTo>
                  <a:pt x="1478420" y="521465"/>
                  <a:pt x="1464986" y="541674"/>
                  <a:pt x="1464986" y="514729"/>
                </a:cubicBezTo>
                <a:cubicBezTo>
                  <a:pt x="1424685" y="521465"/>
                  <a:pt x="1391099" y="474311"/>
                  <a:pt x="1364231" y="507993"/>
                </a:cubicBezTo>
                <a:cubicBezTo>
                  <a:pt x="1357513" y="494519"/>
                  <a:pt x="1323929" y="494519"/>
                  <a:pt x="1323929" y="507993"/>
                </a:cubicBezTo>
                <a:cubicBezTo>
                  <a:pt x="1317211" y="474311"/>
                  <a:pt x="1297061" y="481047"/>
                  <a:pt x="1276909" y="494519"/>
                </a:cubicBezTo>
                <a:cubicBezTo>
                  <a:pt x="1276909" y="454102"/>
                  <a:pt x="1283627" y="447366"/>
                  <a:pt x="1283627" y="400213"/>
                </a:cubicBezTo>
                <a:cubicBezTo>
                  <a:pt x="1290343" y="393477"/>
                  <a:pt x="1297061" y="380005"/>
                  <a:pt x="1303777" y="373269"/>
                </a:cubicBezTo>
                <a:cubicBezTo>
                  <a:pt x="1323929" y="400213"/>
                  <a:pt x="1337363" y="380005"/>
                  <a:pt x="1357513" y="386741"/>
                </a:cubicBezTo>
                <a:cubicBezTo>
                  <a:pt x="1344079" y="420422"/>
                  <a:pt x="1404533" y="413685"/>
                  <a:pt x="1391099" y="393477"/>
                </a:cubicBezTo>
                <a:cubicBezTo>
                  <a:pt x="1404533" y="400213"/>
                  <a:pt x="1411250" y="420422"/>
                  <a:pt x="1424685" y="433894"/>
                </a:cubicBezTo>
                <a:cubicBezTo>
                  <a:pt x="1431400" y="433894"/>
                  <a:pt x="1431400" y="413685"/>
                  <a:pt x="1438119" y="413685"/>
                </a:cubicBezTo>
                <a:cubicBezTo>
                  <a:pt x="1438119" y="433894"/>
                  <a:pt x="1458268" y="427158"/>
                  <a:pt x="1478420" y="427158"/>
                </a:cubicBezTo>
                <a:cubicBezTo>
                  <a:pt x="1478420" y="420422"/>
                  <a:pt x="1471702" y="413685"/>
                  <a:pt x="1464986" y="413685"/>
                </a:cubicBezTo>
                <a:cubicBezTo>
                  <a:pt x="1491854" y="413685"/>
                  <a:pt x="1538874" y="406949"/>
                  <a:pt x="1559024" y="427158"/>
                </a:cubicBezTo>
                <a:cubicBezTo>
                  <a:pt x="1565742" y="427158"/>
                  <a:pt x="1565742" y="413685"/>
                  <a:pt x="1565742" y="406949"/>
                </a:cubicBezTo>
                <a:cubicBezTo>
                  <a:pt x="1606044" y="440630"/>
                  <a:pt x="1646345" y="440630"/>
                  <a:pt x="1700081" y="440630"/>
                </a:cubicBezTo>
                <a:cubicBezTo>
                  <a:pt x="1693365" y="440630"/>
                  <a:pt x="1693365" y="447366"/>
                  <a:pt x="1693365" y="454102"/>
                </a:cubicBezTo>
                <a:cubicBezTo>
                  <a:pt x="1713515" y="460838"/>
                  <a:pt x="1720233" y="447366"/>
                  <a:pt x="1740385" y="467574"/>
                </a:cubicBezTo>
                <a:cubicBezTo>
                  <a:pt x="1706799" y="467574"/>
                  <a:pt x="1693365" y="494519"/>
                  <a:pt x="1653063" y="487783"/>
                </a:cubicBezTo>
                <a:cubicBezTo>
                  <a:pt x="1666497" y="514729"/>
                  <a:pt x="1693365" y="487783"/>
                  <a:pt x="1706799" y="521465"/>
                </a:cubicBezTo>
                <a:cubicBezTo>
                  <a:pt x="1693365" y="487783"/>
                  <a:pt x="1720233" y="501257"/>
                  <a:pt x="1733667" y="521465"/>
                </a:cubicBezTo>
                <a:cubicBezTo>
                  <a:pt x="1747101" y="501257"/>
                  <a:pt x="1760535" y="514729"/>
                  <a:pt x="1773968" y="501257"/>
                </a:cubicBezTo>
                <a:cubicBezTo>
                  <a:pt x="1780686" y="514729"/>
                  <a:pt x="1767252" y="521465"/>
                  <a:pt x="1773968" y="521465"/>
                </a:cubicBezTo>
                <a:cubicBezTo>
                  <a:pt x="1767252" y="534938"/>
                  <a:pt x="1720233" y="514729"/>
                  <a:pt x="1713515" y="548410"/>
                </a:cubicBezTo>
                <a:cubicBezTo>
                  <a:pt x="1700081" y="555146"/>
                  <a:pt x="1713515" y="541674"/>
                  <a:pt x="1706799" y="528202"/>
                </a:cubicBezTo>
                <a:cubicBezTo>
                  <a:pt x="1693365" y="534938"/>
                  <a:pt x="1700081" y="555146"/>
                  <a:pt x="1693365" y="561882"/>
                </a:cubicBezTo>
                <a:cubicBezTo>
                  <a:pt x="1713515" y="548410"/>
                  <a:pt x="1733667" y="575354"/>
                  <a:pt x="1747101" y="548410"/>
                </a:cubicBezTo>
                <a:cubicBezTo>
                  <a:pt x="1794120" y="568618"/>
                  <a:pt x="1847856" y="575354"/>
                  <a:pt x="1881442" y="541674"/>
                </a:cubicBezTo>
                <a:cubicBezTo>
                  <a:pt x="1874724" y="561882"/>
                  <a:pt x="1888158" y="555146"/>
                  <a:pt x="1888158" y="561882"/>
                </a:cubicBezTo>
                <a:cubicBezTo>
                  <a:pt x="1915026" y="548410"/>
                  <a:pt x="1962045" y="575354"/>
                  <a:pt x="1975479" y="528202"/>
                </a:cubicBezTo>
                <a:cubicBezTo>
                  <a:pt x="1982197" y="521465"/>
                  <a:pt x="1975479" y="541674"/>
                  <a:pt x="1982197" y="555146"/>
                </a:cubicBezTo>
                <a:cubicBezTo>
                  <a:pt x="1935177" y="582090"/>
                  <a:pt x="1901592" y="548410"/>
                  <a:pt x="1868008" y="588827"/>
                </a:cubicBezTo>
                <a:cubicBezTo>
                  <a:pt x="1868008" y="602299"/>
                  <a:pt x="1894876" y="588827"/>
                  <a:pt x="1881442" y="609035"/>
                </a:cubicBezTo>
                <a:cubicBezTo>
                  <a:pt x="1935177" y="595563"/>
                  <a:pt x="2009065" y="609035"/>
                  <a:pt x="2042649" y="595563"/>
                </a:cubicBezTo>
                <a:cubicBezTo>
                  <a:pt x="2049367" y="615771"/>
                  <a:pt x="2029215" y="595563"/>
                  <a:pt x="2029215" y="609035"/>
                </a:cubicBezTo>
                <a:cubicBezTo>
                  <a:pt x="2082951" y="595563"/>
                  <a:pt x="2150122" y="629243"/>
                  <a:pt x="2190424" y="588827"/>
                </a:cubicBezTo>
                <a:cubicBezTo>
                  <a:pt x="2190424" y="602299"/>
                  <a:pt x="2176990" y="595563"/>
                  <a:pt x="2176990" y="609035"/>
                </a:cubicBezTo>
                <a:cubicBezTo>
                  <a:pt x="2203858" y="588827"/>
                  <a:pt x="2224010" y="649452"/>
                  <a:pt x="2250878" y="609035"/>
                </a:cubicBezTo>
                <a:cubicBezTo>
                  <a:pt x="2257594" y="615771"/>
                  <a:pt x="2257594" y="629243"/>
                  <a:pt x="2264312" y="635979"/>
                </a:cubicBezTo>
                <a:cubicBezTo>
                  <a:pt x="2277746" y="629243"/>
                  <a:pt x="2297895" y="615771"/>
                  <a:pt x="2311329" y="622507"/>
                </a:cubicBezTo>
                <a:cubicBezTo>
                  <a:pt x="2311329" y="629243"/>
                  <a:pt x="2304613" y="629243"/>
                  <a:pt x="2297895" y="629243"/>
                </a:cubicBezTo>
                <a:cubicBezTo>
                  <a:pt x="2297895" y="629243"/>
                  <a:pt x="2304613" y="629243"/>
                  <a:pt x="2311329" y="629243"/>
                </a:cubicBezTo>
                <a:cubicBezTo>
                  <a:pt x="2284461" y="696605"/>
                  <a:pt x="2412085" y="635979"/>
                  <a:pt x="2438953" y="629243"/>
                </a:cubicBezTo>
                <a:cubicBezTo>
                  <a:pt x="2445671" y="629243"/>
                  <a:pt x="2438953" y="635979"/>
                  <a:pt x="2438953" y="642716"/>
                </a:cubicBezTo>
                <a:cubicBezTo>
                  <a:pt x="2499406" y="642716"/>
                  <a:pt x="2546426" y="629243"/>
                  <a:pt x="2606880" y="635979"/>
                </a:cubicBezTo>
                <a:cubicBezTo>
                  <a:pt x="2613596" y="635979"/>
                  <a:pt x="2606880" y="629243"/>
                  <a:pt x="2606880" y="629243"/>
                </a:cubicBezTo>
                <a:cubicBezTo>
                  <a:pt x="2620314" y="629243"/>
                  <a:pt x="2660615" y="669660"/>
                  <a:pt x="2680767" y="629243"/>
                </a:cubicBezTo>
                <a:cubicBezTo>
                  <a:pt x="2680767" y="635979"/>
                  <a:pt x="2674049" y="642716"/>
                  <a:pt x="2674049" y="649452"/>
                </a:cubicBezTo>
                <a:cubicBezTo>
                  <a:pt x="2687483" y="642716"/>
                  <a:pt x="2687483" y="622507"/>
                  <a:pt x="2700917" y="622507"/>
                </a:cubicBezTo>
                <a:cubicBezTo>
                  <a:pt x="2700917" y="629243"/>
                  <a:pt x="2700917" y="635979"/>
                  <a:pt x="2694201" y="642716"/>
                </a:cubicBezTo>
                <a:cubicBezTo>
                  <a:pt x="2721069" y="662924"/>
                  <a:pt x="2747937" y="629243"/>
                  <a:pt x="2761371" y="642716"/>
                </a:cubicBezTo>
                <a:cubicBezTo>
                  <a:pt x="2768087" y="642716"/>
                  <a:pt x="2768087" y="635979"/>
                  <a:pt x="2781521" y="635979"/>
                </a:cubicBezTo>
                <a:cubicBezTo>
                  <a:pt x="2781521" y="615771"/>
                  <a:pt x="2768087" y="622507"/>
                  <a:pt x="2774805" y="609035"/>
                </a:cubicBezTo>
                <a:cubicBezTo>
                  <a:pt x="2774805" y="615771"/>
                  <a:pt x="2781521" y="615771"/>
                  <a:pt x="2788239" y="615771"/>
                </a:cubicBezTo>
                <a:cubicBezTo>
                  <a:pt x="2788239" y="615771"/>
                  <a:pt x="2788239" y="629243"/>
                  <a:pt x="2781521" y="629243"/>
                </a:cubicBezTo>
                <a:cubicBezTo>
                  <a:pt x="2781521" y="642716"/>
                  <a:pt x="2794954" y="622507"/>
                  <a:pt x="2794954" y="642716"/>
                </a:cubicBezTo>
                <a:cubicBezTo>
                  <a:pt x="2801672" y="629243"/>
                  <a:pt x="2808390" y="629243"/>
                  <a:pt x="2815106" y="615771"/>
                </a:cubicBezTo>
                <a:cubicBezTo>
                  <a:pt x="2815106" y="622507"/>
                  <a:pt x="2815106" y="629243"/>
                  <a:pt x="2815106" y="642716"/>
                </a:cubicBezTo>
                <a:cubicBezTo>
                  <a:pt x="2862126" y="649452"/>
                  <a:pt x="2895710" y="635979"/>
                  <a:pt x="2942730" y="622507"/>
                </a:cubicBezTo>
                <a:cubicBezTo>
                  <a:pt x="2956164" y="649452"/>
                  <a:pt x="2996465" y="656188"/>
                  <a:pt x="3023333" y="649452"/>
                </a:cubicBezTo>
                <a:cubicBezTo>
                  <a:pt x="3009899" y="669660"/>
                  <a:pt x="3050203" y="656188"/>
                  <a:pt x="3056919" y="669660"/>
                </a:cubicBezTo>
                <a:cubicBezTo>
                  <a:pt x="3056919" y="669660"/>
                  <a:pt x="3056919" y="669660"/>
                  <a:pt x="3063637" y="669660"/>
                </a:cubicBezTo>
                <a:cubicBezTo>
                  <a:pt x="3063637" y="649452"/>
                  <a:pt x="3050203" y="656188"/>
                  <a:pt x="3056919" y="642716"/>
                </a:cubicBezTo>
                <a:cubicBezTo>
                  <a:pt x="3070353" y="649452"/>
                  <a:pt x="3077071" y="662924"/>
                  <a:pt x="3083787" y="676396"/>
                </a:cubicBezTo>
                <a:cubicBezTo>
                  <a:pt x="3070353" y="656188"/>
                  <a:pt x="3077071" y="683132"/>
                  <a:pt x="3056919" y="676396"/>
                </a:cubicBezTo>
                <a:cubicBezTo>
                  <a:pt x="3070353" y="689868"/>
                  <a:pt x="3090505" y="676396"/>
                  <a:pt x="3097221" y="676396"/>
                </a:cubicBezTo>
                <a:cubicBezTo>
                  <a:pt x="3097221" y="662924"/>
                  <a:pt x="3090505" y="662924"/>
                  <a:pt x="3083787" y="662924"/>
                </a:cubicBezTo>
                <a:cubicBezTo>
                  <a:pt x="3097221" y="669660"/>
                  <a:pt x="3157674" y="642716"/>
                  <a:pt x="3171108" y="676396"/>
                </a:cubicBezTo>
                <a:cubicBezTo>
                  <a:pt x="3184542" y="662924"/>
                  <a:pt x="3164392" y="656188"/>
                  <a:pt x="3177826" y="635979"/>
                </a:cubicBezTo>
                <a:cubicBezTo>
                  <a:pt x="3150956" y="642716"/>
                  <a:pt x="3117373" y="656188"/>
                  <a:pt x="3097221" y="615771"/>
                </a:cubicBezTo>
                <a:cubicBezTo>
                  <a:pt x="3117373" y="622507"/>
                  <a:pt x="3124089" y="609035"/>
                  <a:pt x="3124089" y="595563"/>
                </a:cubicBezTo>
                <a:cubicBezTo>
                  <a:pt x="3144240" y="595563"/>
                  <a:pt x="3164392" y="588827"/>
                  <a:pt x="3171108" y="609035"/>
                </a:cubicBezTo>
                <a:cubicBezTo>
                  <a:pt x="3177826" y="602299"/>
                  <a:pt x="3184542" y="595563"/>
                  <a:pt x="3191260" y="588827"/>
                </a:cubicBezTo>
                <a:cubicBezTo>
                  <a:pt x="3221486" y="598931"/>
                  <a:pt x="3251712" y="582512"/>
                  <a:pt x="3276272" y="590720"/>
                </a:cubicBezTo>
                <a:lnTo>
                  <a:pt x="3289255" y="601307"/>
                </a:lnTo>
                <a:lnTo>
                  <a:pt x="3285298" y="602299"/>
                </a:lnTo>
                <a:cubicBezTo>
                  <a:pt x="3292016" y="615771"/>
                  <a:pt x="3298732" y="609035"/>
                  <a:pt x="3312165" y="609035"/>
                </a:cubicBezTo>
                <a:cubicBezTo>
                  <a:pt x="3312165" y="602299"/>
                  <a:pt x="3312165" y="602299"/>
                  <a:pt x="3312165" y="595563"/>
                </a:cubicBezTo>
                <a:cubicBezTo>
                  <a:pt x="3332317" y="602299"/>
                  <a:pt x="3386053" y="561882"/>
                  <a:pt x="3412921" y="595563"/>
                </a:cubicBezTo>
                <a:cubicBezTo>
                  <a:pt x="3433073" y="568618"/>
                  <a:pt x="3480091" y="609035"/>
                  <a:pt x="3493524" y="575354"/>
                </a:cubicBezTo>
                <a:cubicBezTo>
                  <a:pt x="3500242" y="582090"/>
                  <a:pt x="3500242" y="595563"/>
                  <a:pt x="3520392" y="602299"/>
                </a:cubicBezTo>
                <a:cubicBezTo>
                  <a:pt x="3520392" y="588827"/>
                  <a:pt x="3533828" y="575354"/>
                  <a:pt x="3533828" y="602299"/>
                </a:cubicBezTo>
                <a:cubicBezTo>
                  <a:pt x="3594280" y="575354"/>
                  <a:pt x="3681601" y="622507"/>
                  <a:pt x="3728621" y="568618"/>
                </a:cubicBezTo>
                <a:cubicBezTo>
                  <a:pt x="3735337" y="568618"/>
                  <a:pt x="3735337" y="582090"/>
                  <a:pt x="3748771" y="582090"/>
                </a:cubicBezTo>
                <a:cubicBezTo>
                  <a:pt x="3748771" y="575354"/>
                  <a:pt x="3742055" y="575354"/>
                  <a:pt x="3742055" y="561882"/>
                </a:cubicBezTo>
                <a:cubicBezTo>
                  <a:pt x="3755489" y="582090"/>
                  <a:pt x="3762205" y="568618"/>
                  <a:pt x="3768923" y="575354"/>
                </a:cubicBezTo>
                <a:cubicBezTo>
                  <a:pt x="3775641" y="582090"/>
                  <a:pt x="3748771" y="595563"/>
                  <a:pt x="3768923" y="602299"/>
                </a:cubicBezTo>
                <a:cubicBezTo>
                  <a:pt x="3762205" y="609035"/>
                  <a:pt x="3748771" y="582090"/>
                  <a:pt x="3728621" y="588827"/>
                </a:cubicBezTo>
                <a:cubicBezTo>
                  <a:pt x="3735337" y="595563"/>
                  <a:pt x="3748771" y="595563"/>
                  <a:pt x="3755489" y="602299"/>
                </a:cubicBezTo>
                <a:cubicBezTo>
                  <a:pt x="3748771" y="615771"/>
                  <a:pt x="3735337" y="595563"/>
                  <a:pt x="3728621" y="602299"/>
                </a:cubicBezTo>
                <a:cubicBezTo>
                  <a:pt x="3742055" y="615771"/>
                  <a:pt x="3762205" y="615771"/>
                  <a:pt x="3782357" y="622507"/>
                </a:cubicBezTo>
                <a:cubicBezTo>
                  <a:pt x="3701753" y="635979"/>
                  <a:pt x="3600998" y="588827"/>
                  <a:pt x="3513676" y="629243"/>
                </a:cubicBezTo>
                <a:cubicBezTo>
                  <a:pt x="3506958" y="629243"/>
                  <a:pt x="3500242" y="615771"/>
                  <a:pt x="3493524" y="609035"/>
                </a:cubicBezTo>
                <a:cubicBezTo>
                  <a:pt x="3480091" y="615771"/>
                  <a:pt x="3486808" y="629243"/>
                  <a:pt x="3473375" y="629243"/>
                </a:cubicBezTo>
                <a:cubicBezTo>
                  <a:pt x="3473375" y="595563"/>
                  <a:pt x="3446507" y="649452"/>
                  <a:pt x="3446507" y="609035"/>
                </a:cubicBezTo>
                <a:cubicBezTo>
                  <a:pt x="3439789" y="629243"/>
                  <a:pt x="3426355" y="635979"/>
                  <a:pt x="3419639" y="642716"/>
                </a:cubicBezTo>
                <a:cubicBezTo>
                  <a:pt x="3412921" y="642716"/>
                  <a:pt x="3412921" y="635979"/>
                  <a:pt x="3406205" y="629243"/>
                </a:cubicBezTo>
                <a:cubicBezTo>
                  <a:pt x="3412921" y="662924"/>
                  <a:pt x="3339033" y="635979"/>
                  <a:pt x="3339033" y="649452"/>
                </a:cubicBezTo>
                <a:cubicBezTo>
                  <a:pt x="3318883" y="642716"/>
                  <a:pt x="3298732" y="649452"/>
                  <a:pt x="3271864" y="649452"/>
                </a:cubicBezTo>
                <a:cubicBezTo>
                  <a:pt x="3278580" y="683132"/>
                  <a:pt x="3325599" y="669660"/>
                  <a:pt x="3332317" y="662924"/>
                </a:cubicBezTo>
                <a:cubicBezTo>
                  <a:pt x="3352467" y="683132"/>
                  <a:pt x="3386053" y="676396"/>
                  <a:pt x="3406205" y="676396"/>
                </a:cubicBezTo>
                <a:cubicBezTo>
                  <a:pt x="3406205" y="696605"/>
                  <a:pt x="3392769" y="683132"/>
                  <a:pt x="3392769" y="696605"/>
                </a:cubicBezTo>
                <a:cubicBezTo>
                  <a:pt x="3392769" y="703341"/>
                  <a:pt x="3399487" y="703341"/>
                  <a:pt x="3399487" y="716813"/>
                </a:cubicBezTo>
                <a:cubicBezTo>
                  <a:pt x="3412921" y="710077"/>
                  <a:pt x="3439789" y="716813"/>
                  <a:pt x="3439789" y="696605"/>
                </a:cubicBezTo>
                <a:cubicBezTo>
                  <a:pt x="3480091" y="710077"/>
                  <a:pt x="3506958" y="696605"/>
                  <a:pt x="3547262" y="730285"/>
                </a:cubicBezTo>
                <a:cubicBezTo>
                  <a:pt x="3553978" y="730285"/>
                  <a:pt x="3557336" y="726917"/>
                  <a:pt x="3561535" y="724392"/>
                </a:cubicBezTo>
                <a:lnTo>
                  <a:pt x="3568370" y="724094"/>
                </a:lnTo>
                <a:lnTo>
                  <a:pt x="3592600" y="737864"/>
                </a:lnTo>
                <a:cubicBezTo>
                  <a:pt x="3602676" y="740389"/>
                  <a:pt x="3614432" y="740389"/>
                  <a:pt x="3627866" y="737021"/>
                </a:cubicBezTo>
                <a:cubicBezTo>
                  <a:pt x="3627866" y="723549"/>
                  <a:pt x="3614432" y="737021"/>
                  <a:pt x="3600998" y="730285"/>
                </a:cubicBezTo>
                <a:cubicBezTo>
                  <a:pt x="3607714" y="696605"/>
                  <a:pt x="3634582" y="730285"/>
                  <a:pt x="3654733" y="716813"/>
                </a:cubicBezTo>
                <a:cubicBezTo>
                  <a:pt x="3648018" y="723549"/>
                  <a:pt x="3648018" y="730285"/>
                  <a:pt x="3641300" y="730285"/>
                </a:cubicBezTo>
                <a:cubicBezTo>
                  <a:pt x="3661451" y="743757"/>
                  <a:pt x="3695035" y="757230"/>
                  <a:pt x="3715187" y="743757"/>
                </a:cubicBezTo>
                <a:cubicBezTo>
                  <a:pt x="3721903" y="730285"/>
                  <a:pt x="3701753" y="743757"/>
                  <a:pt x="3708469" y="723549"/>
                </a:cubicBezTo>
                <a:cubicBezTo>
                  <a:pt x="3715187" y="723549"/>
                  <a:pt x="3728621" y="750494"/>
                  <a:pt x="3728621" y="723549"/>
                </a:cubicBezTo>
                <a:cubicBezTo>
                  <a:pt x="3742055" y="737021"/>
                  <a:pt x="3762205" y="737021"/>
                  <a:pt x="3775641" y="723549"/>
                </a:cubicBezTo>
                <a:cubicBezTo>
                  <a:pt x="3782357" y="737021"/>
                  <a:pt x="3789075" y="737021"/>
                  <a:pt x="3802509" y="730285"/>
                </a:cubicBezTo>
                <a:cubicBezTo>
                  <a:pt x="3782357" y="743757"/>
                  <a:pt x="3762205" y="737021"/>
                  <a:pt x="3728621" y="750494"/>
                </a:cubicBezTo>
                <a:cubicBezTo>
                  <a:pt x="3742055" y="770702"/>
                  <a:pt x="3762205" y="770702"/>
                  <a:pt x="3775641" y="757230"/>
                </a:cubicBezTo>
                <a:cubicBezTo>
                  <a:pt x="3775641" y="790910"/>
                  <a:pt x="3842810" y="743757"/>
                  <a:pt x="3856244" y="797646"/>
                </a:cubicBezTo>
                <a:cubicBezTo>
                  <a:pt x="3903264" y="777438"/>
                  <a:pt x="3923414" y="817855"/>
                  <a:pt x="3983868" y="797646"/>
                </a:cubicBezTo>
                <a:cubicBezTo>
                  <a:pt x="3950282" y="817855"/>
                  <a:pt x="4010735" y="811119"/>
                  <a:pt x="4030887" y="811119"/>
                </a:cubicBezTo>
                <a:cubicBezTo>
                  <a:pt x="4037603" y="790910"/>
                  <a:pt x="4017453" y="797646"/>
                  <a:pt x="4017453" y="790910"/>
                </a:cubicBezTo>
                <a:cubicBezTo>
                  <a:pt x="4010735" y="804383"/>
                  <a:pt x="4004017" y="804383"/>
                  <a:pt x="3990584" y="804383"/>
                </a:cubicBezTo>
                <a:cubicBezTo>
                  <a:pt x="3990584" y="777438"/>
                  <a:pt x="4030887" y="777438"/>
                  <a:pt x="4037603" y="804383"/>
                </a:cubicBezTo>
                <a:cubicBezTo>
                  <a:pt x="4091339" y="797646"/>
                  <a:pt x="4131643" y="797646"/>
                  <a:pt x="4171944" y="831329"/>
                </a:cubicBezTo>
                <a:cubicBezTo>
                  <a:pt x="4178660" y="824591"/>
                  <a:pt x="4158511" y="817855"/>
                  <a:pt x="4158511" y="817855"/>
                </a:cubicBezTo>
                <a:cubicBezTo>
                  <a:pt x="4178660" y="817855"/>
                  <a:pt x="4245830" y="811119"/>
                  <a:pt x="4286134" y="817855"/>
                </a:cubicBezTo>
                <a:cubicBezTo>
                  <a:pt x="4306284" y="811119"/>
                  <a:pt x="4321398" y="811119"/>
                  <a:pt x="4338190" y="813646"/>
                </a:cubicBezTo>
                <a:lnTo>
                  <a:pt x="4399401" y="824430"/>
                </a:lnTo>
                <a:lnTo>
                  <a:pt x="4393606" y="824591"/>
                </a:lnTo>
                <a:cubicBezTo>
                  <a:pt x="4393606" y="824591"/>
                  <a:pt x="4400323" y="824591"/>
                  <a:pt x="4400323" y="824591"/>
                </a:cubicBezTo>
                <a:lnTo>
                  <a:pt x="4399401" y="824430"/>
                </a:lnTo>
                <a:lnTo>
                  <a:pt x="4543897" y="820382"/>
                </a:lnTo>
                <a:cubicBezTo>
                  <a:pt x="4593437" y="819539"/>
                  <a:pt x="4642136" y="817855"/>
                  <a:pt x="4689153" y="811119"/>
                </a:cubicBezTo>
                <a:cubicBezTo>
                  <a:pt x="4689153" y="824591"/>
                  <a:pt x="4675720" y="824591"/>
                  <a:pt x="4682438" y="838065"/>
                </a:cubicBezTo>
                <a:cubicBezTo>
                  <a:pt x="4695872" y="851537"/>
                  <a:pt x="4716022" y="831329"/>
                  <a:pt x="4709306" y="817855"/>
                </a:cubicBezTo>
                <a:cubicBezTo>
                  <a:pt x="4736173" y="851537"/>
                  <a:pt x="4850363" y="797646"/>
                  <a:pt x="4910817" y="817855"/>
                </a:cubicBezTo>
                <a:cubicBezTo>
                  <a:pt x="4910817" y="817855"/>
                  <a:pt x="4910817" y="831329"/>
                  <a:pt x="4910817" y="831329"/>
                </a:cubicBezTo>
                <a:cubicBezTo>
                  <a:pt x="4910817" y="831329"/>
                  <a:pt x="4930967" y="817855"/>
                  <a:pt x="4924250" y="838065"/>
                </a:cubicBezTo>
                <a:cubicBezTo>
                  <a:pt x="4951118" y="811119"/>
                  <a:pt x="4991420" y="824591"/>
                  <a:pt x="5025006" y="817855"/>
                </a:cubicBezTo>
                <a:cubicBezTo>
                  <a:pt x="5031721" y="817855"/>
                  <a:pt x="5031721" y="831329"/>
                  <a:pt x="5025006" y="838065"/>
                </a:cubicBezTo>
                <a:cubicBezTo>
                  <a:pt x="5025006" y="838065"/>
                  <a:pt x="5025006" y="838065"/>
                  <a:pt x="5051873" y="838065"/>
                </a:cubicBezTo>
                <a:cubicBezTo>
                  <a:pt x="5058589" y="838065"/>
                  <a:pt x="5045155" y="831329"/>
                  <a:pt x="5051873" y="817855"/>
                </a:cubicBezTo>
                <a:cubicBezTo>
                  <a:pt x="5078741" y="824591"/>
                  <a:pt x="5105609" y="851537"/>
                  <a:pt x="5132477" y="838065"/>
                </a:cubicBezTo>
                <a:cubicBezTo>
                  <a:pt x="5132477" y="844801"/>
                  <a:pt x="5132477" y="851537"/>
                  <a:pt x="5139195" y="858274"/>
                </a:cubicBezTo>
                <a:cubicBezTo>
                  <a:pt x="5152629" y="844801"/>
                  <a:pt x="5179497" y="858274"/>
                  <a:pt x="5186213" y="858274"/>
                </a:cubicBezTo>
                <a:cubicBezTo>
                  <a:pt x="5192931" y="871746"/>
                  <a:pt x="5172779" y="865010"/>
                  <a:pt x="5172779" y="878482"/>
                </a:cubicBezTo>
                <a:cubicBezTo>
                  <a:pt x="5213080" y="878482"/>
                  <a:pt x="5260100" y="918899"/>
                  <a:pt x="5313836" y="891954"/>
                </a:cubicBezTo>
                <a:cubicBezTo>
                  <a:pt x="5327270" y="918899"/>
                  <a:pt x="5286968" y="898690"/>
                  <a:pt x="5286968" y="918899"/>
                </a:cubicBezTo>
                <a:cubicBezTo>
                  <a:pt x="5327270" y="932371"/>
                  <a:pt x="5367574" y="885218"/>
                  <a:pt x="5401157" y="912162"/>
                </a:cubicBezTo>
                <a:cubicBezTo>
                  <a:pt x="5407875" y="912162"/>
                  <a:pt x="5401157" y="898690"/>
                  <a:pt x="5407875" y="898690"/>
                </a:cubicBezTo>
                <a:cubicBezTo>
                  <a:pt x="5441459" y="918899"/>
                  <a:pt x="5468329" y="918899"/>
                  <a:pt x="5501913" y="905426"/>
                </a:cubicBezTo>
                <a:cubicBezTo>
                  <a:pt x="5508631" y="979524"/>
                  <a:pt x="5582518" y="918899"/>
                  <a:pt x="5616102" y="959315"/>
                </a:cubicBezTo>
                <a:cubicBezTo>
                  <a:pt x="5636254" y="945843"/>
                  <a:pt x="5676556" y="952579"/>
                  <a:pt x="5703424" y="972788"/>
                </a:cubicBezTo>
                <a:cubicBezTo>
                  <a:pt x="5710142" y="966051"/>
                  <a:pt x="5710142" y="959315"/>
                  <a:pt x="5716857" y="952579"/>
                </a:cubicBezTo>
                <a:cubicBezTo>
                  <a:pt x="5730291" y="952579"/>
                  <a:pt x="5716857" y="959315"/>
                  <a:pt x="5716857" y="966051"/>
                </a:cubicBezTo>
                <a:cubicBezTo>
                  <a:pt x="5730291" y="972788"/>
                  <a:pt x="5730291" y="959315"/>
                  <a:pt x="5743725" y="959315"/>
                </a:cubicBezTo>
                <a:cubicBezTo>
                  <a:pt x="5743725" y="952579"/>
                  <a:pt x="5737009" y="952579"/>
                  <a:pt x="5730291" y="952579"/>
                </a:cubicBezTo>
                <a:cubicBezTo>
                  <a:pt x="5757159" y="939107"/>
                  <a:pt x="5790745" y="952579"/>
                  <a:pt x="5817613" y="952579"/>
                </a:cubicBezTo>
                <a:cubicBezTo>
                  <a:pt x="5804179" y="966051"/>
                  <a:pt x="5763877" y="966051"/>
                  <a:pt x="5750443" y="952579"/>
                </a:cubicBezTo>
                <a:cubicBezTo>
                  <a:pt x="5743725" y="952579"/>
                  <a:pt x="5750443" y="966051"/>
                  <a:pt x="5743725" y="966051"/>
                </a:cubicBezTo>
                <a:cubicBezTo>
                  <a:pt x="5750443" y="979524"/>
                  <a:pt x="5770593" y="992996"/>
                  <a:pt x="5777311" y="972788"/>
                </a:cubicBezTo>
                <a:cubicBezTo>
                  <a:pt x="5790745" y="979524"/>
                  <a:pt x="5804179" y="992996"/>
                  <a:pt x="5817613" y="999732"/>
                </a:cubicBezTo>
                <a:cubicBezTo>
                  <a:pt x="5831047" y="999732"/>
                  <a:pt x="5824331" y="972788"/>
                  <a:pt x="5837765" y="972788"/>
                </a:cubicBezTo>
                <a:cubicBezTo>
                  <a:pt x="5843641" y="1019941"/>
                  <a:pt x="5890661" y="989733"/>
                  <a:pt x="5911323" y="1008520"/>
                </a:cubicBezTo>
                <a:lnTo>
                  <a:pt x="5916485" y="1016888"/>
                </a:lnTo>
                <a:lnTo>
                  <a:pt x="0" y="1016888"/>
                </a:lnTo>
                <a:close/>
                <a:moveTo>
                  <a:pt x="0" y="11804"/>
                </a:moveTo>
                <a:lnTo>
                  <a:pt x="7393" y="16252"/>
                </a:lnTo>
                <a:lnTo>
                  <a:pt x="0" y="27785"/>
                </a:lnTo>
                <a:close/>
                <a:moveTo>
                  <a:pt x="26218" y="1116"/>
                </a:moveTo>
                <a:cubicBezTo>
                  <a:pt x="32621" y="-2085"/>
                  <a:pt x="39024" y="1116"/>
                  <a:pt x="39024" y="17126"/>
                </a:cubicBezTo>
                <a:cubicBezTo>
                  <a:pt x="26218" y="4319"/>
                  <a:pt x="26218" y="17126"/>
                  <a:pt x="13411" y="23529"/>
                </a:cubicBezTo>
                <a:cubicBezTo>
                  <a:pt x="13411" y="13923"/>
                  <a:pt x="19814" y="4319"/>
                  <a:pt x="26218" y="1116"/>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p>
        </p:txBody>
      </p:sp>
      <p:sp>
        <p:nvSpPr>
          <p:cNvPr id="8" name="Freeform 53">
            <a:extLst>
              <a:ext uri="{FF2B5EF4-FFF2-40B4-BE49-F238E27FC236}">
                <a16:creationId xmlns:a16="http://schemas.microsoft.com/office/drawing/2014/main" id="{FA100899-5AC1-4477-8359-1BDD16B018D2}"/>
              </a:ext>
            </a:extLst>
          </p:cNvPr>
          <p:cNvSpPr/>
          <p:nvPr/>
        </p:nvSpPr>
        <p:spPr>
          <a:xfrm>
            <a:off x="6394880" y="0"/>
            <a:ext cx="2749120" cy="476343"/>
          </a:xfrm>
          <a:custGeom>
            <a:avLst/>
            <a:gdLst>
              <a:gd name="connsiteX0" fmla="*/ 4328023 w 4342524"/>
              <a:gd name="connsiteY0" fmla="*/ 737225 h 752434"/>
              <a:gd name="connsiteX1" fmla="*/ 4340830 w 4342524"/>
              <a:gd name="connsiteY1" fmla="*/ 740427 h 752434"/>
              <a:gd name="connsiteX2" fmla="*/ 4342524 w 4342524"/>
              <a:gd name="connsiteY2" fmla="*/ 740851 h 752434"/>
              <a:gd name="connsiteX3" fmla="*/ 4342524 w 4342524"/>
              <a:gd name="connsiteY3" fmla="*/ 749186 h 752434"/>
              <a:gd name="connsiteX4" fmla="*/ 4336028 w 4342524"/>
              <a:gd name="connsiteY4" fmla="*/ 752434 h 752434"/>
              <a:gd name="connsiteX5" fmla="*/ 4328023 w 4342524"/>
              <a:gd name="connsiteY5" fmla="*/ 737225 h 752434"/>
              <a:gd name="connsiteX6" fmla="*/ 4327523 w 4342524"/>
              <a:gd name="connsiteY6" fmla="*/ 698087 h 752434"/>
              <a:gd name="connsiteX7" fmla="*/ 4335227 w 4342524"/>
              <a:gd name="connsiteY7" fmla="*/ 699605 h 752434"/>
              <a:gd name="connsiteX8" fmla="*/ 4342524 w 4342524"/>
              <a:gd name="connsiteY8" fmla="*/ 700848 h 752434"/>
              <a:gd name="connsiteX9" fmla="*/ 4342524 w 4342524"/>
              <a:gd name="connsiteY9" fmla="*/ 712413 h 752434"/>
              <a:gd name="connsiteX10" fmla="*/ 4340029 w 4342524"/>
              <a:gd name="connsiteY10" fmla="*/ 712612 h 752434"/>
              <a:gd name="connsiteX11" fmla="*/ 4321620 w 4342524"/>
              <a:gd name="connsiteY11" fmla="*/ 703073 h 752434"/>
              <a:gd name="connsiteX12" fmla="*/ 4327523 w 4342524"/>
              <a:gd name="connsiteY12" fmla="*/ 698087 h 752434"/>
              <a:gd name="connsiteX13" fmla="*/ 4342524 w 4342524"/>
              <a:gd name="connsiteY13" fmla="*/ 645172 h 752434"/>
              <a:gd name="connsiteX14" fmla="*/ 4342524 w 4342524"/>
              <a:gd name="connsiteY14" fmla="*/ 649342 h 752434"/>
              <a:gd name="connsiteX15" fmla="*/ 4340830 w 4342524"/>
              <a:gd name="connsiteY15" fmla="*/ 649500 h 752434"/>
              <a:gd name="connsiteX16" fmla="*/ 4328023 w 4342524"/>
              <a:gd name="connsiteY16" fmla="*/ 628368 h 752434"/>
              <a:gd name="connsiteX17" fmla="*/ 4334426 w 4342524"/>
              <a:gd name="connsiteY17" fmla="*/ 642456 h 752434"/>
              <a:gd name="connsiteX18" fmla="*/ 4329624 w 4342524"/>
              <a:gd name="connsiteY18" fmla="*/ 653903 h 752434"/>
              <a:gd name="connsiteX19" fmla="*/ 4315217 w 4342524"/>
              <a:gd name="connsiteY19" fmla="*/ 649500 h 752434"/>
              <a:gd name="connsiteX20" fmla="*/ 4328023 w 4342524"/>
              <a:gd name="connsiteY20" fmla="*/ 628368 h 752434"/>
              <a:gd name="connsiteX21" fmla="*/ 3975840 w 4342524"/>
              <a:gd name="connsiteY21" fmla="*/ 626898 h 752434"/>
              <a:gd name="connsiteX22" fmla="*/ 4004655 w 4342524"/>
              <a:gd name="connsiteY22" fmla="*/ 643738 h 752434"/>
              <a:gd name="connsiteX23" fmla="*/ 3997751 w 4342524"/>
              <a:gd name="connsiteY23" fmla="*/ 645719 h 752434"/>
              <a:gd name="connsiteX24" fmla="*/ 3966235 w 4342524"/>
              <a:gd name="connsiteY24" fmla="*/ 643738 h 752434"/>
              <a:gd name="connsiteX25" fmla="*/ 3966235 w 4342524"/>
              <a:gd name="connsiteY25" fmla="*/ 636694 h 752434"/>
              <a:gd name="connsiteX26" fmla="*/ 3975840 w 4342524"/>
              <a:gd name="connsiteY26" fmla="*/ 626898 h 752434"/>
              <a:gd name="connsiteX27" fmla="*/ 4065486 w 4342524"/>
              <a:gd name="connsiteY27" fmla="*/ 621965 h 752434"/>
              <a:gd name="connsiteX28" fmla="*/ 4039872 w 4342524"/>
              <a:gd name="connsiteY28" fmla="*/ 634772 h 752434"/>
              <a:gd name="connsiteX29" fmla="*/ 4065486 w 4342524"/>
              <a:gd name="connsiteY29" fmla="*/ 621965 h 752434"/>
              <a:gd name="connsiteX30" fmla="*/ 3172220 w 4342524"/>
              <a:gd name="connsiteY30" fmla="*/ 615562 h 752434"/>
              <a:gd name="connsiteX31" fmla="*/ 3185027 w 4342524"/>
              <a:gd name="connsiteY31" fmla="*/ 634772 h 752434"/>
              <a:gd name="connsiteX32" fmla="*/ 3172220 w 4342524"/>
              <a:gd name="connsiteY32" fmla="*/ 634772 h 752434"/>
              <a:gd name="connsiteX33" fmla="*/ 3172220 w 4342524"/>
              <a:gd name="connsiteY33" fmla="*/ 615562 h 752434"/>
              <a:gd name="connsiteX34" fmla="*/ 3849374 w 4342524"/>
              <a:gd name="connsiteY34" fmla="*/ 614861 h 752434"/>
              <a:gd name="connsiteX35" fmla="*/ 3863781 w 4342524"/>
              <a:gd name="connsiteY35" fmla="*/ 628368 h 752434"/>
              <a:gd name="connsiteX36" fmla="*/ 3838168 w 4342524"/>
              <a:gd name="connsiteY36" fmla="*/ 634772 h 752434"/>
              <a:gd name="connsiteX37" fmla="*/ 3838168 w 4342524"/>
              <a:gd name="connsiteY37" fmla="*/ 615562 h 752434"/>
              <a:gd name="connsiteX38" fmla="*/ 3844571 w 4342524"/>
              <a:gd name="connsiteY38" fmla="*/ 621965 h 752434"/>
              <a:gd name="connsiteX39" fmla="*/ 3849374 w 4342524"/>
              <a:gd name="connsiteY39" fmla="*/ 614861 h 752434"/>
              <a:gd name="connsiteX40" fmla="*/ 3334704 w 4342524"/>
              <a:gd name="connsiteY40" fmla="*/ 609158 h 752434"/>
              <a:gd name="connsiteX41" fmla="*/ 3332003 w 4342524"/>
              <a:gd name="connsiteY41" fmla="*/ 622766 h 752434"/>
              <a:gd name="connsiteX42" fmla="*/ 3313092 w 4342524"/>
              <a:gd name="connsiteY42" fmla="*/ 621965 h 752434"/>
              <a:gd name="connsiteX43" fmla="*/ 3320296 w 4342524"/>
              <a:gd name="connsiteY43" fmla="*/ 621965 h 752434"/>
              <a:gd name="connsiteX44" fmla="*/ 3320296 w 4342524"/>
              <a:gd name="connsiteY44" fmla="*/ 615562 h 752434"/>
              <a:gd name="connsiteX45" fmla="*/ 3334704 w 4342524"/>
              <a:gd name="connsiteY45" fmla="*/ 609158 h 752434"/>
              <a:gd name="connsiteX46" fmla="*/ 3161014 w 4342524"/>
              <a:gd name="connsiteY46" fmla="*/ 601054 h 752434"/>
              <a:gd name="connsiteX47" fmla="*/ 3165817 w 4342524"/>
              <a:gd name="connsiteY47" fmla="*/ 609158 h 752434"/>
              <a:gd name="connsiteX48" fmla="*/ 3156213 w 4342524"/>
              <a:gd name="connsiteY48" fmla="*/ 618764 h 752434"/>
              <a:gd name="connsiteX49" fmla="*/ 3146607 w 4342524"/>
              <a:gd name="connsiteY49" fmla="*/ 609158 h 752434"/>
              <a:gd name="connsiteX50" fmla="*/ 3161014 w 4342524"/>
              <a:gd name="connsiteY50" fmla="*/ 601054 h 752434"/>
              <a:gd name="connsiteX51" fmla="*/ 3065523 w 4342524"/>
              <a:gd name="connsiteY51" fmla="*/ 598753 h 752434"/>
              <a:gd name="connsiteX52" fmla="*/ 3085774 w 4342524"/>
              <a:gd name="connsiteY52" fmla="*/ 602755 h 752434"/>
              <a:gd name="connsiteX53" fmla="*/ 3050554 w 4342524"/>
              <a:gd name="connsiteY53" fmla="*/ 609158 h 752434"/>
              <a:gd name="connsiteX54" fmla="*/ 3065523 w 4342524"/>
              <a:gd name="connsiteY54" fmla="*/ 598753 h 752434"/>
              <a:gd name="connsiteX55" fmla="*/ 3550017 w 4342524"/>
              <a:gd name="connsiteY55" fmla="*/ 596352 h 752434"/>
              <a:gd name="connsiteX56" fmla="*/ 3528405 w 4342524"/>
              <a:gd name="connsiteY56" fmla="*/ 621965 h 752434"/>
              <a:gd name="connsiteX57" fmla="*/ 3521201 w 4342524"/>
              <a:gd name="connsiteY57" fmla="*/ 621965 h 752434"/>
              <a:gd name="connsiteX58" fmla="*/ 3521201 w 4342524"/>
              <a:gd name="connsiteY58" fmla="*/ 615562 h 752434"/>
              <a:gd name="connsiteX59" fmla="*/ 3550017 w 4342524"/>
              <a:gd name="connsiteY59" fmla="*/ 596352 h 752434"/>
              <a:gd name="connsiteX60" fmla="*/ 2909681 w 4342524"/>
              <a:gd name="connsiteY60" fmla="*/ 596352 h 752434"/>
              <a:gd name="connsiteX61" fmla="*/ 2957707 w 4342524"/>
              <a:gd name="connsiteY61" fmla="*/ 602755 h 752434"/>
              <a:gd name="connsiteX62" fmla="*/ 2909681 w 4342524"/>
              <a:gd name="connsiteY62" fmla="*/ 596352 h 752434"/>
              <a:gd name="connsiteX63" fmla="*/ 3607800 w 4342524"/>
              <a:gd name="connsiteY63" fmla="*/ 594132 h 752434"/>
              <a:gd name="connsiteX64" fmla="*/ 3654758 w 4342524"/>
              <a:gd name="connsiteY64" fmla="*/ 610031 h 752434"/>
              <a:gd name="connsiteX65" fmla="*/ 3674882 w 4342524"/>
              <a:gd name="connsiteY65" fmla="*/ 596642 h 752434"/>
              <a:gd name="connsiteX66" fmla="*/ 3674882 w 4342524"/>
              <a:gd name="connsiteY66" fmla="*/ 616727 h 752434"/>
              <a:gd name="connsiteX67" fmla="*/ 3688299 w 4342524"/>
              <a:gd name="connsiteY67" fmla="*/ 596642 h 752434"/>
              <a:gd name="connsiteX68" fmla="*/ 3748672 w 4342524"/>
              <a:gd name="connsiteY68" fmla="*/ 610031 h 752434"/>
              <a:gd name="connsiteX69" fmla="*/ 3688299 w 4342524"/>
              <a:gd name="connsiteY69" fmla="*/ 630115 h 752434"/>
              <a:gd name="connsiteX70" fmla="*/ 3762090 w 4342524"/>
              <a:gd name="connsiteY70" fmla="*/ 643504 h 752434"/>
              <a:gd name="connsiteX71" fmla="*/ 3768798 w 4342524"/>
              <a:gd name="connsiteY71" fmla="*/ 610031 h 752434"/>
              <a:gd name="connsiteX72" fmla="*/ 3802340 w 4342524"/>
              <a:gd name="connsiteY72" fmla="*/ 610031 h 752434"/>
              <a:gd name="connsiteX73" fmla="*/ 3775506 w 4342524"/>
              <a:gd name="connsiteY73" fmla="*/ 630115 h 752434"/>
              <a:gd name="connsiteX74" fmla="*/ 3782214 w 4342524"/>
              <a:gd name="connsiteY74" fmla="*/ 636811 h 752434"/>
              <a:gd name="connsiteX75" fmla="*/ 3775506 w 4342524"/>
              <a:gd name="connsiteY75" fmla="*/ 636811 h 752434"/>
              <a:gd name="connsiteX76" fmla="*/ 3802340 w 4342524"/>
              <a:gd name="connsiteY76" fmla="*/ 656894 h 752434"/>
              <a:gd name="connsiteX77" fmla="*/ 3534008 w 4342524"/>
              <a:gd name="connsiteY77" fmla="*/ 656894 h 752434"/>
              <a:gd name="connsiteX78" fmla="*/ 3574257 w 4342524"/>
              <a:gd name="connsiteY78" fmla="*/ 650198 h 752434"/>
              <a:gd name="connsiteX79" fmla="*/ 3547426 w 4342524"/>
              <a:gd name="connsiteY79" fmla="*/ 636811 h 752434"/>
              <a:gd name="connsiteX80" fmla="*/ 3547426 w 4342524"/>
              <a:gd name="connsiteY80" fmla="*/ 623421 h 752434"/>
              <a:gd name="connsiteX81" fmla="*/ 3607799 w 4342524"/>
              <a:gd name="connsiteY81" fmla="*/ 623421 h 752434"/>
              <a:gd name="connsiteX82" fmla="*/ 3560842 w 4342524"/>
              <a:gd name="connsiteY82" fmla="*/ 603338 h 752434"/>
              <a:gd name="connsiteX83" fmla="*/ 3607800 w 4342524"/>
              <a:gd name="connsiteY83" fmla="*/ 594132 h 752434"/>
              <a:gd name="connsiteX84" fmla="*/ 3274673 w 4342524"/>
              <a:gd name="connsiteY84" fmla="*/ 588026 h 752434"/>
              <a:gd name="connsiteX85" fmla="*/ 3274673 w 4342524"/>
              <a:gd name="connsiteY85" fmla="*/ 602116 h 752434"/>
              <a:gd name="connsiteX86" fmla="*/ 3270121 w 4342524"/>
              <a:gd name="connsiteY86" fmla="*/ 604096 h 752434"/>
              <a:gd name="connsiteX87" fmla="*/ 3252261 w 4342524"/>
              <a:gd name="connsiteY87" fmla="*/ 602116 h 752434"/>
              <a:gd name="connsiteX88" fmla="*/ 3274673 w 4342524"/>
              <a:gd name="connsiteY88" fmla="*/ 588026 h 752434"/>
              <a:gd name="connsiteX89" fmla="*/ 3132199 w 4342524"/>
              <a:gd name="connsiteY89" fmla="*/ 578341 h 752434"/>
              <a:gd name="connsiteX90" fmla="*/ 3153010 w 4342524"/>
              <a:gd name="connsiteY90" fmla="*/ 589147 h 752434"/>
              <a:gd name="connsiteX91" fmla="*/ 3145530 w 4342524"/>
              <a:gd name="connsiteY91" fmla="*/ 591174 h 752434"/>
              <a:gd name="connsiteX92" fmla="*/ 3111387 w 4342524"/>
              <a:gd name="connsiteY92" fmla="*/ 589147 h 752434"/>
              <a:gd name="connsiteX93" fmla="*/ 3132199 w 4342524"/>
              <a:gd name="connsiteY93" fmla="*/ 578341 h 752434"/>
              <a:gd name="connsiteX94" fmla="*/ 4133522 w 4342524"/>
              <a:gd name="connsiteY94" fmla="*/ 560334 h 752434"/>
              <a:gd name="connsiteX95" fmla="*/ 4151932 w 4342524"/>
              <a:gd name="connsiteY95" fmla="*/ 567537 h 752434"/>
              <a:gd name="connsiteX96" fmla="*/ 4138325 w 4342524"/>
              <a:gd name="connsiteY96" fmla="*/ 572339 h 752434"/>
              <a:gd name="connsiteX97" fmla="*/ 4119915 w 4342524"/>
              <a:gd name="connsiteY97" fmla="*/ 567537 h 752434"/>
              <a:gd name="connsiteX98" fmla="*/ 4133522 w 4342524"/>
              <a:gd name="connsiteY98" fmla="*/ 560334 h 752434"/>
              <a:gd name="connsiteX99" fmla="*/ 4177744 w 4342524"/>
              <a:gd name="connsiteY99" fmla="*/ 547827 h 752434"/>
              <a:gd name="connsiteX100" fmla="*/ 4180746 w 4342524"/>
              <a:gd name="connsiteY100" fmla="*/ 554731 h 752434"/>
              <a:gd name="connsiteX101" fmla="*/ 4174343 w 4342524"/>
              <a:gd name="connsiteY101" fmla="*/ 554731 h 752434"/>
              <a:gd name="connsiteX102" fmla="*/ 4180746 w 4342524"/>
              <a:gd name="connsiteY102" fmla="*/ 567537 h 752434"/>
              <a:gd name="connsiteX103" fmla="*/ 4173542 w 4342524"/>
              <a:gd name="connsiteY103" fmla="*/ 577942 h 752434"/>
              <a:gd name="connsiteX104" fmla="*/ 4161536 w 4342524"/>
              <a:gd name="connsiteY104" fmla="*/ 573941 h 752434"/>
              <a:gd name="connsiteX105" fmla="*/ 4177744 w 4342524"/>
              <a:gd name="connsiteY105" fmla="*/ 547827 h 752434"/>
              <a:gd name="connsiteX106" fmla="*/ 3286109 w 4342524"/>
              <a:gd name="connsiteY106" fmla="*/ 522714 h 752434"/>
              <a:gd name="connsiteX107" fmla="*/ 3283214 w 4342524"/>
              <a:gd name="connsiteY107" fmla="*/ 542524 h 752434"/>
              <a:gd name="connsiteX108" fmla="*/ 3272386 w 4342524"/>
              <a:gd name="connsiteY108" fmla="*/ 541924 h 752434"/>
              <a:gd name="connsiteX109" fmla="*/ 3286109 w 4342524"/>
              <a:gd name="connsiteY109" fmla="*/ 522714 h 752434"/>
              <a:gd name="connsiteX110" fmla="*/ 3367521 w 4342524"/>
              <a:gd name="connsiteY110" fmla="*/ 513108 h 752434"/>
              <a:gd name="connsiteX111" fmla="*/ 3393134 w 4342524"/>
              <a:gd name="connsiteY111" fmla="*/ 513108 h 752434"/>
              <a:gd name="connsiteX112" fmla="*/ 3367521 w 4342524"/>
              <a:gd name="connsiteY112" fmla="*/ 535521 h 752434"/>
              <a:gd name="connsiteX113" fmla="*/ 3367521 w 4342524"/>
              <a:gd name="connsiteY113" fmla="*/ 513108 h 752434"/>
              <a:gd name="connsiteX114" fmla="*/ 4193553 w 4342524"/>
              <a:gd name="connsiteY114" fmla="*/ 500301 h 752434"/>
              <a:gd name="connsiteX115" fmla="*/ 4126317 w 4342524"/>
              <a:gd name="connsiteY115" fmla="*/ 528478 h 752434"/>
              <a:gd name="connsiteX116" fmla="*/ 4193553 w 4342524"/>
              <a:gd name="connsiteY116" fmla="*/ 500301 h 752434"/>
              <a:gd name="connsiteX117" fmla="*/ 3838648 w 4342524"/>
              <a:gd name="connsiteY117" fmla="*/ 498244 h 752434"/>
              <a:gd name="connsiteX118" fmla="*/ 3850975 w 4342524"/>
              <a:gd name="connsiteY118" fmla="*/ 515395 h 752434"/>
              <a:gd name="connsiteX119" fmla="*/ 3822800 w 4342524"/>
              <a:gd name="connsiteY119" fmla="*/ 529117 h 752434"/>
              <a:gd name="connsiteX120" fmla="*/ 3815755 w 4342524"/>
              <a:gd name="connsiteY120" fmla="*/ 501675 h 752434"/>
              <a:gd name="connsiteX121" fmla="*/ 3838648 w 4342524"/>
              <a:gd name="connsiteY121" fmla="*/ 498244 h 752434"/>
              <a:gd name="connsiteX122" fmla="*/ 4150930 w 4342524"/>
              <a:gd name="connsiteY122" fmla="*/ 497900 h 752434"/>
              <a:gd name="connsiteX123" fmla="*/ 4174343 w 4342524"/>
              <a:gd name="connsiteY123" fmla="*/ 500301 h 752434"/>
              <a:gd name="connsiteX124" fmla="*/ 4132720 w 4342524"/>
              <a:gd name="connsiteY124" fmla="*/ 506705 h 752434"/>
              <a:gd name="connsiteX125" fmla="*/ 4132720 w 4342524"/>
              <a:gd name="connsiteY125" fmla="*/ 500301 h 752434"/>
              <a:gd name="connsiteX126" fmla="*/ 4150930 w 4342524"/>
              <a:gd name="connsiteY126" fmla="*/ 497900 h 752434"/>
              <a:gd name="connsiteX127" fmla="*/ 4111011 w 4342524"/>
              <a:gd name="connsiteY127" fmla="*/ 495799 h 752434"/>
              <a:gd name="connsiteX128" fmla="*/ 4126319 w 4342524"/>
              <a:gd name="connsiteY128" fmla="*/ 500301 h 752434"/>
              <a:gd name="connsiteX129" fmla="*/ 4119115 w 4342524"/>
              <a:gd name="connsiteY129" fmla="*/ 508306 h 752434"/>
              <a:gd name="connsiteX130" fmla="*/ 4107109 w 4342524"/>
              <a:gd name="connsiteY130" fmla="*/ 506705 h 752434"/>
              <a:gd name="connsiteX131" fmla="*/ 4107109 w 4342524"/>
              <a:gd name="connsiteY131" fmla="*/ 500301 h 752434"/>
              <a:gd name="connsiteX132" fmla="*/ 4111011 w 4342524"/>
              <a:gd name="connsiteY132" fmla="*/ 495799 h 752434"/>
              <a:gd name="connsiteX133" fmla="*/ 4022329 w 4342524"/>
              <a:gd name="connsiteY133" fmla="*/ 480291 h 752434"/>
              <a:gd name="connsiteX134" fmla="*/ 4038806 w 4342524"/>
              <a:gd name="connsiteY134" fmla="*/ 481091 h 752434"/>
              <a:gd name="connsiteX135" fmla="*/ 4024930 w 4342524"/>
              <a:gd name="connsiteY135" fmla="*/ 500301 h 752434"/>
              <a:gd name="connsiteX136" fmla="*/ 4011056 w 4342524"/>
              <a:gd name="connsiteY136" fmla="*/ 493898 h 752434"/>
              <a:gd name="connsiteX137" fmla="*/ 4022329 w 4342524"/>
              <a:gd name="connsiteY137" fmla="*/ 480291 h 752434"/>
              <a:gd name="connsiteX138" fmla="*/ 3833208 w 4342524"/>
              <a:gd name="connsiteY138" fmla="*/ 476789 h 752434"/>
              <a:gd name="connsiteX139" fmla="*/ 3844571 w 4342524"/>
              <a:gd name="connsiteY139" fmla="*/ 481091 h 752434"/>
              <a:gd name="connsiteX140" fmla="*/ 3796545 w 4342524"/>
              <a:gd name="connsiteY140" fmla="*/ 493898 h 752434"/>
              <a:gd name="connsiteX141" fmla="*/ 3833208 w 4342524"/>
              <a:gd name="connsiteY141" fmla="*/ 476789 h 752434"/>
              <a:gd name="connsiteX142" fmla="*/ 1968391 w 4342524"/>
              <a:gd name="connsiteY142" fmla="*/ 439468 h 752434"/>
              <a:gd name="connsiteX143" fmla="*/ 1949180 w 4342524"/>
              <a:gd name="connsiteY143" fmla="*/ 461881 h 752434"/>
              <a:gd name="connsiteX144" fmla="*/ 1968391 w 4342524"/>
              <a:gd name="connsiteY144" fmla="*/ 439468 h 752434"/>
              <a:gd name="connsiteX145" fmla="*/ 1942777 w 4342524"/>
              <a:gd name="connsiteY145" fmla="*/ 439468 h 752434"/>
              <a:gd name="connsiteX146" fmla="*/ 1917164 w 4342524"/>
              <a:gd name="connsiteY146" fmla="*/ 455478 h 752434"/>
              <a:gd name="connsiteX147" fmla="*/ 1942777 w 4342524"/>
              <a:gd name="connsiteY147" fmla="*/ 439468 h 752434"/>
              <a:gd name="connsiteX148" fmla="*/ 1782693 w 4342524"/>
              <a:gd name="connsiteY148" fmla="*/ 439468 h 752434"/>
              <a:gd name="connsiteX149" fmla="*/ 1827517 w 4342524"/>
              <a:gd name="connsiteY149" fmla="*/ 446513 h 752434"/>
              <a:gd name="connsiteX150" fmla="*/ 1806706 w 4342524"/>
              <a:gd name="connsiteY150" fmla="*/ 466764 h 752434"/>
              <a:gd name="connsiteX151" fmla="*/ 1776290 w 4342524"/>
              <a:gd name="connsiteY151" fmla="*/ 460600 h 752434"/>
              <a:gd name="connsiteX152" fmla="*/ 1782693 w 4342524"/>
              <a:gd name="connsiteY152" fmla="*/ 439468 h 752434"/>
              <a:gd name="connsiteX153" fmla="*/ 1856900 w 4342524"/>
              <a:gd name="connsiteY153" fmla="*/ 434791 h 752434"/>
              <a:gd name="connsiteX154" fmla="*/ 1868605 w 4342524"/>
              <a:gd name="connsiteY154" fmla="*/ 447473 h 752434"/>
              <a:gd name="connsiteX155" fmla="*/ 1861669 w 4342524"/>
              <a:gd name="connsiteY155" fmla="*/ 454411 h 752434"/>
              <a:gd name="connsiteX156" fmla="*/ 1861669 w 4342524"/>
              <a:gd name="connsiteY156" fmla="*/ 461347 h 752434"/>
              <a:gd name="connsiteX157" fmla="*/ 1853431 w 4342524"/>
              <a:gd name="connsiteY157" fmla="*/ 463190 h 752434"/>
              <a:gd name="connsiteX158" fmla="*/ 1833920 w 4342524"/>
              <a:gd name="connsiteY158" fmla="*/ 454411 h 752434"/>
              <a:gd name="connsiteX159" fmla="*/ 1854732 w 4342524"/>
              <a:gd name="connsiteY159" fmla="*/ 440535 h 752434"/>
              <a:gd name="connsiteX160" fmla="*/ 1856900 w 4342524"/>
              <a:gd name="connsiteY160" fmla="*/ 434791 h 752434"/>
              <a:gd name="connsiteX161" fmla="*/ 2016415 w 4342524"/>
              <a:gd name="connsiteY161" fmla="*/ 433866 h 752434"/>
              <a:gd name="connsiteX162" fmla="*/ 2022818 w 4342524"/>
              <a:gd name="connsiteY162" fmla="*/ 461080 h 752434"/>
              <a:gd name="connsiteX163" fmla="*/ 1977995 w 4342524"/>
              <a:gd name="connsiteY163" fmla="*/ 447473 h 752434"/>
              <a:gd name="connsiteX164" fmla="*/ 2016415 w 4342524"/>
              <a:gd name="connsiteY164" fmla="*/ 433866 h 752434"/>
              <a:gd name="connsiteX165" fmla="*/ 2064659 w 4342524"/>
              <a:gd name="connsiteY165" fmla="*/ 416039 h 752434"/>
              <a:gd name="connsiteX166" fmla="*/ 2096457 w 4342524"/>
              <a:gd name="connsiteY166" fmla="*/ 448008 h 752434"/>
              <a:gd name="connsiteX167" fmla="*/ 2163692 w 4342524"/>
              <a:gd name="connsiteY167" fmla="*/ 434489 h 752434"/>
              <a:gd name="connsiteX168" fmla="*/ 2114107 w 4342524"/>
              <a:gd name="connsiteY168" fmla="*/ 451386 h 752434"/>
              <a:gd name="connsiteX169" fmla="*/ 2069563 w 4342524"/>
              <a:gd name="connsiteY169" fmla="*/ 427729 h 752434"/>
              <a:gd name="connsiteX170" fmla="*/ 2029221 w 4342524"/>
              <a:gd name="connsiteY170" fmla="*/ 427729 h 752434"/>
              <a:gd name="connsiteX171" fmla="*/ 2062839 w 4342524"/>
              <a:gd name="connsiteY171" fmla="*/ 414212 h 752434"/>
              <a:gd name="connsiteX172" fmla="*/ 2068482 w 4342524"/>
              <a:gd name="connsiteY172" fmla="*/ 414779 h 752434"/>
              <a:gd name="connsiteX173" fmla="*/ 2064659 w 4342524"/>
              <a:gd name="connsiteY173" fmla="*/ 416039 h 752434"/>
              <a:gd name="connsiteX174" fmla="*/ 2686203 w 4342524"/>
              <a:gd name="connsiteY174" fmla="*/ 411314 h 752434"/>
              <a:gd name="connsiteX175" fmla="*/ 2691436 w 4342524"/>
              <a:gd name="connsiteY175" fmla="*/ 415581 h 752434"/>
              <a:gd name="connsiteX176" fmla="*/ 2688675 w 4342524"/>
              <a:gd name="connsiteY176" fmla="*/ 416273 h 752434"/>
              <a:gd name="connsiteX177" fmla="*/ 2681959 w 4342524"/>
              <a:gd name="connsiteY177" fmla="*/ 407853 h 752434"/>
              <a:gd name="connsiteX178" fmla="*/ 2685947 w 4342524"/>
              <a:gd name="connsiteY178" fmla="*/ 410800 h 752434"/>
              <a:gd name="connsiteX179" fmla="*/ 2686203 w 4342524"/>
              <a:gd name="connsiteY179" fmla="*/ 411314 h 752434"/>
              <a:gd name="connsiteX180" fmla="*/ 2136798 w 4342524"/>
              <a:gd name="connsiteY180" fmla="*/ 407452 h 752434"/>
              <a:gd name="connsiteX181" fmla="*/ 2104862 w 4342524"/>
              <a:gd name="connsiteY181" fmla="*/ 418435 h 752434"/>
              <a:gd name="connsiteX182" fmla="*/ 2068482 w 4342524"/>
              <a:gd name="connsiteY182" fmla="*/ 414779 h 752434"/>
              <a:gd name="connsiteX183" fmla="*/ 2083009 w 4342524"/>
              <a:gd name="connsiteY183" fmla="*/ 409987 h 752434"/>
              <a:gd name="connsiteX184" fmla="*/ 2136798 w 4342524"/>
              <a:gd name="connsiteY184" fmla="*/ 407452 h 752434"/>
              <a:gd name="connsiteX185" fmla="*/ 3037748 w 4342524"/>
              <a:gd name="connsiteY185" fmla="*/ 401050 h 752434"/>
              <a:gd name="connsiteX186" fmla="*/ 3064527 w 4342524"/>
              <a:gd name="connsiteY186" fmla="*/ 407454 h 752434"/>
              <a:gd name="connsiteX187" fmla="*/ 3037748 w 4342524"/>
              <a:gd name="connsiteY187" fmla="*/ 413857 h 752434"/>
              <a:gd name="connsiteX188" fmla="*/ 3037748 w 4342524"/>
              <a:gd name="connsiteY188" fmla="*/ 401050 h 752434"/>
              <a:gd name="connsiteX189" fmla="*/ 2884069 w 4342524"/>
              <a:gd name="connsiteY189" fmla="*/ 401050 h 752434"/>
              <a:gd name="connsiteX190" fmla="*/ 2903279 w 4342524"/>
              <a:gd name="connsiteY190" fmla="*/ 420260 h 752434"/>
              <a:gd name="connsiteX191" fmla="*/ 2884069 w 4342524"/>
              <a:gd name="connsiteY191" fmla="*/ 401050 h 752434"/>
              <a:gd name="connsiteX192" fmla="*/ 2163692 w 4342524"/>
              <a:gd name="connsiteY192" fmla="*/ 394647 h 752434"/>
              <a:gd name="connsiteX193" fmla="*/ 2163692 w 4342524"/>
              <a:gd name="connsiteY193" fmla="*/ 426664 h 752434"/>
              <a:gd name="connsiteX194" fmla="*/ 2150885 w 4342524"/>
              <a:gd name="connsiteY194" fmla="*/ 407454 h 752434"/>
              <a:gd name="connsiteX195" fmla="*/ 2163692 w 4342524"/>
              <a:gd name="connsiteY195" fmla="*/ 394647 h 752434"/>
              <a:gd name="connsiteX196" fmla="*/ 3562824 w 4342524"/>
              <a:gd name="connsiteY196" fmla="*/ 392246 h 752434"/>
              <a:gd name="connsiteX197" fmla="*/ 3575631 w 4342524"/>
              <a:gd name="connsiteY197" fmla="*/ 394647 h 752434"/>
              <a:gd name="connsiteX198" fmla="*/ 3575631 w 4342524"/>
              <a:gd name="connsiteY198" fmla="*/ 401050 h 752434"/>
              <a:gd name="connsiteX199" fmla="*/ 3573430 w 4342524"/>
              <a:gd name="connsiteY199" fmla="*/ 405452 h 752434"/>
              <a:gd name="connsiteX200" fmla="*/ 3567626 w 4342524"/>
              <a:gd name="connsiteY200" fmla="*/ 402652 h 752434"/>
              <a:gd name="connsiteX201" fmla="*/ 3550017 w 4342524"/>
              <a:gd name="connsiteY201" fmla="*/ 394647 h 752434"/>
              <a:gd name="connsiteX202" fmla="*/ 3562824 w 4342524"/>
              <a:gd name="connsiteY202" fmla="*/ 392246 h 752434"/>
              <a:gd name="connsiteX203" fmla="*/ 2191707 w 4342524"/>
              <a:gd name="connsiteY203" fmla="*/ 388244 h 752434"/>
              <a:gd name="connsiteX204" fmla="*/ 2177299 w 4342524"/>
              <a:gd name="connsiteY204" fmla="*/ 407454 h 752434"/>
              <a:gd name="connsiteX205" fmla="*/ 2191707 w 4342524"/>
              <a:gd name="connsiteY205" fmla="*/ 420260 h 752434"/>
              <a:gd name="connsiteX206" fmla="*/ 2177299 w 4342524"/>
              <a:gd name="connsiteY206" fmla="*/ 426664 h 752434"/>
              <a:gd name="connsiteX207" fmla="*/ 2170095 w 4342524"/>
              <a:gd name="connsiteY207" fmla="*/ 413857 h 752434"/>
              <a:gd name="connsiteX208" fmla="*/ 2191707 w 4342524"/>
              <a:gd name="connsiteY208" fmla="*/ 388244 h 752434"/>
              <a:gd name="connsiteX209" fmla="*/ 2058037 w 4342524"/>
              <a:gd name="connsiteY209" fmla="*/ 388244 h 752434"/>
              <a:gd name="connsiteX210" fmla="*/ 2012113 w 4342524"/>
              <a:gd name="connsiteY210" fmla="*/ 413458 h 752434"/>
              <a:gd name="connsiteX211" fmla="*/ 2003608 w 4342524"/>
              <a:gd name="connsiteY211" fmla="*/ 401050 h 752434"/>
              <a:gd name="connsiteX212" fmla="*/ 2010413 w 4342524"/>
              <a:gd name="connsiteY212" fmla="*/ 407454 h 752434"/>
              <a:gd name="connsiteX213" fmla="*/ 2010413 w 4342524"/>
              <a:gd name="connsiteY213" fmla="*/ 401050 h 752434"/>
              <a:gd name="connsiteX214" fmla="*/ 2058037 w 4342524"/>
              <a:gd name="connsiteY214" fmla="*/ 388244 h 752434"/>
              <a:gd name="connsiteX215" fmla="*/ 3252261 w 4342524"/>
              <a:gd name="connsiteY215" fmla="*/ 378638 h 752434"/>
              <a:gd name="connsiteX216" fmla="*/ 3258664 w 4342524"/>
              <a:gd name="connsiteY216" fmla="*/ 400250 h 752434"/>
              <a:gd name="connsiteX217" fmla="*/ 3250260 w 4342524"/>
              <a:gd name="connsiteY217" fmla="*/ 401263 h 752434"/>
              <a:gd name="connsiteX218" fmla="*/ 3239454 w 4342524"/>
              <a:gd name="connsiteY218" fmla="*/ 400250 h 752434"/>
              <a:gd name="connsiteX219" fmla="*/ 3252261 w 4342524"/>
              <a:gd name="connsiteY219" fmla="*/ 378638 h 752434"/>
              <a:gd name="connsiteX220" fmla="*/ 2999695 w 4342524"/>
              <a:gd name="connsiteY220" fmla="*/ 373858 h 752434"/>
              <a:gd name="connsiteX221" fmla="*/ 3024943 w 4342524"/>
              <a:gd name="connsiteY221" fmla="*/ 392868 h 752434"/>
              <a:gd name="connsiteX222" fmla="*/ 3011644 w 4342524"/>
              <a:gd name="connsiteY222" fmla="*/ 413145 h 752434"/>
              <a:gd name="connsiteX223" fmla="*/ 2951795 w 4342524"/>
              <a:gd name="connsiteY223" fmla="*/ 419905 h 752434"/>
              <a:gd name="connsiteX224" fmla="*/ 2938497 w 4342524"/>
              <a:gd name="connsiteY224" fmla="*/ 406387 h 752434"/>
              <a:gd name="connsiteX225" fmla="*/ 3011644 w 4342524"/>
              <a:gd name="connsiteY225" fmla="*/ 386108 h 752434"/>
              <a:gd name="connsiteX226" fmla="*/ 2998345 w 4342524"/>
              <a:gd name="connsiteY226" fmla="*/ 379350 h 752434"/>
              <a:gd name="connsiteX227" fmla="*/ 2999695 w 4342524"/>
              <a:gd name="connsiteY227" fmla="*/ 373858 h 752434"/>
              <a:gd name="connsiteX228" fmla="*/ 2231051 w 4342524"/>
              <a:gd name="connsiteY228" fmla="*/ 354926 h 752434"/>
              <a:gd name="connsiteX229" fmla="*/ 2253338 w 4342524"/>
              <a:gd name="connsiteY229" fmla="*/ 359428 h 752434"/>
              <a:gd name="connsiteX230" fmla="*/ 2249849 w 4342524"/>
              <a:gd name="connsiteY230" fmla="*/ 364830 h 752434"/>
              <a:gd name="connsiteX231" fmla="*/ 2241633 w 4342524"/>
              <a:gd name="connsiteY231" fmla="*/ 364230 h 752434"/>
              <a:gd name="connsiteX232" fmla="*/ 2224522 w 4342524"/>
              <a:gd name="connsiteY232" fmla="*/ 359428 h 752434"/>
              <a:gd name="connsiteX233" fmla="*/ 2231051 w 4342524"/>
              <a:gd name="connsiteY233" fmla="*/ 354926 h 752434"/>
              <a:gd name="connsiteX234" fmla="*/ 2388608 w 4342524"/>
              <a:gd name="connsiteY234" fmla="*/ 343119 h 752434"/>
              <a:gd name="connsiteX235" fmla="*/ 2419826 w 4342524"/>
              <a:gd name="connsiteY235" fmla="*/ 353024 h 752434"/>
              <a:gd name="connsiteX236" fmla="*/ 2412347 w 4342524"/>
              <a:gd name="connsiteY236" fmla="*/ 358327 h 752434"/>
              <a:gd name="connsiteX237" fmla="*/ 2401616 w 4342524"/>
              <a:gd name="connsiteY237" fmla="*/ 357026 h 752434"/>
              <a:gd name="connsiteX238" fmla="*/ 2378203 w 4342524"/>
              <a:gd name="connsiteY238" fmla="*/ 346621 h 752434"/>
              <a:gd name="connsiteX239" fmla="*/ 2388608 w 4342524"/>
              <a:gd name="connsiteY239" fmla="*/ 343119 h 752434"/>
              <a:gd name="connsiteX240" fmla="*/ 1861774 w 4342524"/>
              <a:gd name="connsiteY240" fmla="*/ 317805 h 752434"/>
              <a:gd name="connsiteX241" fmla="*/ 1881944 w 4342524"/>
              <a:gd name="connsiteY241" fmla="*/ 345554 h 752434"/>
              <a:gd name="connsiteX242" fmla="*/ 1801262 w 4342524"/>
              <a:gd name="connsiteY242" fmla="*/ 338616 h 752434"/>
              <a:gd name="connsiteX243" fmla="*/ 1774368 w 4342524"/>
              <a:gd name="connsiteY243" fmla="*/ 349890 h 752434"/>
              <a:gd name="connsiteX244" fmla="*/ 1747474 w 4342524"/>
              <a:gd name="connsiteY244" fmla="*/ 345554 h 752434"/>
              <a:gd name="connsiteX245" fmla="*/ 1861774 w 4342524"/>
              <a:gd name="connsiteY245" fmla="*/ 317805 h 752434"/>
              <a:gd name="connsiteX246" fmla="*/ 1728263 w 4342524"/>
              <a:gd name="connsiteY246" fmla="*/ 317805 h 752434"/>
              <a:gd name="connsiteX247" fmla="*/ 1728263 w 4342524"/>
              <a:gd name="connsiteY247" fmla="*/ 332213 h 752434"/>
              <a:gd name="connsiteX248" fmla="*/ 1709054 w 4342524"/>
              <a:gd name="connsiteY248" fmla="*/ 346621 h 752434"/>
              <a:gd name="connsiteX249" fmla="*/ 1728263 w 4342524"/>
              <a:gd name="connsiteY249" fmla="*/ 317805 h 752434"/>
              <a:gd name="connsiteX250" fmla="*/ 1895832 w 4342524"/>
              <a:gd name="connsiteY250" fmla="*/ 315079 h 752434"/>
              <a:gd name="connsiteX251" fmla="*/ 1923567 w 4342524"/>
              <a:gd name="connsiteY251" fmla="*/ 325809 h 752434"/>
              <a:gd name="connsiteX252" fmla="*/ 1888348 w 4342524"/>
              <a:gd name="connsiteY252" fmla="*/ 346621 h 752434"/>
              <a:gd name="connsiteX253" fmla="*/ 1895392 w 4342524"/>
              <a:gd name="connsiteY253" fmla="*/ 318872 h 752434"/>
              <a:gd name="connsiteX254" fmla="*/ 1895832 w 4342524"/>
              <a:gd name="connsiteY254" fmla="*/ 315079 h 752434"/>
              <a:gd name="connsiteX255" fmla="*/ 2285355 w 4342524"/>
              <a:gd name="connsiteY255" fmla="*/ 298597 h 752434"/>
              <a:gd name="connsiteX256" fmla="*/ 2259742 w 4342524"/>
              <a:gd name="connsiteY256" fmla="*/ 311403 h 752434"/>
              <a:gd name="connsiteX257" fmla="*/ 2285355 w 4342524"/>
              <a:gd name="connsiteY257" fmla="*/ 298597 h 752434"/>
              <a:gd name="connsiteX258" fmla="*/ 2412321 w 4342524"/>
              <a:gd name="connsiteY258" fmla="*/ 292794 h 752434"/>
              <a:gd name="connsiteX259" fmla="*/ 2413279 w 4342524"/>
              <a:gd name="connsiteY259" fmla="*/ 293339 h 752434"/>
              <a:gd name="connsiteX260" fmla="*/ 2411805 w 4342524"/>
              <a:gd name="connsiteY260" fmla="*/ 292817 h 752434"/>
              <a:gd name="connsiteX261" fmla="*/ 2224524 w 4342524"/>
              <a:gd name="connsiteY261" fmla="*/ 292193 h 752434"/>
              <a:gd name="connsiteX262" fmla="*/ 2211718 w 4342524"/>
              <a:gd name="connsiteY262" fmla="*/ 311403 h 752434"/>
              <a:gd name="connsiteX263" fmla="*/ 2224524 w 4342524"/>
              <a:gd name="connsiteY263" fmla="*/ 292193 h 752434"/>
              <a:gd name="connsiteX264" fmla="*/ 2399004 w 4342524"/>
              <a:gd name="connsiteY264" fmla="*/ 288287 h 752434"/>
              <a:gd name="connsiteX265" fmla="*/ 2411805 w 4342524"/>
              <a:gd name="connsiteY265" fmla="*/ 292817 h 752434"/>
              <a:gd name="connsiteX266" fmla="*/ 2399845 w 4342524"/>
              <a:gd name="connsiteY266" fmla="*/ 293339 h 752434"/>
              <a:gd name="connsiteX267" fmla="*/ 2399004 w 4342524"/>
              <a:gd name="connsiteY267" fmla="*/ 288287 h 752434"/>
              <a:gd name="connsiteX268" fmla="*/ 1843524 w 4342524"/>
              <a:gd name="connsiteY268" fmla="*/ 244167 h 752434"/>
              <a:gd name="connsiteX269" fmla="*/ 1795498 w 4342524"/>
              <a:gd name="connsiteY269" fmla="*/ 260177 h 752434"/>
              <a:gd name="connsiteX270" fmla="*/ 1843524 w 4342524"/>
              <a:gd name="connsiteY270" fmla="*/ 244167 h 752434"/>
              <a:gd name="connsiteX271" fmla="*/ 707231 w 4342524"/>
              <a:gd name="connsiteY271" fmla="*/ 123475 h 752434"/>
              <a:gd name="connsiteX272" fmla="*/ 726141 w 4342524"/>
              <a:gd name="connsiteY272" fmla="*/ 144277 h 752434"/>
              <a:gd name="connsiteX273" fmla="*/ 700528 w 4342524"/>
              <a:gd name="connsiteY273" fmla="*/ 130188 h 752434"/>
              <a:gd name="connsiteX274" fmla="*/ 707231 w 4342524"/>
              <a:gd name="connsiteY274" fmla="*/ 123475 h 752434"/>
              <a:gd name="connsiteX275" fmla="*/ 437990 w 4342524"/>
              <a:gd name="connsiteY275" fmla="*/ 84084 h 752434"/>
              <a:gd name="connsiteX276" fmla="*/ 463604 w 4342524"/>
              <a:gd name="connsiteY276" fmla="*/ 96890 h 752434"/>
              <a:gd name="connsiteX277" fmla="*/ 450797 w 4342524"/>
              <a:gd name="connsiteY277" fmla="*/ 102493 h 752434"/>
              <a:gd name="connsiteX278" fmla="*/ 437990 w 4342524"/>
              <a:gd name="connsiteY278" fmla="*/ 84084 h 752434"/>
              <a:gd name="connsiteX279" fmla="*/ 64206 w 4342524"/>
              <a:gd name="connsiteY279" fmla="*/ 0 h 752434"/>
              <a:gd name="connsiteX280" fmla="*/ 4342524 w 4342524"/>
              <a:gd name="connsiteY280" fmla="*/ 0 h 752434"/>
              <a:gd name="connsiteX281" fmla="*/ 4342524 w 4342524"/>
              <a:gd name="connsiteY281" fmla="*/ 579868 h 752434"/>
              <a:gd name="connsiteX282" fmla="*/ 4280610 w 4342524"/>
              <a:gd name="connsiteY282" fmla="*/ 576258 h 752434"/>
              <a:gd name="connsiteX283" fmla="*/ 4287326 w 4342524"/>
              <a:gd name="connsiteY283" fmla="*/ 562786 h 752434"/>
              <a:gd name="connsiteX284" fmla="*/ 4240306 w 4342524"/>
              <a:gd name="connsiteY284" fmla="*/ 549314 h 752434"/>
              <a:gd name="connsiteX285" fmla="*/ 4327628 w 4342524"/>
              <a:gd name="connsiteY285" fmla="*/ 529105 h 752434"/>
              <a:gd name="connsiteX286" fmla="*/ 4273892 w 4342524"/>
              <a:gd name="connsiteY286" fmla="*/ 495423 h 752434"/>
              <a:gd name="connsiteX287" fmla="*/ 4247024 w 4342524"/>
              <a:gd name="connsiteY287" fmla="*/ 495423 h 752434"/>
              <a:gd name="connsiteX288" fmla="*/ 4206723 w 4342524"/>
              <a:gd name="connsiteY288" fmla="*/ 515631 h 752434"/>
              <a:gd name="connsiteX289" fmla="*/ 4206723 w 4342524"/>
              <a:gd name="connsiteY289" fmla="*/ 495423 h 752434"/>
              <a:gd name="connsiteX290" fmla="*/ 4267176 w 4342524"/>
              <a:gd name="connsiteY290" fmla="*/ 468478 h 752434"/>
              <a:gd name="connsiteX291" fmla="*/ 4273892 w 4342524"/>
              <a:gd name="connsiteY291" fmla="*/ 488686 h 752434"/>
              <a:gd name="connsiteX292" fmla="*/ 4287326 w 4342524"/>
              <a:gd name="connsiteY292" fmla="*/ 455006 h 752434"/>
              <a:gd name="connsiteX293" fmla="*/ 4233590 w 4342524"/>
              <a:gd name="connsiteY293" fmla="*/ 468478 h 752434"/>
              <a:gd name="connsiteX294" fmla="*/ 4099249 w 4342524"/>
              <a:gd name="connsiteY294" fmla="*/ 475214 h 752434"/>
              <a:gd name="connsiteX295" fmla="*/ 4092533 w 4342524"/>
              <a:gd name="connsiteY295" fmla="*/ 455006 h 752434"/>
              <a:gd name="connsiteX296" fmla="*/ 4005212 w 4342524"/>
              <a:gd name="connsiteY296" fmla="*/ 488686 h 752434"/>
              <a:gd name="connsiteX297" fmla="*/ 3998494 w 4342524"/>
              <a:gd name="connsiteY297" fmla="*/ 461742 h 752434"/>
              <a:gd name="connsiteX298" fmla="*/ 4112683 w 4342524"/>
              <a:gd name="connsiteY298" fmla="*/ 428061 h 752434"/>
              <a:gd name="connsiteX299" fmla="*/ 4099249 w 4342524"/>
              <a:gd name="connsiteY299" fmla="*/ 407853 h 752434"/>
              <a:gd name="connsiteX300" fmla="*/ 3938042 w 4342524"/>
              <a:gd name="connsiteY300" fmla="*/ 421325 h 752434"/>
              <a:gd name="connsiteX301" fmla="*/ 3951476 w 4342524"/>
              <a:gd name="connsiteY301" fmla="*/ 407853 h 752434"/>
              <a:gd name="connsiteX302" fmla="*/ 3790267 w 4342524"/>
              <a:gd name="connsiteY302" fmla="*/ 428061 h 752434"/>
              <a:gd name="connsiteX303" fmla="*/ 3803701 w 4342524"/>
              <a:gd name="connsiteY303" fmla="*/ 407853 h 752434"/>
              <a:gd name="connsiteX304" fmla="*/ 3729813 w 4342524"/>
              <a:gd name="connsiteY304" fmla="*/ 407853 h 752434"/>
              <a:gd name="connsiteX305" fmla="*/ 3716379 w 4342524"/>
              <a:gd name="connsiteY305" fmla="*/ 380909 h 752434"/>
              <a:gd name="connsiteX306" fmla="*/ 3669362 w 4342524"/>
              <a:gd name="connsiteY306" fmla="*/ 394381 h 752434"/>
              <a:gd name="connsiteX307" fmla="*/ 3682796 w 4342524"/>
              <a:gd name="connsiteY307" fmla="*/ 387645 h 752434"/>
              <a:gd name="connsiteX308" fmla="*/ 3669362 w 4342524"/>
              <a:gd name="connsiteY308" fmla="*/ 387645 h 752434"/>
              <a:gd name="connsiteX309" fmla="*/ 3541738 w 4342524"/>
              <a:gd name="connsiteY309" fmla="*/ 387645 h 752434"/>
              <a:gd name="connsiteX310" fmla="*/ 3541738 w 4342524"/>
              <a:gd name="connsiteY310" fmla="*/ 374172 h 752434"/>
              <a:gd name="connsiteX311" fmla="*/ 3373811 w 4342524"/>
              <a:gd name="connsiteY311" fmla="*/ 380909 h 752434"/>
              <a:gd name="connsiteX312" fmla="*/ 3373811 w 4342524"/>
              <a:gd name="connsiteY312" fmla="*/ 387645 h 752434"/>
              <a:gd name="connsiteX313" fmla="*/ 3299924 w 4342524"/>
              <a:gd name="connsiteY313" fmla="*/ 387645 h 752434"/>
              <a:gd name="connsiteX314" fmla="*/ 3306642 w 4342524"/>
              <a:gd name="connsiteY314" fmla="*/ 367436 h 752434"/>
              <a:gd name="connsiteX315" fmla="*/ 3279774 w 4342524"/>
              <a:gd name="connsiteY315" fmla="*/ 394381 h 752434"/>
              <a:gd name="connsiteX316" fmla="*/ 3286490 w 4342524"/>
              <a:gd name="connsiteY316" fmla="*/ 374172 h 752434"/>
              <a:gd name="connsiteX317" fmla="*/ 3219320 w 4342524"/>
              <a:gd name="connsiteY317" fmla="*/ 374172 h 752434"/>
              <a:gd name="connsiteX318" fmla="*/ 3199170 w 4342524"/>
              <a:gd name="connsiteY318" fmla="*/ 380909 h 752434"/>
              <a:gd name="connsiteX319" fmla="*/ 3205886 w 4342524"/>
              <a:gd name="connsiteY319" fmla="*/ 407853 h 752434"/>
              <a:gd name="connsiteX320" fmla="*/ 3192452 w 4342524"/>
              <a:gd name="connsiteY320" fmla="*/ 401117 h 752434"/>
              <a:gd name="connsiteX321" fmla="*/ 3199170 w 4342524"/>
              <a:gd name="connsiteY321" fmla="*/ 387645 h 752434"/>
              <a:gd name="connsiteX322" fmla="*/ 3185737 w 4342524"/>
              <a:gd name="connsiteY322" fmla="*/ 374172 h 752434"/>
              <a:gd name="connsiteX323" fmla="*/ 3165585 w 4342524"/>
              <a:gd name="connsiteY323" fmla="*/ 401117 h 752434"/>
              <a:gd name="connsiteX324" fmla="*/ 3165585 w 4342524"/>
              <a:gd name="connsiteY324" fmla="*/ 374172 h 752434"/>
              <a:gd name="connsiteX325" fmla="*/ 3037961 w 4342524"/>
              <a:gd name="connsiteY325" fmla="*/ 394381 h 752434"/>
              <a:gd name="connsiteX326" fmla="*/ 2957358 w 4342524"/>
              <a:gd name="connsiteY326" fmla="*/ 367436 h 752434"/>
              <a:gd name="connsiteX327" fmla="*/ 2923772 w 4342524"/>
              <a:gd name="connsiteY327" fmla="*/ 347228 h 752434"/>
              <a:gd name="connsiteX328" fmla="*/ 2917054 w 4342524"/>
              <a:gd name="connsiteY328" fmla="*/ 347228 h 752434"/>
              <a:gd name="connsiteX329" fmla="*/ 2923772 w 4342524"/>
              <a:gd name="connsiteY329" fmla="*/ 374172 h 752434"/>
              <a:gd name="connsiteX330" fmla="*/ 2896904 w 4342524"/>
              <a:gd name="connsiteY330" fmla="*/ 340492 h 752434"/>
              <a:gd name="connsiteX331" fmla="*/ 2923772 w 4342524"/>
              <a:gd name="connsiteY331" fmla="*/ 340492 h 752434"/>
              <a:gd name="connsiteX332" fmla="*/ 2883470 w 4342524"/>
              <a:gd name="connsiteY332" fmla="*/ 340492 h 752434"/>
              <a:gd name="connsiteX333" fmla="*/ 2896904 w 4342524"/>
              <a:gd name="connsiteY333" fmla="*/ 353964 h 752434"/>
              <a:gd name="connsiteX334" fmla="*/ 2809583 w 4342524"/>
              <a:gd name="connsiteY334" fmla="*/ 340492 h 752434"/>
              <a:gd name="connsiteX335" fmla="*/ 2802865 w 4342524"/>
              <a:gd name="connsiteY335" fmla="*/ 380909 h 752434"/>
              <a:gd name="connsiteX336" fmla="*/ 2883470 w 4342524"/>
              <a:gd name="connsiteY336" fmla="*/ 401117 h 752434"/>
              <a:gd name="connsiteX337" fmla="*/ 2856602 w 4342524"/>
              <a:gd name="connsiteY337" fmla="*/ 421325 h 752434"/>
              <a:gd name="connsiteX338" fmla="*/ 2809583 w 4342524"/>
              <a:gd name="connsiteY338" fmla="*/ 407853 h 752434"/>
              <a:gd name="connsiteX339" fmla="*/ 2789431 w 4342524"/>
              <a:gd name="connsiteY339" fmla="*/ 428061 h 752434"/>
              <a:gd name="connsiteX340" fmla="*/ 2704419 w 4342524"/>
              <a:gd name="connsiteY340" fmla="*/ 426168 h 752434"/>
              <a:gd name="connsiteX341" fmla="*/ 2691436 w 4342524"/>
              <a:gd name="connsiteY341" fmla="*/ 415581 h 752434"/>
              <a:gd name="connsiteX342" fmla="*/ 2695393 w 4342524"/>
              <a:gd name="connsiteY342" fmla="*/ 414589 h 752434"/>
              <a:gd name="connsiteX343" fmla="*/ 2668526 w 4342524"/>
              <a:gd name="connsiteY343" fmla="*/ 407853 h 752434"/>
              <a:gd name="connsiteX344" fmla="*/ 2668526 w 4342524"/>
              <a:gd name="connsiteY344" fmla="*/ 421325 h 752434"/>
              <a:gd name="connsiteX345" fmla="*/ 2567770 w 4342524"/>
              <a:gd name="connsiteY345" fmla="*/ 421325 h 752434"/>
              <a:gd name="connsiteX346" fmla="*/ 2487167 w 4342524"/>
              <a:gd name="connsiteY346" fmla="*/ 441534 h 752434"/>
              <a:gd name="connsiteX347" fmla="*/ 2460299 w 4342524"/>
              <a:gd name="connsiteY347" fmla="*/ 414589 h 752434"/>
              <a:gd name="connsiteX348" fmla="*/ 2446863 w 4342524"/>
              <a:gd name="connsiteY348" fmla="*/ 414589 h 752434"/>
              <a:gd name="connsiteX349" fmla="*/ 2252070 w 4342524"/>
              <a:gd name="connsiteY349" fmla="*/ 448270 h 752434"/>
              <a:gd name="connsiteX350" fmla="*/ 2231920 w 4342524"/>
              <a:gd name="connsiteY350" fmla="*/ 434798 h 752434"/>
              <a:gd name="connsiteX351" fmla="*/ 2238636 w 4342524"/>
              <a:gd name="connsiteY351" fmla="*/ 455006 h 752434"/>
              <a:gd name="connsiteX352" fmla="*/ 2211768 w 4342524"/>
              <a:gd name="connsiteY352" fmla="*/ 441534 h 752434"/>
              <a:gd name="connsiteX353" fmla="*/ 2211768 w 4342524"/>
              <a:gd name="connsiteY353" fmla="*/ 414589 h 752434"/>
              <a:gd name="connsiteX354" fmla="*/ 2252070 w 4342524"/>
              <a:gd name="connsiteY354" fmla="*/ 428061 h 752434"/>
              <a:gd name="connsiteX355" fmla="*/ 2225202 w 4342524"/>
              <a:gd name="connsiteY355" fmla="*/ 414589 h 752434"/>
              <a:gd name="connsiteX356" fmla="*/ 2252070 w 4342524"/>
              <a:gd name="connsiteY356" fmla="*/ 414589 h 752434"/>
              <a:gd name="connsiteX357" fmla="*/ 2198334 w 4342524"/>
              <a:gd name="connsiteY357" fmla="*/ 394381 h 752434"/>
              <a:gd name="connsiteX358" fmla="*/ 2467015 w 4342524"/>
              <a:gd name="connsiteY358" fmla="*/ 387645 h 752434"/>
              <a:gd name="connsiteX359" fmla="*/ 2487167 w 4342524"/>
              <a:gd name="connsiteY359" fmla="*/ 407853 h 752434"/>
              <a:gd name="connsiteX360" fmla="*/ 2507316 w 4342524"/>
              <a:gd name="connsiteY360" fmla="*/ 387645 h 752434"/>
              <a:gd name="connsiteX361" fmla="*/ 2534184 w 4342524"/>
              <a:gd name="connsiteY361" fmla="*/ 407853 h 752434"/>
              <a:gd name="connsiteX362" fmla="*/ 2561052 w 4342524"/>
              <a:gd name="connsiteY362" fmla="*/ 374172 h 752434"/>
              <a:gd name="connsiteX363" fmla="*/ 2574486 w 4342524"/>
              <a:gd name="connsiteY363" fmla="*/ 387645 h 752434"/>
              <a:gd name="connsiteX364" fmla="*/ 2641658 w 4342524"/>
              <a:gd name="connsiteY364" fmla="*/ 367436 h 752434"/>
              <a:gd name="connsiteX365" fmla="*/ 2708827 w 4342524"/>
              <a:gd name="connsiteY365" fmla="*/ 367436 h 752434"/>
              <a:gd name="connsiteX366" fmla="*/ 2648374 w 4342524"/>
              <a:gd name="connsiteY366" fmla="*/ 353964 h 752434"/>
              <a:gd name="connsiteX367" fmla="*/ 2574486 w 4342524"/>
              <a:gd name="connsiteY367" fmla="*/ 340492 h 752434"/>
              <a:gd name="connsiteX368" fmla="*/ 2587922 w 4342524"/>
              <a:gd name="connsiteY368" fmla="*/ 320283 h 752434"/>
              <a:gd name="connsiteX369" fmla="*/ 2581204 w 4342524"/>
              <a:gd name="connsiteY369" fmla="*/ 300075 h 752434"/>
              <a:gd name="connsiteX370" fmla="*/ 2540902 w 4342524"/>
              <a:gd name="connsiteY370" fmla="*/ 320283 h 752434"/>
              <a:gd name="connsiteX371" fmla="*/ 2433429 w 4342524"/>
              <a:gd name="connsiteY371" fmla="*/ 286603 h 752434"/>
              <a:gd name="connsiteX372" fmla="*/ 2419156 w 4342524"/>
              <a:gd name="connsiteY372" fmla="*/ 292496 h 752434"/>
              <a:gd name="connsiteX373" fmla="*/ 2412321 w 4342524"/>
              <a:gd name="connsiteY373" fmla="*/ 292794 h 752434"/>
              <a:gd name="connsiteX374" fmla="*/ 2388091 w 4342524"/>
              <a:gd name="connsiteY374" fmla="*/ 279024 h 752434"/>
              <a:gd name="connsiteX375" fmla="*/ 2352825 w 4342524"/>
              <a:gd name="connsiteY375" fmla="*/ 279867 h 752434"/>
              <a:gd name="connsiteX376" fmla="*/ 2379693 w 4342524"/>
              <a:gd name="connsiteY376" fmla="*/ 286603 h 752434"/>
              <a:gd name="connsiteX377" fmla="*/ 2325958 w 4342524"/>
              <a:gd name="connsiteY377" fmla="*/ 300075 h 752434"/>
              <a:gd name="connsiteX378" fmla="*/ 2339391 w 4342524"/>
              <a:gd name="connsiteY378" fmla="*/ 286603 h 752434"/>
              <a:gd name="connsiteX379" fmla="*/ 2265504 w 4342524"/>
              <a:gd name="connsiteY379" fmla="*/ 273131 h 752434"/>
              <a:gd name="connsiteX380" fmla="*/ 2272222 w 4342524"/>
              <a:gd name="connsiteY380" fmla="*/ 293339 h 752434"/>
              <a:gd name="connsiteX381" fmla="*/ 2252070 w 4342524"/>
              <a:gd name="connsiteY381" fmla="*/ 293339 h 752434"/>
              <a:gd name="connsiteX382" fmla="*/ 2205050 w 4342524"/>
              <a:gd name="connsiteY382" fmla="*/ 293339 h 752434"/>
              <a:gd name="connsiteX383" fmla="*/ 2178182 w 4342524"/>
              <a:gd name="connsiteY383" fmla="*/ 286603 h 752434"/>
              <a:gd name="connsiteX384" fmla="*/ 2252070 w 4342524"/>
              <a:gd name="connsiteY384" fmla="*/ 266394 h 752434"/>
              <a:gd name="connsiteX385" fmla="*/ 2205050 w 4342524"/>
              <a:gd name="connsiteY385" fmla="*/ 259658 h 752434"/>
              <a:gd name="connsiteX386" fmla="*/ 2124447 w 4342524"/>
              <a:gd name="connsiteY386" fmla="*/ 219242 h 752434"/>
              <a:gd name="connsiteX387" fmla="*/ 1996823 w 4342524"/>
              <a:gd name="connsiteY387" fmla="*/ 219242 h 752434"/>
              <a:gd name="connsiteX388" fmla="*/ 1949804 w 4342524"/>
              <a:gd name="connsiteY388" fmla="*/ 205769 h 752434"/>
              <a:gd name="connsiteX389" fmla="*/ 1963238 w 4342524"/>
              <a:gd name="connsiteY389" fmla="*/ 225978 h 752434"/>
              <a:gd name="connsiteX390" fmla="*/ 1990107 w 4342524"/>
              <a:gd name="connsiteY390" fmla="*/ 212505 h 752434"/>
              <a:gd name="connsiteX391" fmla="*/ 1943088 w 4342524"/>
              <a:gd name="connsiteY391" fmla="*/ 212505 h 752434"/>
              <a:gd name="connsiteX392" fmla="*/ 1808747 w 4342524"/>
              <a:gd name="connsiteY392" fmla="*/ 185559 h 752434"/>
              <a:gd name="connsiteX393" fmla="*/ 1822180 w 4342524"/>
              <a:gd name="connsiteY393" fmla="*/ 199033 h 752434"/>
              <a:gd name="connsiteX394" fmla="*/ 1694557 w 4342524"/>
              <a:gd name="connsiteY394" fmla="*/ 199033 h 752434"/>
              <a:gd name="connsiteX395" fmla="*/ 1642501 w 4342524"/>
              <a:gd name="connsiteY395" fmla="*/ 203242 h 752434"/>
              <a:gd name="connsiteX396" fmla="*/ 1581290 w 4342524"/>
              <a:gd name="connsiteY396" fmla="*/ 192458 h 752434"/>
              <a:gd name="connsiteX397" fmla="*/ 1587085 w 4342524"/>
              <a:gd name="connsiteY397" fmla="*/ 192297 h 752434"/>
              <a:gd name="connsiteX398" fmla="*/ 1580368 w 4342524"/>
              <a:gd name="connsiteY398" fmla="*/ 192297 h 752434"/>
              <a:gd name="connsiteX399" fmla="*/ 1581290 w 4342524"/>
              <a:gd name="connsiteY399" fmla="*/ 192458 h 752434"/>
              <a:gd name="connsiteX400" fmla="*/ 1436794 w 4342524"/>
              <a:gd name="connsiteY400" fmla="*/ 196506 h 752434"/>
              <a:gd name="connsiteX401" fmla="*/ 1291538 w 4342524"/>
              <a:gd name="connsiteY401" fmla="*/ 205769 h 752434"/>
              <a:gd name="connsiteX402" fmla="*/ 1298253 w 4342524"/>
              <a:gd name="connsiteY402" fmla="*/ 178823 h 752434"/>
              <a:gd name="connsiteX403" fmla="*/ 1271385 w 4342524"/>
              <a:gd name="connsiteY403" fmla="*/ 199033 h 752434"/>
              <a:gd name="connsiteX404" fmla="*/ 1069874 w 4342524"/>
              <a:gd name="connsiteY404" fmla="*/ 199033 h 752434"/>
              <a:gd name="connsiteX405" fmla="*/ 1069874 w 4342524"/>
              <a:gd name="connsiteY405" fmla="*/ 185559 h 752434"/>
              <a:gd name="connsiteX406" fmla="*/ 1056441 w 4342524"/>
              <a:gd name="connsiteY406" fmla="*/ 178823 h 752434"/>
              <a:gd name="connsiteX407" fmla="*/ 955685 w 4342524"/>
              <a:gd name="connsiteY407" fmla="*/ 199033 h 752434"/>
              <a:gd name="connsiteX408" fmla="*/ 955685 w 4342524"/>
              <a:gd name="connsiteY408" fmla="*/ 178823 h 752434"/>
              <a:gd name="connsiteX409" fmla="*/ 928818 w 4342524"/>
              <a:gd name="connsiteY409" fmla="*/ 178823 h 752434"/>
              <a:gd name="connsiteX410" fmla="*/ 928818 w 4342524"/>
              <a:gd name="connsiteY410" fmla="*/ 199033 h 752434"/>
              <a:gd name="connsiteX411" fmla="*/ 848214 w 4342524"/>
              <a:gd name="connsiteY411" fmla="*/ 178823 h 752434"/>
              <a:gd name="connsiteX412" fmla="*/ 841496 w 4342524"/>
              <a:gd name="connsiteY412" fmla="*/ 158614 h 752434"/>
              <a:gd name="connsiteX413" fmla="*/ 794478 w 4342524"/>
              <a:gd name="connsiteY413" fmla="*/ 158614 h 752434"/>
              <a:gd name="connsiteX414" fmla="*/ 807912 w 4342524"/>
              <a:gd name="connsiteY414" fmla="*/ 138406 h 752434"/>
              <a:gd name="connsiteX415" fmla="*/ 666855 w 4342524"/>
              <a:gd name="connsiteY415" fmla="*/ 124934 h 752434"/>
              <a:gd name="connsiteX416" fmla="*/ 693723 w 4342524"/>
              <a:gd name="connsiteY416" fmla="*/ 97989 h 752434"/>
              <a:gd name="connsiteX417" fmla="*/ 579534 w 4342524"/>
              <a:gd name="connsiteY417" fmla="*/ 104726 h 752434"/>
              <a:gd name="connsiteX418" fmla="*/ 572816 w 4342524"/>
              <a:gd name="connsiteY418" fmla="*/ 118198 h 752434"/>
              <a:gd name="connsiteX419" fmla="*/ 478778 w 4342524"/>
              <a:gd name="connsiteY419" fmla="*/ 111462 h 752434"/>
              <a:gd name="connsiteX420" fmla="*/ 364589 w 4342524"/>
              <a:gd name="connsiteY420" fmla="*/ 57573 h 752434"/>
              <a:gd name="connsiteX421" fmla="*/ 277267 w 4342524"/>
              <a:gd name="connsiteY421" fmla="*/ 44100 h 752434"/>
              <a:gd name="connsiteX422" fmla="*/ 263834 w 4342524"/>
              <a:gd name="connsiteY422" fmla="*/ 64309 h 752434"/>
              <a:gd name="connsiteX423" fmla="*/ 263834 w 4342524"/>
              <a:gd name="connsiteY423" fmla="*/ 50837 h 752434"/>
              <a:gd name="connsiteX424" fmla="*/ 236966 w 4342524"/>
              <a:gd name="connsiteY424" fmla="*/ 57573 h 752434"/>
              <a:gd name="connsiteX425" fmla="*/ 250400 w 4342524"/>
              <a:gd name="connsiteY425" fmla="*/ 64309 h 752434"/>
              <a:gd name="connsiteX426" fmla="*/ 163078 w 4342524"/>
              <a:gd name="connsiteY426" fmla="*/ 64309 h 752434"/>
              <a:gd name="connsiteX427" fmla="*/ 230248 w 4342524"/>
              <a:gd name="connsiteY427" fmla="*/ 64309 h 752434"/>
              <a:gd name="connsiteX428" fmla="*/ 236966 w 4342524"/>
              <a:gd name="connsiteY428" fmla="*/ 50837 h 752434"/>
              <a:gd name="connsiteX429" fmla="*/ 203380 w 4342524"/>
              <a:gd name="connsiteY429" fmla="*/ 44100 h 752434"/>
              <a:gd name="connsiteX430" fmla="*/ 163078 w 4342524"/>
              <a:gd name="connsiteY430" fmla="*/ 17156 h 752434"/>
              <a:gd name="connsiteX431" fmla="*/ 142926 w 4342524"/>
              <a:gd name="connsiteY431" fmla="*/ 44100 h 752434"/>
              <a:gd name="connsiteX432" fmla="*/ 69368 w 4342524"/>
              <a:gd name="connsiteY432" fmla="*/ 8368 h 752434"/>
              <a:gd name="connsiteX433" fmla="*/ 0 w 4342524"/>
              <a:gd name="connsiteY433" fmla="*/ 0 h 752434"/>
              <a:gd name="connsiteX434" fmla="*/ 51867 w 4342524"/>
              <a:gd name="connsiteY434" fmla="*/ 0 h 752434"/>
              <a:gd name="connsiteX435" fmla="*/ 39968 w 4342524"/>
              <a:gd name="connsiteY435" fmla="*/ 3473 h 752434"/>
              <a:gd name="connsiteX436" fmla="*/ 14464 w 4342524"/>
              <a:gd name="connsiteY436" fmla="*/ 3684 h 7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4342524" h="752434">
                <a:moveTo>
                  <a:pt x="4328023" y="737225"/>
                </a:moveTo>
                <a:cubicBezTo>
                  <a:pt x="4331225" y="740427"/>
                  <a:pt x="4336027" y="740427"/>
                  <a:pt x="4340830" y="740427"/>
                </a:cubicBezTo>
                <a:lnTo>
                  <a:pt x="4342524" y="740851"/>
                </a:lnTo>
                <a:lnTo>
                  <a:pt x="4342524" y="749186"/>
                </a:lnTo>
                <a:lnTo>
                  <a:pt x="4336028" y="752434"/>
                </a:lnTo>
                <a:cubicBezTo>
                  <a:pt x="4331226" y="751633"/>
                  <a:pt x="4328023" y="746831"/>
                  <a:pt x="4328023" y="737225"/>
                </a:cubicBezTo>
                <a:close/>
                <a:moveTo>
                  <a:pt x="4327523" y="698087"/>
                </a:moveTo>
                <a:cubicBezTo>
                  <a:pt x="4329824" y="697870"/>
                  <a:pt x="4332425" y="698738"/>
                  <a:pt x="4335227" y="699605"/>
                </a:cubicBezTo>
                <a:lnTo>
                  <a:pt x="4342524" y="700848"/>
                </a:lnTo>
                <a:lnTo>
                  <a:pt x="4342524" y="712413"/>
                </a:lnTo>
                <a:lnTo>
                  <a:pt x="4340029" y="712612"/>
                </a:lnTo>
                <a:cubicBezTo>
                  <a:pt x="4332825" y="710010"/>
                  <a:pt x="4324823" y="703073"/>
                  <a:pt x="4321620" y="703073"/>
                </a:cubicBezTo>
                <a:cubicBezTo>
                  <a:pt x="4323221" y="699605"/>
                  <a:pt x="4325222" y="698304"/>
                  <a:pt x="4327523" y="698087"/>
                </a:cubicBezTo>
                <a:close/>
                <a:moveTo>
                  <a:pt x="4342524" y="645172"/>
                </a:moveTo>
                <a:lnTo>
                  <a:pt x="4342524" y="649342"/>
                </a:lnTo>
                <a:lnTo>
                  <a:pt x="4340830" y="649500"/>
                </a:lnTo>
                <a:close/>
                <a:moveTo>
                  <a:pt x="4328023" y="628368"/>
                </a:moveTo>
                <a:cubicBezTo>
                  <a:pt x="4334426" y="628368"/>
                  <a:pt x="4328023" y="642456"/>
                  <a:pt x="4334426" y="642456"/>
                </a:cubicBezTo>
                <a:cubicBezTo>
                  <a:pt x="4334426" y="653022"/>
                  <a:pt x="4332825" y="654782"/>
                  <a:pt x="4329624" y="653903"/>
                </a:cubicBezTo>
                <a:cubicBezTo>
                  <a:pt x="4326422" y="653022"/>
                  <a:pt x="4321620" y="649500"/>
                  <a:pt x="4315217" y="649500"/>
                </a:cubicBezTo>
                <a:cubicBezTo>
                  <a:pt x="4315217" y="635413"/>
                  <a:pt x="4328023" y="649500"/>
                  <a:pt x="4328023" y="628368"/>
                </a:cubicBezTo>
                <a:close/>
                <a:moveTo>
                  <a:pt x="3975840" y="626898"/>
                </a:moveTo>
                <a:cubicBezTo>
                  <a:pt x="3985445" y="622606"/>
                  <a:pt x="3995050" y="633171"/>
                  <a:pt x="4004655" y="643738"/>
                </a:cubicBezTo>
                <a:cubicBezTo>
                  <a:pt x="4003054" y="645499"/>
                  <a:pt x="4000653" y="645939"/>
                  <a:pt x="3997751" y="645719"/>
                </a:cubicBezTo>
                <a:cubicBezTo>
                  <a:pt x="3989047" y="645058"/>
                  <a:pt x="3975840" y="638455"/>
                  <a:pt x="3966235" y="643738"/>
                </a:cubicBezTo>
                <a:cubicBezTo>
                  <a:pt x="3966235" y="643738"/>
                  <a:pt x="3966235" y="636694"/>
                  <a:pt x="3966235" y="636694"/>
                </a:cubicBezTo>
                <a:cubicBezTo>
                  <a:pt x="3969437" y="631411"/>
                  <a:pt x="3972638" y="628329"/>
                  <a:pt x="3975840" y="626898"/>
                </a:cubicBezTo>
                <a:close/>
                <a:moveTo>
                  <a:pt x="4065486" y="621965"/>
                </a:moveTo>
                <a:cubicBezTo>
                  <a:pt x="4052679" y="628368"/>
                  <a:pt x="4052679" y="641175"/>
                  <a:pt x="4039872" y="634772"/>
                </a:cubicBezTo>
                <a:cubicBezTo>
                  <a:pt x="4046276" y="621965"/>
                  <a:pt x="4052679" y="621965"/>
                  <a:pt x="4065486" y="621965"/>
                </a:cubicBezTo>
                <a:close/>
                <a:moveTo>
                  <a:pt x="3172220" y="615562"/>
                </a:moveTo>
                <a:cubicBezTo>
                  <a:pt x="3178623" y="621965"/>
                  <a:pt x="3191430" y="621965"/>
                  <a:pt x="3185027" y="634772"/>
                </a:cubicBezTo>
                <a:cubicBezTo>
                  <a:pt x="3178623" y="634772"/>
                  <a:pt x="3178623" y="628368"/>
                  <a:pt x="3172220" y="634772"/>
                </a:cubicBezTo>
                <a:cubicBezTo>
                  <a:pt x="3172220" y="615562"/>
                  <a:pt x="3172220" y="615562"/>
                  <a:pt x="3172220" y="615562"/>
                </a:cubicBezTo>
                <a:close/>
                <a:moveTo>
                  <a:pt x="3849374" y="614861"/>
                </a:moveTo>
                <a:cubicBezTo>
                  <a:pt x="3854177" y="613961"/>
                  <a:pt x="3858979" y="628368"/>
                  <a:pt x="3863781" y="628368"/>
                </a:cubicBezTo>
                <a:cubicBezTo>
                  <a:pt x="3857378" y="634772"/>
                  <a:pt x="3850975" y="634772"/>
                  <a:pt x="3838168" y="634772"/>
                </a:cubicBezTo>
                <a:cubicBezTo>
                  <a:pt x="3838168" y="615562"/>
                  <a:pt x="3838168" y="615562"/>
                  <a:pt x="3838168" y="615562"/>
                </a:cubicBezTo>
                <a:cubicBezTo>
                  <a:pt x="3838168" y="628368"/>
                  <a:pt x="3857378" y="634772"/>
                  <a:pt x="3844571" y="621965"/>
                </a:cubicBezTo>
                <a:cubicBezTo>
                  <a:pt x="3846172" y="617163"/>
                  <a:pt x="3847773" y="615162"/>
                  <a:pt x="3849374" y="614861"/>
                </a:cubicBezTo>
                <a:close/>
                <a:moveTo>
                  <a:pt x="3334704" y="609158"/>
                </a:moveTo>
                <a:cubicBezTo>
                  <a:pt x="3338306" y="618764"/>
                  <a:pt x="3336505" y="621965"/>
                  <a:pt x="3332003" y="622766"/>
                </a:cubicBezTo>
                <a:cubicBezTo>
                  <a:pt x="3327500" y="623566"/>
                  <a:pt x="3320296" y="621965"/>
                  <a:pt x="3313092" y="621965"/>
                </a:cubicBezTo>
                <a:cubicBezTo>
                  <a:pt x="3313092" y="621965"/>
                  <a:pt x="3320296" y="621965"/>
                  <a:pt x="3320296" y="621965"/>
                </a:cubicBezTo>
                <a:cubicBezTo>
                  <a:pt x="3327500" y="615562"/>
                  <a:pt x="3320296" y="615562"/>
                  <a:pt x="3320296" y="615562"/>
                </a:cubicBezTo>
                <a:cubicBezTo>
                  <a:pt x="3320296" y="609158"/>
                  <a:pt x="3327500" y="609158"/>
                  <a:pt x="3334704" y="609158"/>
                </a:cubicBezTo>
                <a:close/>
                <a:moveTo>
                  <a:pt x="3161014" y="601054"/>
                </a:moveTo>
                <a:cubicBezTo>
                  <a:pt x="3162615" y="601954"/>
                  <a:pt x="3164216" y="604356"/>
                  <a:pt x="3165817" y="609158"/>
                </a:cubicBezTo>
                <a:cubicBezTo>
                  <a:pt x="3162616" y="612361"/>
                  <a:pt x="3159413" y="617163"/>
                  <a:pt x="3156213" y="618764"/>
                </a:cubicBezTo>
                <a:cubicBezTo>
                  <a:pt x="3153010" y="620364"/>
                  <a:pt x="3149809" y="618764"/>
                  <a:pt x="3146607" y="609158"/>
                </a:cubicBezTo>
                <a:cubicBezTo>
                  <a:pt x="3151409" y="609158"/>
                  <a:pt x="3156212" y="598353"/>
                  <a:pt x="3161014" y="601054"/>
                </a:cubicBezTo>
                <a:close/>
                <a:moveTo>
                  <a:pt x="3065523" y="598753"/>
                </a:moveTo>
                <a:cubicBezTo>
                  <a:pt x="3071686" y="597953"/>
                  <a:pt x="3078730" y="599554"/>
                  <a:pt x="3085774" y="602755"/>
                </a:cubicBezTo>
                <a:cubicBezTo>
                  <a:pt x="3078731" y="615562"/>
                  <a:pt x="3064642" y="602755"/>
                  <a:pt x="3050554" y="609158"/>
                </a:cubicBezTo>
                <a:cubicBezTo>
                  <a:pt x="3054077" y="602755"/>
                  <a:pt x="3059360" y="599554"/>
                  <a:pt x="3065523" y="598753"/>
                </a:cubicBezTo>
                <a:close/>
                <a:moveTo>
                  <a:pt x="3550017" y="596352"/>
                </a:moveTo>
                <a:cubicBezTo>
                  <a:pt x="3550017" y="609158"/>
                  <a:pt x="3535609" y="596352"/>
                  <a:pt x="3528405" y="621965"/>
                </a:cubicBezTo>
                <a:cubicBezTo>
                  <a:pt x="3521201" y="621965"/>
                  <a:pt x="3521201" y="621965"/>
                  <a:pt x="3521201" y="621965"/>
                </a:cubicBezTo>
                <a:cubicBezTo>
                  <a:pt x="3521201" y="615562"/>
                  <a:pt x="3521201" y="615562"/>
                  <a:pt x="3521201" y="615562"/>
                </a:cubicBezTo>
                <a:cubicBezTo>
                  <a:pt x="3528405" y="609158"/>
                  <a:pt x="3535609" y="596352"/>
                  <a:pt x="3550017" y="596352"/>
                </a:cubicBezTo>
                <a:close/>
                <a:moveTo>
                  <a:pt x="2909681" y="596352"/>
                </a:moveTo>
                <a:cubicBezTo>
                  <a:pt x="2916542" y="589948"/>
                  <a:pt x="2943984" y="602755"/>
                  <a:pt x="2957707" y="602755"/>
                </a:cubicBezTo>
                <a:cubicBezTo>
                  <a:pt x="2950846" y="609158"/>
                  <a:pt x="2923403" y="596352"/>
                  <a:pt x="2909681" y="596352"/>
                </a:cubicBezTo>
                <a:close/>
                <a:moveTo>
                  <a:pt x="3607800" y="594132"/>
                </a:moveTo>
                <a:cubicBezTo>
                  <a:pt x="3622894" y="594969"/>
                  <a:pt x="3637988" y="599990"/>
                  <a:pt x="3654758" y="610031"/>
                </a:cubicBezTo>
                <a:cubicBezTo>
                  <a:pt x="3634632" y="589948"/>
                  <a:pt x="3668174" y="610031"/>
                  <a:pt x="3674882" y="596642"/>
                </a:cubicBezTo>
                <a:cubicBezTo>
                  <a:pt x="3681590" y="603338"/>
                  <a:pt x="3661466" y="603338"/>
                  <a:pt x="3674882" y="616727"/>
                </a:cubicBezTo>
                <a:cubicBezTo>
                  <a:pt x="3674882" y="616727"/>
                  <a:pt x="3674882" y="616727"/>
                  <a:pt x="3688299" y="596642"/>
                </a:cubicBezTo>
                <a:cubicBezTo>
                  <a:pt x="3701715" y="623421"/>
                  <a:pt x="3728549" y="610031"/>
                  <a:pt x="3748672" y="610031"/>
                </a:cubicBezTo>
                <a:cubicBezTo>
                  <a:pt x="3741965" y="650198"/>
                  <a:pt x="3701715" y="616727"/>
                  <a:pt x="3688299" y="630115"/>
                </a:cubicBezTo>
                <a:cubicBezTo>
                  <a:pt x="3701715" y="663588"/>
                  <a:pt x="3741965" y="623421"/>
                  <a:pt x="3762090" y="643504"/>
                </a:cubicBezTo>
                <a:cubicBezTo>
                  <a:pt x="3775506" y="643504"/>
                  <a:pt x="3762090" y="623421"/>
                  <a:pt x="3768798" y="610031"/>
                </a:cubicBezTo>
                <a:cubicBezTo>
                  <a:pt x="3782214" y="616727"/>
                  <a:pt x="3795632" y="630115"/>
                  <a:pt x="3802340" y="610031"/>
                </a:cubicBezTo>
                <a:cubicBezTo>
                  <a:pt x="3815755" y="623421"/>
                  <a:pt x="3788922" y="630115"/>
                  <a:pt x="3775506" y="630115"/>
                </a:cubicBezTo>
                <a:cubicBezTo>
                  <a:pt x="3775506" y="636811"/>
                  <a:pt x="3782214" y="630115"/>
                  <a:pt x="3782214" y="636811"/>
                </a:cubicBezTo>
                <a:cubicBezTo>
                  <a:pt x="3782214" y="636811"/>
                  <a:pt x="3782214" y="636811"/>
                  <a:pt x="3775506" y="636811"/>
                </a:cubicBezTo>
                <a:cubicBezTo>
                  <a:pt x="3782214" y="650198"/>
                  <a:pt x="3795632" y="650198"/>
                  <a:pt x="3802340" y="656894"/>
                </a:cubicBezTo>
                <a:cubicBezTo>
                  <a:pt x="3708423" y="656894"/>
                  <a:pt x="3634632" y="650198"/>
                  <a:pt x="3534008" y="656894"/>
                </a:cubicBezTo>
                <a:cubicBezTo>
                  <a:pt x="3540716" y="636811"/>
                  <a:pt x="3567549" y="656894"/>
                  <a:pt x="3574257" y="650198"/>
                </a:cubicBezTo>
                <a:cubicBezTo>
                  <a:pt x="3567549" y="636811"/>
                  <a:pt x="3560842" y="636811"/>
                  <a:pt x="3547426" y="636811"/>
                </a:cubicBezTo>
                <a:cubicBezTo>
                  <a:pt x="3554134" y="636811"/>
                  <a:pt x="3554134" y="623421"/>
                  <a:pt x="3547426" y="623421"/>
                </a:cubicBezTo>
                <a:cubicBezTo>
                  <a:pt x="3567549" y="596642"/>
                  <a:pt x="3580965" y="636811"/>
                  <a:pt x="3607799" y="623421"/>
                </a:cubicBezTo>
                <a:cubicBezTo>
                  <a:pt x="3587675" y="616727"/>
                  <a:pt x="3587675" y="603338"/>
                  <a:pt x="3560842" y="603338"/>
                </a:cubicBezTo>
                <a:cubicBezTo>
                  <a:pt x="3577612" y="596643"/>
                  <a:pt x="3592706" y="593296"/>
                  <a:pt x="3607800" y="594132"/>
                </a:cubicBezTo>
                <a:close/>
                <a:moveTo>
                  <a:pt x="3274673" y="588026"/>
                </a:moveTo>
                <a:cubicBezTo>
                  <a:pt x="3274673" y="602116"/>
                  <a:pt x="3274673" y="602116"/>
                  <a:pt x="3274673" y="602116"/>
                </a:cubicBezTo>
                <a:cubicBezTo>
                  <a:pt x="3272806" y="603876"/>
                  <a:pt x="3271405" y="604316"/>
                  <a:pt x="3270121" y="604096"/>
                </a:cubicBezTo>
                <a:cubicBezTo>
                  <a:pt x="3266269" y="603435"/>
                  <a:pt x="3263468" y="596832"/>
                  <a:pt x="3252261" y="602116"/>
                </a:cubicBezTo>
                <a:cubicBezTo>
                  <a:pt x="3252261" y="573939"/>
                  <a:pt x="3267203" y="602116"/>
                  <a:pt x="3274673" y="588026"/>
                </a:cubicBezTo>
                <a:close/>
                <a:moveTo>
                  <a:pt x="3132199" y="578341"/>
                </a:moveTo>
                <a:cubicBezTo>
                  <a:pt x="3139136" y="580142"/>
                  <a:pt x="3146073" y="585545"/>
                  <a:pt x="3153010" y="589147"/>
                </a:cubicBezTo>
                <a:cubicBezTo>
                  <a:pt x="3151275" y="590948"/>
                  <a:pt x="3148674" y="591399"/>
                  <a:pt x="3145530" y="591174"/>
                </a:cubicBezTo>
                <a:cubicBezTo>
                  <a:pt x="3136100" y="590498"/>
                  <a:pt x="3121792" y="583744"/>
                  <a:pt x="3111387" y="589147"/>
                </a:cubicBezTo>
                <a:cubicBezTo>
                  <a:pt x="3118324" y="578341"/>
                  <a:pt x="3125261" y="576540"/>
                  <a:pt x="3132199" y="578341"/>
                </a:cubicBezTo>
                <a:close/>
                <a:moveTo>
                  <a:pt x="4133522" y="560334"/>
                </a:moveTo>
                <a:cubicBezTo>
                  <a:pt x="4140726" y="561134"/>
                  <a:pt x="4148731" y="564336"/>
                  <a:pt x="4151932" y="567537"/>
                </a:cubicBezTo>
                <a:cubicBezTo>
                  <a:pt x="4151932" y="570740"/>
                  <a:pt x="4145529" y="572339"/>
                  <a:pt x="4138325" y="572339"/>
                </a:cubicBezTo>
                <a:cubicBezTo>
                  <a:pt x="4131121" y="572339"/>
                  <a:pt x="4123118" y="570740"/>
                  <a:pt x="4119915" y="567537"/>
                </a:cubicBezTo>
                <a:cubicBezTo>
                  <a:pt x="4119915" y="561134"/>
                  <a:pt x="4126318" y="559533"/>
                  <a:pt x="4133522" y="560334"/>
                </a:cubicBezTo>
                <a:close/>
                <a:moveTo>
                  <a:pt x="4177744" y="547827"/>
                </a:moveTo>
                <a:cubicBezTo>
                  <a:pt x="4179545" y="547928"/>
                  <a:pt x="4180746" y="549929"/>
                  <a:pt x="4180746" y="554731"/>
                </a:cubicBezTo>
                <a:lnTo>
                  <a:pt x="4174343" y="554731"/>
                </a:lnTo>
                <a:cubicBezTo>
                  <a:pt x="4167939" y="567537"/>
                  <a:pt x="4174343" y="567537"/>
                  <a:pt x="4180746" y="567537"/>
                </a:cubicBezTo>
                <a:cubicBezTo>
                  <a:pt x="4180746" y="573941"/>
                  <a:pt x="4177545" y="577143"/>
                  <a:pt x="4173542" y="577942"/>
                </a:cubicBezTo>
                <a:cubicBezTo>
                  <a:pt x="4169541" y="578743"/>
                  <a:pt x="4164739" y="577143"/>
                  <a:pt x="4161536" y="573941"/>
                </a:cubicBezTo>
                <a:cubicBezTo>
                  <a:pt x="4161536" y="564336"/>
                  <a:pt x="4172342" y="547527"/>
                  <a:pt x="4177744" y="547827"/>
                </a:cubicBezTo>
                <a:close/>
                <a:moveTo>
                  <a:pt x="3286109" y="522714"/>
                </a:moveTo>
                <a:cubicBezTo>
                  <a:pt x="3301545" y="527516"/>
                  <a:pt x="3293827" y="539523"/>
                  <a:pt x="3283214" y="542524"/>
                </a:cubicBezTo>
                <a:cubicBezTo>
                  <a:pt x="3279676" y="543525"/>
                  <a:pt x="3275817" y="543525"/>
                  <a:pt x="3272386" y="541924"/>
                </a:cubicBezTo>
                <a:cubicBezTo>
                  <a:pt x="3258664" y="529117"/>
                  <a:pt x="3299829" y="541924"/>
                  <a:pt x="3286109" y="522714"/>
                </a:cubicBezTo>
                <a:close/>
                <a:moveTo>
                  <a:pt x="3367521" y="513108"/>
                </a:moveTo>
                <a:cubicBezTo>
                  <a:pt x="3367521" y="520578"/>
                  <a:pt x="3380328" y="513108"/>
                  <a:pt x="3393134" y="513108"/>
                </a:cubicBezTo>
                <a:cubicBezTo>
                  <a:pt x="3386731" y="535521"/>
                  <a:pt x="3373924" y="528050"/>
                  <a:pt x="3367521" y="535521"/>
                </a:cubicBezTo>
                <a:cubicBezTo>
                  <a:pt x="3367521" y="513108"/>
                  <a:pt x="3367521" y="513108"/>
                  <a:pt x="3367521" y="513108"/>
                </a:cubicBezTo>
                <a:close/>
                <a:moveTo>
                  <a:pt x="4193553" y="500301"/>
                </a:moveTo>
                <a:cubicBezTo>
                  <a:pt x="4180107" y="535521"/>
                  <a:pt x="4153211" y="521433"/>
                  <a:pt x="4126317" y="528478"/>
                </a:cubicBezTo>
                <a:cubicBezTo>
                  <a:pt x="4146489" y="507346"/>
                  <a:pt x="4173383" y="528478"/>
                  <a:pt x="4193553" y="500301"/>
                </a:cubicBezTo>
                <a:close/>
                <a:moveTo>
                  <a:pt x="3838648" y="498244"/>
                </a:moveTo>
                <a:cubicBezTo>
                  <a:pt x="3845692" y="496528"/>
                  <a:pt x="3850975" y="498243"/>
                  <a:pt x="3850975" y="515395"/>
                </a:cubicBezTo>
                <a:cubicBezTo>
                  <a:pt x="3836887" y="508536"/>
                  <a:pt x="3822800" y="494814"/>
                  <a:pt x="3822800" y="529117"/>
                </a:cubicBezTo>
                <a:cubicBezTo>
                  <a:pt x="3815755" y="522256"/>
                  <a:pt x="3815755" y="515395"/>
                  <a:pt x="3815755" y="501675"/>
                </a:cubicBezTo>
                <a:cubicBezTo>
                  <a:pt x="3822799" y="505106"/>
                  <a:pt x="3831604" y="499960"/>
                  <a:pt x="3838648" y="498244"/>
                </a:cubicBezTo>
                <a:close/>
                <a:moveTo>
                  <a:pt x="4150930" y="497900"/>
                </a:moveTo>
                <a:cubicBezTo>
                  <a:pt x="4157000" y="498700"/>
                  <a:pt x="4163937" y="500301"/>
                  <a:pt x="4174343" y="500301"/>
                </a:cubicBezTo>
                <a:cubicBezTo>
                  <a:pt x="4167405" y="506705"/>
                  <a:pt x="4146594" y="500301"/>
                  <a:pt x="4132720" y="506705"/>
                </a:cubicBezTo>
                <a:cubicBezTo>
                  <a:pt x="4139658" y="500301"/>
                  <a:pt x="4132720" y="500301"/>
                  <a:pt x="4132720" y="500301"/>
                </a:cubicBezTo>
                <a:cubicBezTo>
                  <a:pt x="4139657" y="497100"/>
                  <a:pt x="4144860" y="497100"/>
                  <a:pt x="4150930" y="497900"/>
                </a:cubicBezTo>
                <a:close/>
                <a:moveTo>
                  <a:pt x="4111011" y="495799"/>
                </a:moveTo>
                <a:cubicBezTo>
                  <a:pt x="4114312" y="495499"/>
                  <a:pt x="4116714" y="505104"/>
                  <a:pt x="4126319" y="500301"/>
                </a:cubicBezTo>
                <a:cubicBezTo>
                  <a:pt x="4126319" y="506705"/>
                  <a:pt x="4123118" y="508306"/>
                  <a:pt x="4119115" y="508306"/>
                </a:cubicBezTo>
                <a:cubicBezTo>
                  <a:pt x="4115113" y="508306"/>
                  <a:pt x="4110311" y="506705"/>
                  <a:pt x="4107109" y="506705"/>
                </a:cubicBezTo>
                <a:cubicBezTo>
                  <a:pt x="4107109" y="506705"/>
                  <a:pt x="4113512" y="500301"/>
                  <a:pt x="4107109" y="500301"/>
                </a:cubicBezTo>
                <a:cubicBezTo>
                  <a:pt x="4108710" y="497100"/>
                  <a:pt x="4109910" y="495899"/>
                  <a:pt x="4111011" y="495799"/>
                </a:cubicBezTo>
                <a:close/>
                <a:moveTo>
                  <a:pt x="4022329" y="480291"/>
                </a:moveTo>
                <a:cubicBezTo>
                  <a:pt x="4026665" y="479490"/>
                  <a:pt x="4031868" y="481091"/>
                  <a:pt x="4038806" y="481091"/>
                </a:cubicBezTo>
                <a:cubicBezTo>
                  <a:pt x="4052679" y="487495"/>
                  <a:pt x="4017994" y="481091"/>
                  <a:pt x="4024930" y="500301"/>
                </a:cubicBezTo>
                <a:cubicBezTo>
                  <a:pt x="4017994" y="500301"/>
                  <a:pt x="4017994" y="493898"/>
                  <a:pt x="4011056" y="493898"/>
                </a:cubicBezTo>
                <a:cubicBezTo>
                  <a:pt x="4014525" y="484293"/>
                  <a:pt x="4017993" y="481091"/>
                  <a:pt x="4022329" y="480291"/>
                </a:cubicBezTo>
                <a:close/>
                <a:moveTo>
                  <a:pt x="3833208" y="476789"/>
                </a:moveTo>
                <a:cubicBezTo>
                  <a:pt x="3837281" y="476689"/>
                  <a:pt x="3841141" y="477890"/>
                  <a:pt x="3844571" y="481091"/>
                </a:cubicBezTo>
                <a:cubicBezTo>
                  <a:pt x="3830849" y="493898"/>
                  <a:pt x="3810267" y="487495"/>
                  <a:pt x="3796545" y="493898"/>
                </a:cubicBezTo>
                <a:cubicBezTo>
                  <a:pt x="3806837" y="489096"/>
                  <a:pt x="3820987" y="477090"/>
                  <a:pt x="3833208" y="476789"/>
                </a:cubicBezTo>
                <a:close/>
                <a:moveTo>
                  <a:pt x="1968391" y="439468"/>
                </a:moveTo>
                <a:cubicBezTo>
                  <a:pt x="1961987" y="454411"/>
                  <a:pt x="1961987" y="461881"/>
                  <a:pt x="1949180" y="461881"/>
                </a:cubicBezTo>
                <a:cubicBezTo>
                  <a:pt x="1949180" y="439468"/>
                  <a:pt x="1955584" y="439468"/>
                  <a:pt x="1968391" y="439468"/>
                </a:cubicBezTo>
                <a:close/>
                <a:moveTo>
                  <a:pt x="1942777" y="439468"/>
                </a:moveTo>
                <a:cubicBezTo>
                  <a:pt x="1936374" y="455478"/>
                  <a:pt x="1929970" y="455478"/>
                  <a:pt x="1917164" y="455478"/>
                </a:cubicBezTo>
                <a:cubicBezTo>
                  <a:pt x="1917164" y="439468"/>
                  <a:pt x="1929970" y="447473"/>
                  <a:pt x="1942777" y="439468"/>
                </a:cubicBezTo>
                <a:close/>
                <a:moveTo>
                  <a:pt x="1782693" y="439468"/>
                </a:moveTo>
                <a:cubicBezTo>
                  <a:pt x="1801903" y="460600"/>
                  <a:pt x="1801903" y="446513"/>
                  <a:pt x="1827517" y="446513"/>
                </a:cubicBezTo>
                <a:cubicBezTo>
                  <a:pt x="1824316" y="460600"/>
                  <a:pt x="1816312" y="465882"/>
                  <a:pt x="1806706" y="466764"/>
                </a:cubicBezTo>
                <a:cubicBezTo>
                  <a:pt x="1797101" y="467645"/>
                  <a:pt x="1785896" y="464122"/>
                  <a:pt x="1776290" y="460600"/>
                </a:cubicBezTo>
                <a:cubicBezTo>
                  <a:pt x="1782693" y="453556"/>
                  <a:pt x="1782693" y="446513"/>
                  <a:pt x="1782693" y="439468"/>
                </a:cubicBezTo>
                <a:close/>
                <a:moveTo>
                  <a:pt x="1856900" y="434791"/>
                </a:moveTo>
                <a:cubicBezTo>
                  <a:pt x="1860801" y="433165"/>
                  <a:pt x="1868605" y="442270"/>
                  <a:pt x="1868605" y="447473"/>
                </a:cubicBezTo>
                <a:cubicBezTo>
                  <a:pt x="1917164" y="440535"/>
                  <a:pt x="1882479" y="461347"/>
                  <a:pt x="1861669" y="454411"/>
                </a:cubicBezTo>
                <a:cubicBezTo>
                  <a:pt x="1861669" y="454411"/>
                  <a:pt x="1861669" y="461347"/>
                  <a:pt x="1861669" y="461347"/>
                </a:cubicBezTo>
                <a:cubicBezTo>
                  <a:pt x="1858200" y="463081"/>
                  <a:pt x="1855599" y="463515"/>
                  <a:pt x="1853431" y="463190"/>
                </a:cubicBezTo>
                <a:cubicBezTo>
                  <a:pt x="1846927" y="462215"/>
                  <a:pt x="1844325" y="454411"/>
                  <a:pt x="1833920" y="454411"/>
                </a:cubicBezTo>
                <a:cubicBezTo>
                  <a:pt x="1833920" y="426662"/>
                  <a:pt x="1861669" y="461347"/>
                  <a:pt x="1854732" y="440535"/>
                </a:cubicBezTo>
                <a:cubicBezTo>
                  <a:pt x="1854732" y="437067"/>
                  <a:pt x="1855599" y="435333"/>
                  <a:pt x="1856900" y="434791"/>
                </a:cubicBezTo>
                <a:close/>
                <a:moveTo>
                  <a:pt x="2016415" y="433866"/>
                </a:moveTo>
                <a:cubicBezTo>
                  <a:pt x="2022818" y="440670"/>
                  <a:pt x="2029221" y="454278"/>
                  <a:pt x="2022818" y="461080"/>
                </a:cubicBezTo>
                <a:cubicBezTo>
                  <a:pt x="1997205" y="461080"/>
                  <a:pt x="1997205" y="454278"/>
                  <a:pt x="1977995" y="447473"/>
                </a:cubicBezTo>
                <a:cubicBezTo>
                  <a:pt x="1977995" y="420258"/>
                  <a:pt x="2022818" y="474688"/>
                  <a:pt x="2016415" y="433866"/>
                </a:cubicBezTo>
                <a:close/>
                <a:moveTo>
                  <a:pt x="2064659" y="416039"/>
                </a:moveTo>
                <a:lnTo>
                  <a:pt x="2096457" y="448008"/>
                </a:lnTo>
                <a:cubicBezTo>
                  <a:pt x="2096457" y="427729"/>
                  <a:pt x="2136798" y="434489"/>
                  <a:pt x="2163692" y="434489"/>
                </a:cubicBezTo>
                <a:cubicBezTo>
                  <a:pt x="2156968" y="441247"/>
                  <a:pt x="2135118" y="449698"/>
                  <a:pt x="2114107" y="451386"/>
                </a:cubicBezTo>
                <a:cubicBezTo>
                  <a:pt x="2093095" y="453076"/>
                  <a:pt x="2072925" y="448008"/>
                  <a:pt x="2069563" y="427729"/>
                </a:cubicBezTo>
                <a:cubicBezTo>
                  <a:pt x="2049391" y="427729"/>
                  <a:pt x="2042669" y="427729"/>
                  <a:pt x="2029221" y="427729"/>
                </a:cubicBezTo>
                <a:close/>
                <a:moveTo>
                  <a:pt x="2062839" y="414212"/>
                </a:moveTo>
                <a:lnTo>
                  <a:pt x="2068482" y="414779"/>
                </a:lnTo>
                <a:lnTo>
                  <a:pt x="2064659" y="416039"/>
                </a:lnTo>
                <a:close/>
                <a:moveTo>
                  <a:pt x="2686203" y="411314"/>
                </a:moveTo>
                <a:lnTo>
                  <a:pt x="2691436" y="415581"/>
                </a:lnTo>
                <a:lnTo>
                  <a:pt x="2688675" y="416273"/>
                </a:lnTo>
                <a:close/>
                <a:moveTo>
                  <a:pt x="2681959" y="407853"/>
                </a:moveTo>
                <a:cubicBezTo>
                  <a:pt x="2683638" y="407853"/>
                  <a:pt x="2684898" y="409116"/>
                  <a:pt x="2685947" y="410800"/>
                </a:cubicBezTo>
                <a:lnTo>
                  <a:pt x="2686203" y="411314"/>
                </a:lnTo>
                <a:close/>
                <a:moveTo>
                  <a:pt x="2136798" y="407452"/>
                </a:moveTo>
                <a:cubicBezTo>
                  <a:pt x="2133436" y="417590"/>
                  <a:pt x="2119990" y="419280"/>
                  <a:pt x="2104862" y="418435"/>
                </a:cubicBezTo>
                <a:lnTo>
                  <a:pt x="2068482" y="414779"/>
                </a:lnTo>
                <a:lnTo>
                  <a:pt x="2083009" y="409987"/>
                </a:lnTo>
                <a:cubicBezTo>
                  <a:pt x="2103179" y="407452"/>
                  <a:pt x="2123352" y="407452"/>
                  <a:pt x="2136798" y="407452"/>
                </a:cubicBezTo>
                <a:close/>
                <a:moveTo>
                  <a:pt x="3037748" y="401050"/>
                </a:moveTo>
                <a:cubicBezTo>
                  <a:pt x="3044441" y="407454"/>
                  <a:pt x="3111387" y="394647"/>
                  <a:pt x="3064527" y="407454"/>
                </a:cubicBezTo>
                <a:cubicBezTo>
                  <a:pt x="3051137" y="407454"/>
                  <a:pt x="3051137" y="420260"/>
                  <a:pt x="3037748" y="413857"/>
                </a:cubicBezTo>
                <a:cubicBezTo>
                  <a:pt x="3037748" y="401050"/>
                  <a:pt x="3037748" y="401050"/>
                  <a:pt x="3037748" y="401050"/>
                </a:cubicBezTo>
                <a:close/>
                <a:moveTo>
                  <a:pt x="2884069" y="401050"/>
                </a:moveTo>
                <a:cubicBezTo>
                  <a:pt x="2890473" y="401050"/>
                  <a:pt x="2896876" y="413857"/>
                  <a:pt x="2903279" y="420260"/>
                </a:cubicBezTo>
                <a:cubicBezTo>
                  <a:pt x="2903279" y="426664"/>
                  <a:pt x="2884069" y="413857"/>
                  <a:pt x="2884069" y="401050"/>
                </a:cubicBezTo>
                <a:close/>
                <a:moveTo>
                  <a:pt x="2163692" y="394647"/>
                </a:moveTo>
                <a:cubicBezTo>
                  <a:pt x="2170095" y="413857"/>
                  <a:pt x="2163692" y="413857"/>
                  <a:pt x="2163692" y="426664"/>
                </a:cubicBezTo>
                <a:cubicBezTo>
                  <a:pt x="2157288" y="420260"/>
                  <a:pt x="2157288" y="407454"/>
                  <a:pt x="2150885" y="407454"/>
                </a:cubicBezTo>
                <a:cubicBezTo>
                  <a:pt x="2150885" y="394647"/>
                  <a:pt x="2157288" y="394647"/>
                  <a:pt x="2163692" y="394647"/>
                </a:cubicBezTo>
                <a:close/>
                <a:moveTo>
                  <a:pt x="3562824" y="392246"/>
                </a:moveTo>
                <a:cubicBezTo>
                  <a:pt x="3567627" y="393046"/>
                  <a:pt x="3572429" y="394647"/>
                  <a:pt x="3575631" y="394647"/>
                </a:cubicBezTo>
                <a:cubicBezTo>
                  <a:pt x="3569227" y="394647"/>
                  <a:pt x="3569227" y="401050"/>
                  <a:pt x="3575631" y="401050"/>
                </a:cubicBezTo>
                <a:cubicBezTo>
                  <a:pt x="3575631" y="404252"/>
                  <a:pt x="3574831" y="405453"/>
                  <a:pt x="3573430" y="405452"/>
                </a:cubicBezTo>
                <a:cubicBezTo>
                  <a:pt x="3572029" y="405453"/>
                  <a:pt x="3570028" y="404252"/>
                  <a:pt x="3567626" y="402652"/>
                </a:cubicBezTo>
                <a:cubicBezTo>
                  <a:pt x="3562824" y="399449"/>
                  <a:pt x="3556421" y="394647"/>
                  <a:pt x="3550017" y="394647"/>
                </a:cubicBezTo>
                <a:cubicBezTo>
                  <a:pt x="3553219" y="391446"/>
                  <a:pt x="3558022" y="391446"/>
                  <a:pt x="3562824" y="392246"/>
                </a:cubicBezTo>
                <a:close/>
                <a:moveTo>
                  <a:pt x="2191707" y="388244"/>
                </a:moveTo>
                <a:cubicBezTo>
                  <a:pt x="2198911" y="407454"/>
                  <a:pt x="2184503" y="401050"/>
                  <a:pt x="2177299" y="407454"/>
                </a:cubicBezTo>
                <a:cubicBezTo>
                  <a:pt x="2184503" y="413857"/>
                  <a:pt x="2191707" y="420260"/>
                  <a:pt x="2191707" y="420260"/>
                </a:cubicBezTo>
                <a:cubicBezTo>
                  <a:pt x="2191707" y="426664"/>
                  <a:pt x="2184503" y="426664"/>
                  <a:pt x="2177299" y="426664"/>
                </a:cubicBezTo>
                <a:cubicBezTo>
                  <a:pt x="2184503" y="420260"/>
                  <a:pt x="2177299" y="413857"/>
                  <a:pt x="2170095" y="413857"/>
                </a:cubicBezTo>
                <a:cubicBezTo>
                  <a:pt x="2177299" y="407454"/>
                  <a:pt x="2177299" y="388244"/>
                  <a:pt x="2191707" y="388244"/>
                </a:cubicBezTo>
                <a:close/>
                <a:moveTo>
                  <a:pt x="2058037" y="388244"/>
                </a:moveTo>
                <a:cubicBezTo>
                  <a:pt x="2058037" y="393046"/>
                  <a:pt x="2027420" y="415858"/>
                  <a:pt x="2012113" y="413458"/>
                </a:cubicBezTo>
                <a:cubicBezTo>
                  <a:pt x="2007010" y="412657"/>
                  <a:pt x="2003608" y="409055"/>
                  <a:pt x="2003608" y="401050"/>
                </a:cubicBezTo>
                <a:cubicBezTo>
                  <a:pt x="2010413" y="401050"/>
                  <a:pt x="2010413" y="401050"/>
                  <a:pt x="2010413" y="407454"/>
                </a:cubicBezTo>
                <a:cubicBezTo>
                  <a:pt x="2017215" y="407454"/>
                  <a:pt x="2017215" y="401050"/>
                  <a:pt x="2010413" y="401050"/>
                </a:cubicBezTo>
                <a:cubicBezTo>
                  <a:pt x="2024020" y="388244"/>
                  <a:pt x="2051235" y="401050"/>
                  <a:pt x="2058037" y="388244"/>
                </a:cubicBezTo>
                <a:close/>
                <a:moveTo>
                  <a:pt x="3252261" y="378638"/>
                </a:moveTo>
                <a:cubicBezTo>
                  <a:pt x="3258664" y="378638"/>
                  <a:pt x="3258664" y="385842"/>
                  <a:pt x="3258664" y="400250"/>
                </a:cubicBezTo>
                <a:cubicBezTo>
                  <a:pt x="3255462" y="402051"/>
                  <a:pt x="3252661" y="402051"/>
                  <a:pt x="3250260" y="401263"/>
                </a:cubicBezTo>
                <a:cubicBezTo>
                  <a:pt x="3243056" y="398899"/>
                  <a:pt x="3239454" y="389444"/>
                  <a:pt x="3239454" y="400250"/>
                </a:cubicBezTo>
                <a:cubicBezTo>
                  <a:pt x="3226647" y="385842"/>
                  <a:pt x="3252261" y="393046"/>
                  <a:pt x="3252261" y="378638"/>
                </a:cubicBezTo>
                <a:close/>
                <a:moveTo>
                  <a:pt x="2999695" y="373858"/>
                </a:moveTo>
                <a:cubicBezTo>
                  <a:pt x="3006240" y="372591"/>
                  <a:pt x="3024943" y="382730"/>
                  <a:pt x="3024943" y="392868"/>
                </a:cubicBezTo>
                <a:cubicBezTo>
                  <a:pt x="3011644" y="392868"/>
                  <a:pt x="3004995" y="392868"/>
                  <a:pt x="3011644" y="413145"/>
                </a:cubicBezTo>
                <a:cubicBezTo>
                  <a:pt x="2991694" y="399626"/>
                  <a:pt x="2971746" y="413145"/>
                  <a:pt x="2951795" y="419905"/>
                </a:cubicBezTo>
                <a:cubicBezTo>
                  <a:pt x="2951795" y="392868"/>
                  <a:pt x="2938497" y="426664"/>
                  <a:pt x="2938497" y="406387"/>
                </a:cubicBezTo>
                <a:cubicBezTo>
                  <a:pt x="2945146" y="386108"/>
                  <a:pt x="2998345" y="413145"/>
                  <a:pt x="3011644" y="386108"/>
                </a:cubicBezTo>
                <a:cubicBezTo>
                  <a:pt x="3011644" y="379350"/>
                  <a:pt x="2998345" y="379350"/>
                  <a:pt x="2998345" y="379350"/>
                </a:cubicBezTo>
                <a:cubicBezTo>
                  <a:pt x="2996682" y="375970"/>
                  <a:pt x="2997513" y="374280"/>
                  <a:pt x="2999695" y="373858"/>
                </a:cubicBezTo>
                <a:close/>
                <a:moveTo>
                  <a:pt x="2231051" y="354926"/>
                </a:moveTo>
                <a:cubicBezTo>
                  <a:pt x="2238480" y="354625"/>
                  <a:pt x="2247935" y="364230"/>
                  <a:pt x="2253338" y="359428"/>
                </a:cubicBezTo>
                <a:cubicBezTo>
                  <a:pt x="2253338" y="362629"/>
                  <a:pt x="2251987" y="364230"/>
                  <a:pt x="2249849" y="364830"/>
                </a:cubicBezTo>
                <a:cubicBezTo>
                  <a:pt x="2247710" y="365431"/>
                  <a:pt x="2244784" y="365030"/>
                  <a:pt x="2241633" y="364230"/>
                </a:cubicBezTo>
                <a:cubicBezTo>
                  <a:pt x="2235328" y="362630"/>
                  <a:pt x="2228124" y="359428"/>
                  <a:pt x="2224522" y="359428"/>
                </a:cubicBezTo>
                <a:cubicBezTo>
                  <a:pt x="2226323" y="356226"/>
                  <a:pt x="2228574" y="355026"/>
                  <a:pt x="2231051" y="354926"/>
                </a:cubicBezTo>
                <a:close/>
                <a:moveTo>
                  <a:pt x="2388608" y="343119"/>
                </a:moveTo>
                <a:cubicBezTo>
                  <a:pt x="2399014" y="344620"/>
                  <a:pt x="2409421" y="357827"/>
                  <a:pt x="2419826" y="353024"/>
                </a:cubicBezTo>
                <a:cubicBezTo>
                  <a:pt x="2418091" y="356226"/>
                  <a:pt x="2415490" y="357827"/>
                  <a:pt x="2412347" y="358327"/>
                </a:cubicBezTo>
                <a:cubicBezTo>
                  <a:pt x="2409203" y="358827"/>
                  <a:pt x="2405518" y="358227"/>
                  <a:pt x="2401616" y="357026"/>
                </a:cubicBezTo>
                <a:cubicBezTo>
                  <a:pt x="2393811" y="354626"/>
                  <a:pt x="2385141" y="349824"/>
                  <a:pt x="2378203" y="346621"/>
                </a:cubicBezTo>
                <a:cubicBezTo>
                  <a:pt x="2381671" y="343419"/>
                  <a:pt x="2385140" y="342619"/>
                  <a:pt x="2388608" y="343119"/>
                </a:cubicBezTo>
                <a:close/>
                <a:moveTo>
                  <a:pt x="1861774" y="317805"/>
                </a:moveTo>
                <a:cubicBezTo>
                  <a:pt x="1861774" y="331678"/>
                  <a:pt x="1881944" y="324743"/>
                  <a:pt x="1881944" y="345554"/>
                </a:cubicBezTo>
                <a:cubicBezTo>
                  <a:pt x="1841604" y="331678"/>
                  <a:pt x="1828156" y="359428"/>
                  <a:pt x="1801262" y="338616"/>
                </a:cubicBezTo>
                <a:cubicBezTo>
                  <a:pt x="1794538" y="349023"/>
                  <a:pt x="1784454" y="350757"/>
                  <a:pt x="1774368" y="349890"/>
                </a:cubicBezTo>
                <a:cubicBezTo>
                  <a:pt x="1764284" y="349023"/>
                  <a:pt x="1754198" y="345554"/>
                  <a:pt x="1747474" y="345554"/>
                </a:cubicBezTo>
                <a:cubicBezTo>
                  <a:pt x="1781092" y="317805"/>
                  <a:pt x="1834880" y="352490"/>
                  <a:pt x="1861774" y="317805"/>
                </a:cubicBezTo>
                <a:close/>
                <a:moveTo>
                  <a:pt x="1728263" y="317805"/>
                </a:moveTo>
                <a:cubicBezTo>
                  <a:pt x="1734667" y="325009"/>
                  <a:pt x="1715457" y="332213"/>
                  <a:pt x="1728263" y="332213"/>
                </a:cubicBezTo>
                <a:cubicBezTo>
                  <a:pt x="1721861" y="346621"/>
                  <a:pt x="1715457" y="346621"/>
                  <a:pt x="1709054" y="346621"/>
                </a:cubicBezTo>
                <a:cubicBezTo>
                  <a:pt x="1715457" y="332213"/>
                  <a:pt x="1721861" y="325009"/>
                  <a:pt x="1728263" y="317805"/>
                </a:cubicBezTo>
                <a:close/>
                <a:moveTo>
                  <a:pt x="1895832" y="315079"/>
                </a:moveTo>
                <a:cubicBezTo>
                  <a:pt x="1901115" y="316705"/>
                  <a:pt x="1918285" y="331013"/>
                  <a:pt x="1923567" y="325809"/>
                </a:cubicBezTo>
                <a:cubicBezTo>
                  <a:pt x="1923567" y="339683"/>
                  <a:pt x="1902435" y="339683"/>
                  <a:pt x="1888348" y="346621"/>
                </a:cubicBezTo>
                <a:cubicBezTo>
                  <a:pt x="1895392" y="332747"/>
                  <a:pt x="1909480" y="325809"/>
                  <a:pt x="1895392" y="318872"/>
                </a:cubicBezTo>
                <a:cubicBezTo>
                  <a:pt x="1893631" y="315404"/>
                  <a:pt x="1894071" y="314537"/>
                  <a:pt x="1895832" y="315079"/>
                </a:cubicBezTo>
                <a:close/>
                <a:moveTo>
                  <a:pt x="2285355" y="298597"/>
                </a:moveTo>
                <a:cubicBezTo>
                  <a:pt x="2285355" y="311403"/>
                  <a:pt x="2272549" y="311403"/>
                  <a:pt x="2259742" y="311403"/>
                </a:cubicBezTo>
                <a:cubicBezTo>
                  <a:pt x="2259742" y="298597"/>
                  <a:pt x="2272549" y="298597"/>
                  <a:pt x="2285355" y="298597"/>
                </a:cubicBezTo>
                <a:close/>
                <a:moveTo>
                  <a:pt x="2412321" y="292794"/>
                </a:moveTo>
                <a:lnTo>
                  <a:pt x="2413279" y="293339"/>
                </a:lnTo>
                <a:lnTo>
                  <a:pt x="2411805" y="292817"/>
                </a:lnTo>
                <a:close/>
                <a:moveTo>
                  <a:pt x="2224524" y="292193"/>
                </a:moveTo>
                <a:cubicBezTo>
                  <a:pt x="2224524" y="305000"/>
                  <a:pt x="2224524" y="317807"/>
                  <a:pt x="2211718" y="311403"/>
                </a:cubicBezTo>
                <a:cubicBezTo>
                  <a:pt x="2218121" y="305000"/>
                  <a:pt x="2211718" y="292193"/>
                  <a:pt x="2224524" y="292193"/>
                </a:cubicBezTo>
                <a:close/>
                <a:moveTo>
                  <a:pt x="2399004" y="288287"/>
                </a:moveTo>
                <a:lnTo>
                  <a:pt x="2411805" y="292817"/>
                </a:lnTo>
                <a:lnTo>
                  <a:pt x="2399845" y="293339"/>
                </a:lnTo>
                <a:cubicBezTo>
                  <a:pt x="2393127" y="289971"/>
                  <a:pt x="2394807" y="288287"/>
                  <a:pt x="2399004" y="288287"/>
                </a:cubicBezTo>
                <a:close/>
                <a:moveTo>
                  <a:pt x="1843524" y="244167"/>
                </a:moveTo>
                <a:cubicBezTo>
                  <a:pt x="1836663" y="260177"/>
                  <a:pt x="1822943" y="260177"/>
                  <a:pt x="1795498" y="260177"/>
                </a:cubicBezTo>
                <a:cubicBezTo>
                  <a:pt x="1802359" y="244167"/>
                  <a:pt x="1829804" y="252172"/>
                  <a:pt x="1843524" y="244167"/>
                </a:cubicBezTo>
                <a:close/>
                <a:moveTo>
                  <a:pt x="707231" y="123475"/>
                </a:moveTo>
                <a:cubicBezTo>
                  <a:pt x="715335" y="120503"/>
                  <a:pt x="726141" y="128428"/>
                  <a:pt x="726141" y="144277"/>
                </a:cubicBezTo>
                <a:cubicBezTo>
                  <a:pt x="713334" y="151320"/>
                  <a:pt x="719738" y="123145"/>
                  <a:pt x="700528" y="130188"/>
                </a:cubicBezTo>
                <a:cubicBezTo>
                  <a:pt x="702129" y="126666"/>
                  <a:pt x="704530" y="124465"/>
                  <a:pt x="707231" y="123475"/>
                </a:cubicBezTo>
                <a:close/>
                <a:moveTo>
                  <a:pt x="437990" y="84084"/>
                </a:moveTo>
                <a:cubicBezTo>
                  <a:pt x="450797" y="84084"/>
                  <a:pt x="450797" y="96890"/>
                  <a:pt x="463604" y="96890"/>
                </a:cubicBezTo>
                <a:cubicBezTo>
                  <a:pt x="463604" y="103294"/>
                  <a:pt x="457200" y="104895"/>
                  <a:pt x="450797" y="102493"/>
                </a:cubicBezTo>
                <a:cubicBezTo>
                  <a:pt x="444394" y="100093"/>
                  <a:pt x="437990" y="93690"/>
                  <a:pt x="437990" y="84084"/>
                </a:cubicBezTo>
                <a:close/>
                <a:moveTo>
                  <a:pt x="64206" y="0"/>
                </a:moveTo>
                <a:lnTo>
                  <a:pt x="4342524" y="0"/>
                </a:lnTo>
                <a:lnTo>
                  <a:pt x="4342524" y="579868"/>
                </a:lnTo>
                <a:lnTo>
                  <a:pt x="4280610" y="576258"/>
                </a:lnTo>
                <a:cubicBezTo>
                  <a:pt x="4287326" y="576258"/>
                  <a:pt x="4287326" y="569522"/>
                  <a:pt x="4287326" y="562786"/>
                </a:cubicBezTo>
                <a:cubicBezTo>
                  <a:pt x="4267176" y="556050"/>
                  <a:pt x="4260458" y="569522"/>
                  <a:pt x="4240306" y="549314"/>
                </a:cubicBezTo>
                <a:cubicBezTo>
                  <a:pt x="4273892" y="549314"/>
                  <a:pt x="4287326" y="522369"/>
                  <a:pt x="4327628" y="529105"/>
                </a:cubicBezTo>
                <a:cubicBezTo>
                  <a:pt x="4314194" y="502159"/>
                  <a:pt x="4287326" y="529105"/>
                  <a:pt x="4273892" y="495423"/>
                </a:cubicBezTo>
                <a:cubicBezTo>
                  <a:pt x="4287326" y="529105"/>
                  <a:pt x="4260458" y="515631"/>
                  <a:pt x="4247024" y="495423"/>
                </a:cubicBezTo>
                <a:cubicBezTo>
                  <a:pt x="4233590" y="515631"/>
                  <a:pt x="4220156" y="502159"/>
                  <a:pt x="4206723" y="515631"/>
                </a:cubicBezTo>
                <a:cubicBezTo>
                  <a:pt x="4200005" y="502159"/>
                  <a:pt x="4213439" y="495423"/>
                  <a:pt x="4206723" y="495423"/>
                </a:cubicBezTo>
                <a:cubicBezTo>
                  <a:pt x="4213439" y="481950"/>
                  <a:pt x="4260458" y="502159"/>
                  <a:pt x="4267176" y="468478"/>
                </a:cubicBezTo>
                <a:cubicBezTo>
                  <a:pt x="4280610" y="461742"/>
                  <a:pt x="4267176" y="475214"/>
                  <a:pt x="4273892" y="488686"/>
                </a:cubicBezTo>
                <a:cubicBezTo>
                  <a:pt x="4287326" y="481950"/>
                  <a:pt x="4280610" y="461742"/>
                  <a:pt x="4287326" y="455006"/>
                </a:cubicBezTo>
                <a:cubicBezTo>
                  <a:pt x="4267176" y="468478"/>
                  <a:pt x="4247024" y="441534"/>
                  <a:pt x="4233590" y="468478"/>
                </a:cubicBezTo>
                <a:cubicBezTo>
                  <a:pt x="4186571" y="448270"/>
                  <a:pt x="4132835" y="441534"/>
                  <a:pt x="4099249" y="475214"/>
                </a:cubicBezTo>
                <a:cubicBezTo>
                  <a:pt x="4105967" y="455006"/>
                  <a:pt x="4092533" y="461742"/>
                  <a:pt x="4092533" y="455006"/>
                </a:cubicBezTo>
                <a:cubicBezTo>
                  <a:pt x="4065665" y="468478"/>
                  <a:pt x="4018646" y="441534"/>
                  <a:pt x="4005212" y="488686"/>
                </a:cubicBezTo>
                <a:cubicBezTo>
                  <a:pt x="3998494" y="495423"/>
                  <a:pt x="4005212" y="475214"/>
                  <a:pt x="3998494" y="461742"/>
                </a:cubicBezTo>
                <a:cubicBezTo>
                  <a:pt x="4045514" y="434798"/>
                  <a:pt x="4079099" y="468478"/>
                  <a:pt x="4112683" y="428061"/>
                </a:cubicBezTo>
                <a:cubicBezTo>
                  <a:pt x="4112683" y="414589"/>
                  <a:pt x="4085815" y="428061"/>
                  <a:pt x="4099249" y="407853"/>
                </a:cubicBezTo>
                <a:cubicBezTo>
                  <a:pt x="4045514" y="421325"/>
                  <a:pt x="3971626" y="407853"/>
                  <a:pt x="3938042" y="421325"/>
                </a:cubicBezTo>
                <a:cubicBezTo>
                  <a:pt x="3931324" y="401117"/>
                  <a:pt x="3951476" y="421325"/>
                  <a:pt x="3951476" y="407853"/>
                </a:cubicBezTo>
                <a:cubicBezTo>
                  <a:pt x="3897740" y="421325"/>
                  <a:pt x="3830569" y="387645"/>
                  <a:pt x="3790267" y="428061"/>
                </a:cubicBezTo>
                <a:cubicBezTo>
                  <a:pt x="3790267" y="414589"/>
                  <a:pt x="3803701" y="421325"/>
                  <a:pt x="3803701" y="407853"/>
                </a:cubicBezTo>
                <a:cubicBezTo>
                  <a:pt x="3776833" y="428061"/>
                  <a:pt x="3756681" y="367436"/>
                  <a:pt x="3729813" y="407853"/>
                </a:cubicBezTo>
                <a:cubicBezTo>
                  <a:pt x="3723097" y="401117"/>
                  <a:pt x="3723097" y="387645"/>
                  <a:pt x="3716379" y="380909"/>
                </a:cubicBezTo>
                <a:cubicBezTo>
                  <a:pt x="3702945" y="387645"/>
                  <a:pt x="3682796" y="401117"/>
                  <a:pt x="3669362" y="394381"/>
                </a:cubicBezTo>
                <a:cubicBezTo>
                  <a:pt x="3669362" y="387645"/>
                  <a:pt x="3676078" y="387645"/>
                  <a:pt x="3682796" y="387645"/>
                </a:cubicBezTo>
                <a:cubicBezTo>
                  <a:pt x="3682796" y="387645"/>
                  <a:pt x="3676078" y="387645"/>
                  <a:pt x="3669362" y="387645"/>
                </a:cubicBezTo>
                <a:cubicBezTo>
                  <a:pt x="3696230" y="320283"/>
                  <a:pt x="3568606" y="380909"/>
                  <a:pt x="3541738" y="387645"/>
                </a:cubicBezTo>
                <a:cubicBezTo>
                  <a:pt x="3535020" y="387645"/>
                  <a:pt x="3541738" y="380909"/>
                  <a:pt x="3541738" y="374172"/>
                </a:cubicBezTo>
                <a:cubicBezTo>
                  <a:pt x="3481285" y="374172"/>
                  <a:pt x="3434265" y="387645"/>
                  <a:pt x="3373811" y="380909"/>
                </a:cubicBezTo>
                <a:cubicBezTo>
                  <a:pt x="3367095" y="380909"/>
                  <a:pt x="3373811" y="387645"/>
                  <a:pt x="3373811" y="387645"/>
                </a:cubicBezTo>
                <a:cubicBezTo>
                  <a:pt x="3360377" y="387645"/>
                  <a:pt x="3320076" y="347228"/>
                  <a:pt x="3299924" y="387645"/>
                </a:cubicBezTo>
                <a:cubicBezTo>
                  <a:pt x="3299924" y="380909"/>
                  <a:pt x="3306642" y="374172"/>
                  <a:pt x="3306642" y="367436"/>
                </a:cubicBezTo>
                <a:cubicBezTo>
                  <a:pt x="3293208" y="374172"/>
                  <a:pt x="3293208" y="394381"/>
                  <a:pt x="3279774" y="394381"/>
                </a:cubicBezTo>
                <a:cubicBezTo>
                  <a:pt x="3279774" y="387645"/>
                  <a:pt x="3279774" y="380909"/>
                  <a:pt x="3286490" y="374172"/>
                </a:cubicBezTo>
                <a:cubicBezTo>
                  <a:pt x="3259622" y="353964"/>
                  <a:pt x="3232754" y="387645"/>
                  <a:pt x="3219320" y="374172"/>
                </a:cubicBezTo>
                <a:cubicBezTo>
                  <a:pt x="3212604" y="374172"/>
                  <a:pt x="3212604" y="380909"/>
                  <a:pt x="3199170" y="380909"/>
                </a:cubicBezTo>
                <a:cubicBezTo>
                  <a:pt x="3199170" y="401117"/>
                  <a:pt x="3212604" y="394381"/>
                  <a:pt x="3205886" y="407853"/>
                </a:cubicBezTo>
                <a:cubicBezTo>
                  <a:pt x="3205886" y="401117"/>
                  <a:pt x="3199170" y="401117"/>
                  <a:pt x="3192452" y="401117"/>
                </a:cubicBezTo>
                <a:cubicBezTo>
                  <a:pt x="3192452" y="401117"/>
                  <a:pt x="3192452" y="387645"/>
                  <a:pt x="3199170" y="387645"/>
                </a:cubicBezTo>
                <a:cubicBezTo>
                  <a:pt x="3199170" y="374172"/>
                  <a:pt x="3185737" y="394381"/>
                  <a:pt x="3185737" y="374172"/>
                </a:cubicBezTo>
                <a:cubicBezTo>
                  <a:pt x="3179019" y="387645"/>
                  <a:pt x="3172301" y="387645"/>
                  <a:pt x="3165585" y="401117"/>
                </a:cubicBezTo>
                <a:cubicBezTo>
                  <a:pt x="3165585" y="394381"/>
                  <a:pt x="3165585" y="387645"/>
                  <a:pt x="3165585" y="374172"/>
                </a:cubicBezTo>
                <a:cubicBezTo>
                  <a:pt x="3118565" y="367436"/>
                  <a:pt x="3084981" y="380909"/>
                  <a:pt x="3037961" y="394381"/>
                </a:cubicBezTo>
                <a:cubicBezTo>
                  <a:pt x="3024527" y="367436"/>
                  <a:pt x="2984226" y="360700"/>
                  <a:pt x="2957358" y="367436"/>
                </a:cubicBezTo>
                <a:cubicBezTo>
                  <a:pt x="2970792" y="347228"/>
                  <a:pt x="2930488" y="360700"/>
                  <a:pt x="2923772" y="347228"/>
                </a:cubicBezTo>
                <a:cubicBezTo>
                  <a:pt x="2923772" y="347228"/>
                  <a:pt x="2923772" y="347228"/>
                  <a:pt x="2917054" y="347228"/>
                </a:cubicBezTo>
                <a:cubicBezTo>
                  <a:pt x="2917054" y="367436"/>
                  <a:pt x="2930488" y="360700"/>
                  <a:pt x="2923772" y="374172"/>
                </a:cubicBezTo>
                <a:cubicBezTo>
                  <a:pt x="2910338" y="367436"/>
                  <a:pt x="2903620" y="353964"/>
                  <a:pt x="2896904" y="340492"/>
                </a:cubicBezTo>
                <a:cubicBezTo>
                  <a:pt x="2910338" y="360700"/>
                  <a:pt x="2903620" y="333756"/>
                  <a:pt x="2923772" y="340492"/>
                </a:cubicBezTo>
                <a:cubicBezTo>
                  <a:pt x="2910338" y="327020"/>
                  <a:pt x="2890186" y="340492"/>
                  <a:pt x="2883470" y="340492"/>
                </a:cubicBezTo>
                <a:cubicBezTo>
                  <a:pt x="2883470" y="353964"/>
                  <a:pt x="2890186" y="353964"/>
                  <a:pt x="2896904" y="353964"/>
                </a:cubicBezTo>
                <a:cubicBezTo>
                  <a:pt x="2883470" y="347228"/>
                  <a:pt x="2823017" y="374172"/>
                  <a:pt x="2809583" y="340492"/>
                </a:cubicBezTo>
                <a:cubicBezTo>
                  <a:pt x="2796149" y="353964"/>
                  <a:pt x="2816299" y="360700"/>
                  <a:pt x="2802865" y="380909"/>
                </a:cubicBezTo>
                <a:cubicBezTo>
                  <a:pt x="2829735" y="374172"/>
                  <a:pt x="2863318" y="360700"/>
                  <a:pt x="2883470" y="401117"/>
                </a:cubicBezTo>
                <a:cubicBezTo>
                  <a:pt x="2863318" y="394381"/>
                  <a:pt x="2856602" y="407853"/>
                  <a:pt x="2856602" y="421325"/>
                </a:cubicBezTo>
                <a:cubicBezTo>
                  <a:pt x="2836451" y="421325"/>
                  <a:pt x="2816299" y="428061"/>
                  <a:pt x="2809583" y="407853"/>
                </a:cubicBezTo>
                <a:cubicBezTo>
                  <a:pt x="2802865" y="414589"/>
                  <a:pt x="2796149" y="421325"/>
                  <a:pt x="2789431" y="428061"/>
                </a:cubicBezTo>
                <a:cubicBezTo>
                  <a:pt x="2759205" y="417957"/>
                  <a:pt x="2728979" y="434376"/>
                  <a:pt x="2704419" y="426168"/>
                </a:cubicBezTo>
                <a:lnTo>
                  <a:pt x="2691436" y="415581"/>
                </a:lnTo>
                <a:lnTo>
                  <a:pt x="2695393" y="414589"/>
                </a:lnTo>
                <a:cubicBezTo>
                  <a:pt x="2688675" y="401117"/>
                  <a:pt x="2681959" y="407853"/>
                  <a:pt x="2668526" y="407853"/>
                </a:cubicBezTo>
                <a:cubicBezTo>
                  <a:pt x="2668526" y="414589"/>
                  <a:pt x="2668526" y="414589"/>
                  <a:pt x="2668526" y="421325"/>
                </a:cubicBezTo>
                <a:cubicBezTo>
                  <a:pt x="2648374" y="414589"/>
                  <a:pt x="2594638" y="455006"/>
                  <a:pt x="2567770" y="421325"/>
                </a:cubicBezTo>
                <a:cubicBezTo>
                  <a:pt x="2547618" y="448270"/>
                  <a:pt x="2500600" y="407853"/>
                  <a:pt x="2487167" y="441534"/>
                </a:cubicBezTo>
                <a:cubicBezTo>
                  <a:pt x="2480449" y="434798"/>
                  <a:pt x="2480449" y="421325"/>
                  <a:pt x="2460299" y="414589"/>
                </a:cubicBezTo>
                <a:cubicBezTo>
                  <a:pt x="2460299" y="428061"/>
                  <a:pt x="2446863" y="441534"/>
                  <a:pt x="2446863" y="414589"/>
                </a:cubicBezTo>
                <a:cubicBezTo>
                  <a:pt x="2386411" y="441534"/>
                  <a:pt x="2299090" y="394381"/>
                  <a:pt x="2252070" y="448270"/>
                </a:cubicBezTo>
                <a:cubicBezTo>
                  <a:pt x="2245354" y="448270"/>
                  <a:pt x="2245354" y="434798"/>
                  <a:pt x="2231920" y="434798"/>
                </a:cubicBezTo>
                <a:cubicBezTo>
                  <a:pt x="2231920" y="441534"/>
                  <a:pt x="2238636" y="441534"/>
                  <a:pt x="2238636" y="455006"/>
                </a:cubicBezTo>
                <a:cubicBezTo>
                  <a:pt x="2225202" y="434798"/>
                  <a:pt x="2218486" y="448270"/>
                  <a:pt x="2211768" y="441534"/>
                </a:cubicBezTo>
                <a:cubicBezTo>
                  <a:pt x="2205050" y="434798"/>
                  <a:pt x="2231920" y="421325"/>
                  <a:pt x="2211768" y="414589"/>
                </a:cubicBezTo>
                <a:cubicBezTo>
                  <a:pt x="2218486" y="407853"/>
                  <a:pt x="2231920" y="434798"/>
                  <a:pt x="2252070" y="428061"/>
                </a:cubicBezTo>
                <a:cubicBezTo>
                  <a:pt x="2245354" y="421325"/>
                  <a:pt x="2231920" y="421325"/>
                  <a:pt x="2225202" y="414589"/>
                </a:cubicBezTo>
                <a:cubicBezTo>
                  <a:pt x="2231920" y="401117"/>
                  <a:pt x="2245354" y="421325"/>
                  <a:pt x="2252070" y="414589"/>
                </a:cubicBezTo>
                <a:cubicBezTo>
                  <a:pt x="2238636" y="401117"/>
                  <a:pt x="2218486" y="401117"/>
                  <a:pt x="2198334" y="394381"/>
                </a:cubicBezTo>
                <a:cubicBezTo>
                  <a:pt x="2278938" y="380909"/>
                  <a:pt x="2379693" y="428061"/>
                  <a:pt x="2467015" y="387645"/>
                </a:cubicBezTo>
                <a:cubicBezTo>
                  <a:pt x="2473733" y="387645"/>
                  <a:pt x="2480449" y="401117"/>
                  <a:pt x="2487167" y="407853"/>
                </a:cubicBezTo>
                <a:cubicBezTo>
                  <a:pt x="2500600" y="401117"/>
                  <a:pt x="2493883" y="387645"/>
                  <a:pt x="2507316" y="387645"/>
                </a:cubicBezTo>
                <a:cubicBezTo>
                  <a:pt x="2507316" y="421325"/>
                  <a:pt x="2534184" y="367436"/>
                  <a:pt x="2534184" y="407853"/>
                </a:cubicBezTo>
                <a:cubicBezTo>
                  <a:pt x="2540902" y="387645"/>
                  <a:pt x="2554336" y="380909"/>
                  <a:pt x="2561052" y="374172"/>
                </a:cubicBezTo>
                <a:cubicBezTo>
                  <a:pt x="2567770" y="374172"/>
                  <a:pt x="2567770" y="380909"/>
                  <a:pt x="2574486" y="387645"/>
                </a:cubicBezTo>
                <a:cubicBezTo>
                  <a:pt x="2567770" y="353964"/>
                  <a:pt x="2641658" y="380909"/>
                  <a:pt x="2641658" y="367436"/>
                </a:cubicBezTo>
                <a:cubicBezTo>
                  <a:pt x="2661808" y="374172"/>
                  <a:pt x="2681959" y="367436"/>
                  <a:pt x="2708827" y="367436"/>
                </a:cubicBezTo>
                <a:cubicBezTo>
                  <a:pt x="2702111" y="333756"/>
                  <a:pt x="2655092" y="347228"/>
                  <a:pt x="2648374" y="353964"/>
                </a:cubicBezTo>
                <a:cubicBezTo>
                  <a:pt x="2628224" y="333756"/>
                  <a:pt x="2594638" y="340492"/>
                  <a:pt x="2574486" y="340492"/>
                </a:cubicBezTo>
                <a:cubicBezTo>
                  <a:pt x="2574486" y="320283"/>
                  <a:pt x="2587922" y="333756"/>
                  <a:pt x="2587922" y="320283"/>
                </a:cubicBezTo>
                <a:cubicBezTo>
                  <a:pt x="2587922" y="313547"/>
                  <a:pt x="2581204" y="313547"/>
                  <a:pt x="2581204" y="300075"/>
                </a:cubicBezTo>
                <a:cubicBezTo>
                  <a:pt x="2567770" y="306811"/>
                  <a:pt x="2540902" y="300075"/>
                  <a:pt x="2540902" y="320283"/>
                </a:cubicBezTo>
                <a:cubicBezTo>
                  <a:pt x="2500600" y="306811"/>
                  <a:pt x="2473733" y="320283"/>
                  <a:pt x="2433429" y="286603"/>
                </a:cubicBezTo>
                <a:cubicBezTo>
                  <a:pt x="2426713" y="286603"/>
                  <a:pt x="2423355" y="289971"/>
                  <a:pt x="2419156" y="292496"/>
                </a:cubicBezTo>
                <a:lnTo>
                  <a:pt x="2412321" y="292794"/>
                </a:lnTo>
                <a:lnTo>
                  <a:pt x="2388091" y="279024"/>
                </a:lnTo>
                <a:cubicBezTo>
                  <a:pt x="2378015" y="276499"/>
                  <a:pt x="2366259" y="276499"/>
                  <a:pt x="2352825" y="279867"/>
                </a:cubicBezTo>
                <a:cubicBezTo>
                  <a:pt x="2352825" y="293339"/>
                  <a:pt x="2366259" y="279867"/>
                  <a:pt x="2379693" y="286603"/>
                </a:cubicBezTo>
                <a:cubicBezTo>
                  <a:pt x="2372977" y="320283"/>
                  <a:pt x="2346109" y="286603"/>
                  <a:pt x="2325958" y="300075"/>
                </a:cubicBezTo>
                <a:cubicBezTo>
                  <a:pt x="2332673" y="293339"/>
                  <a:pt x="2332673" y="286603"/>
                  <a:pt x="2339391" y="286603"/>
                </a:cubicBezTo>
                <a:cubicBezTo>
                  <a:pt x="2319240" y="273131"/>
                  <a:pt x="2285656" y="259658"/>
                  <a:pt x="2265504" y="273131"/>
                </a:cubicBezTo>
                <a:cubicBezTo>
                  <a:pt x="2258788" y="286603"/>
                  <a:pt x="2278938" y="273131"/>
                  <a:pt x="2272222" y="293339"/>
                </a:cubicBezTo>
                <a:cubicBezTo>
                  <a:pt x="2265504" y="293339"/>
                  <a:pt x="2252070" y="266394"/>
                  <a:pt x="2252070" y="293339"/>
                </a:cubicBezTo>
                <a:cubicBezTo>
                  <a:pt x="2238636" y="279867"/>
                  <a:pt x="2218486" y="279867"/>
                  <a:pt x="2205050" y="293339"/>
                </a:cubicBezTo>
                <a:cubicBezTo>
                  <a:pt x="2198334" y="279867"/>
                  <a:pt x="2191616" y="279867"/>
                  <a:pt x="2178182" y="286603"/>
                </a:cubicBezTo>
                <a:cubicBezTo>
                  <a:pt x="2198334" y="273131"/>
                  <a:pt x="2218486" y="279867"/>
                  <a:pt x="2252070" y="266394"/>
                </a:cubicBezTo>
                <a:cubicBezTo>
                  <a:pt x="2238636" y="246186"/>
                  <a:pt x="2218486" y="246186"/>
                  <a:pt x="2205050" y="259658"/>
                </a:cubicBezTo>
                <a:cubicBezTo>
                  <a:pt x="2205050" y="225978"/>
                  <a:pt x="2137881" y="273131"/>
                  <a:pt x="2124447" y="219242"/>
                </a:cubicBezTo>
                <a:cubicBezTo>
                  <a:pt x="2077427" y="239450"/>
                  <a:pt x="2057277" y="199033"/>
                  <a:pt x="1996823" y="219242"/>
                </a:cubicBezTo>
                <a:cubicBezTo>
                  <a:pt x="2030409" y="199033"/>
                  <a:pt x="1969956" y="205769"/>
                  <a:pt x="1949804" y="205769"/>
                </a:cubicBezTo>
                <a:cubicBezTo>
                  <a:pt x="1943088" y="225978"/>
                  <a:pt x="1963238" y="219242"/>
                  <a:pt x="1963238" y="225978"/>
                </a:cubicBezTo>
                <a:cubicBezTo>
                  <a:pt x="1969956" y="212505"/>
                  <a:pt x="1976674" y="212505"/>
                  <a:pt x="1990107" y="212505"/>
                </a:cubicBezTo>
                <a:cubicBezTo>
                  <a:pt x="1990107" y="239450"/>
                  <a:pt x="1949804" y="239450"/>
                  <a:pt x="1943088" y="212505"/>
                </a:cubicBezTo>
                <a:cubicBezTo>
                  <a:pt x="1889352" y="219242"/>
                  <a:pt x="1849048" y="219242"/>
                  <a:pt x="1808747" y="185559"/>
                </a:cubicBezTo>
                <a:cubicBezTo>
                  <a:pt x="1802031" y="192297"/>
                  <a:pt x="1822180" y="199033"/>
                  <a:pt x="1822180" y="199033"/>
                </a:cubicBezTo>
                <a:cubicBezTo>
                  <a:pt x="1802031" y="199033"/>
                  <a:pt x="1734861" y="205769"/>
                  <a:pt x="1694557" y="199033"/>
                </a:cubicBezTo>
                <a:cubicBezTo>
                  <a:pt x="1674407" y="205769"/>
                  <a:pt x="1659293" y="205769"/>
                  <a:pt x="1642501" y="203242"/>
                </a:cubicBezTo>
                <a:lnTo>
                  <a:pt x="1581290" y="192458"/>
                </a:lnTo>
                <a:lnTo>
                  <a:pt x="1587085" y="192297"/>
                </a:lnTo>
                <a:cubicBezTo>
                  <a:pt x="1587085" y="192297"/>
                  <a:pt x="1580368" y="192297"/>
                  <a:pt x="1580368" y="192297"/>
                </a:cubicBezTo>
                <a:lnTo>
                  <a:pt x="1581290" y="192458"/>
                </a:lnTo>
                <a:lnTo>
                  <a:pt x="1436794" y="196506"/>
                </a:lnTo>
                <a:cubicBezTo>
                  <a:pt x="1387254" y="197349"/>
                  <a:pt x="1338555" y="199033"/>
                  <a:pt x="1291538" y="205769"/>
                </a:cubicBezTo>
                <a:cubicBezTo>
                  <a:pt x="1291538" y="192297"/>
                  <a:pt x="1304971" y="192297"/>
                  <a:pt x="1298253" y="178823"/>
                </a:cubicBezTo>
                <a:cubicBezTo>
                  <a:pt x="1284819" y="165351"/>
                  <a:pt x="1264669" y="185559"/>
                  <a:pt x="1271385" y="199033"/>
                </a:cubicBezTo>
                <a:cubicBezTo>
                  <a:pt x="1244518" y="165351"/>
                  <a:pt x="1130328" y="219242"/>
                  <a:pt x="1069874" y="199033"/>
                </a:cubicBezTo>
                <a:cubicBezTo>
                  <a:pt x="1069874" y="199033"/>
                  <a:pt x="1069874" y="185559"/>
                  <a:pt x="1069874" y="185559"/>
                </a:cubicBezTo>
                <a:cubicBezTo>
                  <a:pt x="1069874" y="185559"/>
                  <a:pt x="1049724" y="199033"/>
                  <a:pt x="1056441" y="178823"/>
                </a:cubicBezTo>
                <a:cubicBezTo>
                  <a:pt x="1029573" y="205769"/>
                  <a:pt x="989271" y="192297"/>
                  <a:pt x="955685" y="199033"/>
                </a:cubicBezTo>
                <a:cubicBezTo>
                  <a:pt x="948970" y="199033"/>
                  <a:pt x="948970" y="185559"/>
                  <a:pt x="955685" y="178823"/>
                </a:cubicBezTo>
                <a:cubicBezTo>
                  <a:pt x="955685" y="178823"/>
                  <a:pt x="955685" y="178823"/>
                  <a:pt x="928818" y="178823"/>
                </a:cubicBezTo>
                <a:cubicBezTo>
                  <a:pt x="922102" y="178823"/>
                  <a:pt x="935536" y="185559"/>
                  <a:pt x="928818" y="199033"/>
                </a:cubicBezTo>
                <a:cubicBezTo>
                  <a:pt x="901950" y="192297"/>
                  <a:pt x="875082" y="165351"/>
                  <a:pt x="848214" y="178823"/>
                </a:cubicBezTo>
                <a:cubicBezTo>
                  <a:pt x="848214" y="172087"/>
                  <a:pt x="848214" y="165351"/>
                  <a:pt x="841496" y="158614"/>
                </a:cubicBezTo>
                <a:cubicBezTo>
                  <a:pt x="828062" y="172087"/>
                  <a:pt x="801194" y="158614"/>
                  <a:pt x="794478" y="158614"/>
                </a:cubicBezTo>
                <a:cubicBezTo>
                  <a:pt x="787760" y="145142"/>
                  <a:pt x="807912" y="151878"/>
                  <a:pt x="807912" y="138406"/>
                </a:cubicBezTo>
                <a:cubicBezTo>
                  <a:pt x="767611" y="138406"/>
                  <a:pt x="720591" y="97989"/>
                  <a:pt x="666855" y="124934"/>
                </a:cubicBezTo>
                <a:cubicBezTo>
                  <a:pt x="653421" y="97989"/>
                  <a:pt x="693723" y="118198"/>
                  <a:pt x="693723" y="97989"/>
                </a:cubicBezTo>
                <a:cubicBezTo>
                  <a:pt x="653421" y="84517"/>
                  <a:pt x="613117" y="131670"/>
                  <a:pt x="579534" y="104726"/>
                </a:cubicBezTo>
                <a:cubicBezTo>
                  <a:pt x="572816" y="104726"/>
                  <a:pt x="579534" y="118198"/>
                  <a:pt x="572816" y="118198"/>
                </a:cubicBezTo>
                <a:cubicBezTo>
                  <a:pt x="539232" y="97989"/>
                  <a:pt x="512362" y="97989"/>
                  <a:pt x="478778" y="111462"/>
                </a:cubicBezTo>
                <a:cubicBezTo>
                  <a:pt x="472060" y="37364"/>
                  <a:pt x="398173" y="97989"/>
                  <a:pt x="364589" y="57573"/>
                </a:cubicBezTo>
                <a:cubicBezTo>
                  <a:pt x="344437" y="71045"/>
                  <a:pt x="304135" y="64309"/>
                  <a:pt x="277267" y="44100"/>
                </a:cubicBezTo>
                <a:cubicBezTo>
                  <a:pt x="270549" y="50837"/>
                  <a:pt x="270549" y="57573"/>
                  <a:pt x="263834" y="64309"/>
                </a:cubicBezTo>
                <a:cubicBezTo>
                  <a:pt x="250400" y="64309"/>
                  <a:pt x="263834" y="57573"/>
                  <a:pt x="263834" y="50837"/>
                </a:cubicBezTo>
                <a:cubicBezTo>
                  <a:pt x="250400" y="44100"/>
                  <a:pt x="250400" y="57573"/>
                  <a:pt x="236966" y="57573"/>
                </a:cubicBezTo>
                <a:cubicBezTo>
                  <a:pt x="236966" y="64309"/>
                  <a:pt x="243682" y="64309"/>
                  <a:pt x="250400" y="64309"/>
                </a:cubicBezTo>
                <a:cubicBezTo>
                  <a:pt x="223532" y="77781"/>
                  <a:pt x="189946" y="64309"/>
                  <a:pt x="163078" y="64309"/>
                </a:cubicBezTo>
                <a:cubicBezTo>
                  <a:pt x="176512" y="50837"/>
                  <a:pt x="216814" y="50837"/>
                  <a:pt x="230248" y="64309"/>
                </a:cubicBezTo>
                <a:cubicBezTo>
                  <a:pt x="236966" y="64309"/>
                  <a:pt x="230248" y="50837"/>
                  <a:pt x="236966" y="50837"/>
                </a:cubicBezTo>
                <a:cubicBezTo>
                  <a:pt x="230248" y="37364"/>
                  <a:pt x="210098" y="23892"/>
                  <a:pt x="203380" y="44100"/>
                </a:cubicBezTo>
                <a:cubicBezTo>
                  <a:pt x="189946" y="37364"/>
                  <a:pt x="176512" y="23892"/>
                  <a:pt x="163078" y="17156"/>
                </a:cubicBezTo>
                <a:cubicBezTo>
                  <a:pt x="149644" y="17156"/>
                  <a:pt x="156360" y="44100"/>
                  <a:pt x="142926" y="44100"/>
                </a:cubicBezTo>
                <a:cubicBezTo>
                  <a:pt x="137050" y="-3053"/>
                  <a:pt x="90030" y="27155"/>
                  <a:pt x="69368" y="8368"/>
                </a:cubicBezTo>
                <a:close/>
                <a:moveTo>
                  <a:pt x="0" y="0"/>
                </a:moveTo>
                <a:lnTo>
                  <a:pt x="51867" y="0"/>
                </a:lnTo>
                <a:lnTo>
                  <a:pt x="39968" y="3473"/>
                </a:lnTo>
                <a:cubicBezTo>
                  <a:pt x="31886" y="4526"/>
                  <a:pt x="23280" y="4526"/>
                  <a:pt x="14464" y="3684"/>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solidFill>
                <a:schemeClr val="lt1"/>
              </a:solidFill>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744" y="977692"/>
            <a:ext cx="5650511" cy="2394112"/>
          </a:xfrm>
          <a:prstGeom prst="rect">
            <a:avLst/>
          </a:prstGeom>
        </p:spPr>
      </p:pic>
    </p:spTree>
    <p:custDataLst>
      <p:tags r:id="rId1"/>
    </p:custDataLst>
    <p:extLst>
      <p:ext uri="{BB962C8B-B14F-4D97-AF65-F5344CB8AC3E}">
        <p14:creationId xmlns:p14="http://schemas.microsoft.com/office/powerpoint/2010/main" val="6826914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DISEÑO PERSONALIZADO" val="4CutCUAy"/>
  <p:tag name="ARTICULATE_DESIGN_ID_1_DISEÑO PERSONALIZADO" val="hREFlND6"/>
  <p:tag name="ARTICULATE_DESIGN_ID_TEMA DE OFFICE" val="GSVwZl8e"/>
  <p:tag name="ARTICULATE_DESIGN_ID_2_DISEÑO PERSONALIZADO" val="qpYqEEsV"/>
  <p:tag name="ARTICULATE_DESIGN_ID_1_TEMA DE OFFICE" val="vkxiyTJH"/>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10974</TotalTime>
  <Words>3842</Words>
  <Application>Microsoft Office PowerPoint</Application>
  <PresentationFormat>Presentación en pantalla (16:9)</PresentationFormat>
  <Paragraphs>385</Paragraphs>
  <Slides>22</Slides>
  <Notes>21</Notes>
  <HiddenSlides>0</HiddenSlides>
  <MMClips>0</MMClips>
  <ScaleCrop>false</ScaleCrop>
  <HeadingPairs>
    <vt:vector size="6" baseType="variant">
      <vt:variant>
        <vt:lpstr>Fuentes usadas</vt:lpstr>
      </vt:variant>
      <vt:variant>
        <vt:i4>11</vt:i4>
      </vt:variant>
      <vt:variant>
        <vt:lpstr>Tema</vt:lpstr>
      </vt:variant>
      <vt:variant>
        <vt:i4>3</vt:i4>
      </vt:variant>
      <vt:variant>
        <vt:lpstr>Títulos de diapositiva</vt:lpstr>
      </vt:variant>
      <vt:variant>
        <vt:i4>22</vt:i4>
      </vt:variant>
    </vt:vector>
  </HeadingPairs>
  <TitlesOfParts>
    <vt:vector size="36" baseType="lpstr">
      <vt:lpstr>Arial</vt:lpstr>
      <vt:lpstr>Arial Black</vt:lpstr>
      <vt:lpstr>Arial Narrow</vt:lpstr>
      <vt:lpstr>Calibri</vt:lpstr>
      <vt:lpstr>Cambria</vt:lpstr>
      <vt:lpstr>Cambria Math</vt:lpstr>
      <vt:lpstr>DM Sans Medium</vt:lpstr>
      <vt:lpstr>Inter</vt:lpstr>
      <vt:lpstr>Inter Bold</vt:lpstr>
      <vt:lpstr>Times New Roman</vt:lpstr>
      <vt:lpstr>Wingdings</vt:lpstr>
      <vt:lpstr>1_Tema de Office</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Belén Suárez Hernández</dc:creator>
  <cp:lastModifiedBy>Jorge Luis Mejillones Lopez</cp:lastModifiedBy>
  <cp:revision>249</cp:revision>
  <dcterms:created xsi:type="dcterms:W3CDTF">2021-01-28T13:16:50Z</dcterms:created>
  <dcterms:modified xsi:type="dcterms:W3CDTF">2026-06-08T21:35:56Z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88A1A9A5-0069-424B-8159-DAD5E519DD95</vt:lpwstr>
  </property>
  <property fmtid="{D5CDD505-2E9C-101B-9397-08002B2CF9AE}" pid="3" name="ArticulatePath">
    <vt:lpwstr>00_Plantilla_Módulos</vt:lpwstr>
  </property>
</Properties>
</file>